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3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notesSlides/notesSlide4.xml" ContentType="application/vnd.openxmlformats-officedocument.presentationml.notesSlide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notesSlides/notesSlide5.xml" ContentType="application/vnd.openxmlformats-officedocument.presentationml.notesSlide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notesSlides/notesSlide6.xml" ContentType="application/vnd.openxmlformats-officedocument.presentationml.notesSlide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notesSlides/notesSlide7.xml" ContentType="application/vnd.openxmlformats-officedocument.presentationml.notesSlide+xml"/>
  <Override PartName="/ppt/tags/tag42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>
  <p:sldMasterIdLst>
    <p:sldMasterId id="2147483667" r:id="rId1"/>
    <p:sldMasterId id="2147483671" r:id="rId2"/>
  </p:sldMasterIdLst>
  <p:notesMasterIdLst>
    <p:notesMasterId r:id="rId35"/>
  </p:notesMasterIdLst>
  <p:handoutMasterIdLst>
    <p:handoutMasterId r:id="rId36"/>
  </p:handoutMasterIdLst>
  <p:sldIdLst>
    <p:sldId id="358" r:id="rId3"/>
    <p:sldId id="680" r:id="rId4"/>
    <p:sldId id="557" r:id="rId5"/>
    <p:sldId id="707" r:id="rId6"/>
    <p:sldId id="699" r:id="rId7"/>
    <p:sldId id="721" r:id="rId8"/>
    <p:sldId id="574" r:id="rId9"/>
    <p:sldId id="717" r:id="rId10"/>
    <p:sldId id="566" r:id="rId11"/>
    <p:sldId id="718" r:id="rId12"/>
    <p:sldId id="719" r:id="rId13"/>
    <p:sldId id="720" r:id="rId14"/>
    <p:sldId id="724" r:id="rId15"/>
    <p:sldId id="730" r:id="rId16"/>
    <p:sldId id="729" r:id="rId17"/>
    <p:sldId id="725" r:id="rId18"/>
    <p:sldId id="624" r:id="rId19"/>
    <p:sldId id="642" r:id="rId20"/>
    <p:sldId id="592" r:id="rId21"/>
    <p:sldId id="710" r:id="rId22"/>
    <p:sldId id="656" r:id="rId23"/>
    <p:sldId id="659" r:id="rId24"/>
    <p:sldId id="735" r:id="rId25"/>
    <p:sldId id="712" r:id="rId26"/>
    <p:sldId id="702" r:id="rId27"/>
    <p:sldId id="731" r:id="rId28"/>
    <p:sldId id="711" r:id="rId29"/>
    <p:sldId id="704" r:id="rId30"/>
    <p:sldId id="732" r:id="rId31"/>
    <p:sldId id="733" r:id="rId32"/>
    <p:sldId id="734" r:id="rId33"/>
    <p:sldId id="653" r:id="rId34"/>
  </p:sldIdLst>
  <p:sldSz cx="8961438" cy="6721475"/>
  <p:notesSz cx="6742113" cy="9872663"/>
  <p:embeddedFontLst>
    <p:embeddedFont>
      <p:font typeface="-윤고딕130" panose="02030504000101010101" pitchFamily="18" charset="-127"/>
      <p:regular r:id="rId37"/>
    </p:embeddedFont>
    <p:embeddedFont>
      <p:font typeface="ＭＳ Ｐゴシック" panose="020B0600070205080204" pitchFamily="34" charset="-128"/>
      <p:regular r:id="rId38"/>
    </p:embeddedFont>
    <p:embeddedFont>
      <p:font typeface="Arial Unicode MS" panose="020B0604020202020204" pitchFamily="50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-윤고딕150" panose="02030504000101010101" pitchFamily="18" charset="-127"/>
      <p:regular r:id="rId46"/>
    </p:embeddedFont>
  </p:embeddedFontLst>
  <p:custDataLst>
    <p:tags r:id="rId4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4652" userDrawn="1">
          <p15:clr>
            <a:srgbClr val="A4A3A4"/>
          </p15:clr>
        </p15:guide>
        <p15:guide id="2" pos="2905" userDrawn="1">
          <p15:clr>
            <a:srgbClr val="A4A3A4"/>
          </p15:clr>
        </p15:guide>
        <p15:guide id="3" orient="horz" pos="3110" userDrawn="1">
          <p15:clr>
            <a:srgbClr val="A4A3A4"/>
          </p15:clr>
        </p15:guide>
        <p15:guide id="4" pos="21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C91D2"/>
    <a:srgbClr val="00589A"/>
    <a:srgbClr val="FBAE55"/>
    <a:srgbClr val="CDDE42"/>
    <a:srgbClr val="7BA5DE"/>
    <a:srgbClr val="A5BFE9"/>
    <a:srgbClr val="E2E2E2"/>
    <a:srgbClr val="ECECEC"/>
    <a:srgbClr val="0563BB"/>
    <a:srgbClr val="035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09" autoAdjust="0"/>
    <p:restoredTop sz="94401" autoAdjust="0"/>
  </p:normalViewPr>
  <p:slideViewPr>
    <p:cSldViewPr snapToGrid="0" snapToObjects="1">
      <p:cViewPr varScale="1">
        <p:scale>
          <a:sx n="96" d="100"/>
          <a:sy n="96" d="100"/>
        </p:scale>
        <p:origin x="87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862" y="102"/>
      </p:cViewPr>
      <p:guideLst>
        <p:guide orient="horz" pos="4652"/>
        <p:guide pos="2905"/>
        <p:guide orient="horz" pos="3110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7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7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image" Target="../media/image7.emf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7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1562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79425" y="619125"/>
            <a:ext cx="5791200" cy="4343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5974" y="5304975"/>
            <a:ext cx="5745397" cy="1265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016799" y="9488177"/>
            <a:ext cx="534861" cy="18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200"/>
            </a:lvl1pPr>
          </a:lstStyle>
          <a:p>
            <a:pPr>
              <a:defRPr/>
            </a:pPr>
            <a:fld id="{3C3A632B-FBDE-46D4-BF6F-6D14421E63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128" name="doc id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551597" y="109474"/>
            <a:ext cx="66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800"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25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117475" indent="-115888"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▪"/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300038" indent="-180975"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–"/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427038" indent="-125413"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buFont typeface="Arial" charset="0"/>
      <a:buChar char="▫"/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542925" indent="-114300"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buSzPct val="89000"/>
      <a:buFont typeface="Arial" charset="0"/>
      <a:buChar char="-"/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45974" y="5304980"/>
            <a:ext cx="5745397" cy="2462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393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86317" y="5122894"/>
            <a:ext cx="6169841" cy="25250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341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86317" y="5122894"/>
            <a:ext cx="6169841" cy="25250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654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92380" y="5159110"/>
            <a:ext cx="6233763" cy="246221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533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45974" y="5304976"/>
            <a:ext cx="5745397" cy="24622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74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545974" y="5304976"/>
            <a:ext cx="5745397" cy="24622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449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3675" lvl="1" indent="-101600">
              <a:buFont typeface="Arial" charset="0"/>
              <a:buChar char="▪"/>
            </a:pPr>
            <a:r>
              <a:rPr lang="en-US" altLang="ko-KR" sz="16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AP</a:t>
            </a:r>
            <a:r>
              <a:rPr lang="ko-KR" altLang="en-US" sz="16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몰 신규 방문객은 늘고 있지만 회원가입 및 </a:t>
            </a:r>
            <a:r>
              <a:rPr lang="ko-KR" altLang="en-US" sz="16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로그인을</a:t>
            </a:r>
            <a:r>
              <a:rPr lang="ko-KR" altLang="en-US" sz="16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하지 않아 신규 방문객을 놓치고 있음</a:t>
            </a:r>
            <a:endParaRPr lang="en-US" altLang="ko-KR" sz="16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marL="193675" lvl="1" indent="-101600">
              <a:buFont typeface="Arial" charset="0"/>
              <a:buChar char="▪"/>
            </a:pPr>
            <a:r>
              <a:rPr lang="ko-KR" altLang="en-US" sz="16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또한 로그인 하지 않는 고객들의 행동정보 수집 어려움</a:t>
            </a:r>
            <a:endParaRPr lang="en-US" altLang="ko-KR" sz="16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marL="193675" lvl="1" indent="-101600">
              <a:buFont typeface="Arial" charset="0"/>
              <a:buChar char="▪"/>
            </a:pPr>
            <a:r>
              <a:rPr lang="ko-KR" altLang="en-US" sz="16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신규 방문객의 회원가입 및 로그인 유도를 위한 캠페인 필요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14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545974" y="5304975"/>
            <a:ext cx="5745397" cy="3200876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아마존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비전 </a:t>
            </a:r>
            <a:r>
              <a:rPr lang="en-US" altLang="ko-KR" dirty="0" smtClean="0"/>
              <a:t>: </a:t>
            </a:r>
            <a:r>
              <a:rPr lang="en-US" altLang="ko-K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Earth’s most customer-centric company, where customers can find and discover anything they might want to buy online</a:t>
            </a:r>
          </a:p>
          <a:p>
            <a:r>
              <a:rPr lang="ko-KR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미션 </a:t>
            </a:r>
            <a:r>
              <a:rPr lang="en-US" altLang="ko-K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reach/Customer prioritization/Widest selection of products</a:t>
            </a:r>
          </a:p>
          <a:p>
            <a:pPr fontAlgn="base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 access to the world’s information in one click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Organize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world’s information and make it universally accessible and useful(world’s information/organization/universal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accessability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/usefulness)</a:t>
            </a:r>
          </a:p>
          <a:p>
            <a:pPr fontAlgn="base"/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[MS]</a:t>
            </a:r>
          </a:p>
          <a:p>
            <a:pPr fontAlgn="base"/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비전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Help individuals and businesses realize their full potential</a:t>
            </a:r>
          </a:p>
          <a:p>
            <a:pPr fontAlgn="base"/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미션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Empower every person and every organization on the planet to achieve more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65548-BF37-4977-BC89-219863EFC6CA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733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45974" y="5304980"/>
            <a:ext cx="5745397" cy="2462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022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w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jp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395975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6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>
          <a:xfrm>
            <a:off x="0" y="0"/>
            <a:ext cx="8963026" cy="6721475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0">
                <a:srgbClr val="8EB2E0"/>
              </a:gs>
              <a:gs pos="17000">
                <a:srgbClr val="B3CAEB"/>
              </a:gs>
              <a:gs pos="100000">
                <a:srgbClr val="5C91D2"/>
              </a:gs>
              <a:gs pos="45000">
                <a:srgbClr val="C4D6F1"/>
              </a:gs>
              <a:gs pos="82000">
                <a:schemeClr val="accent3"/>
              </a:gs>
            </a:gsLst>
            <a:lin ang="27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6" y="2397226"/>
            <a:ext cx="4032248" cy="3996354"/>
          </a:xfrm>
          <a:prstGeom prst="rect">
            <a:avLst/>
          </a:prstGeom>
        </p:spPr>
      </p:pic>
      <p:sp>
        <p:nvSpPr>
          <p:cNvPr id="2" name="TitleRectangle"/>
          <p:cNvSpPr>
            <a:spLocks/>
          </p:cNvSpPr>
          <p:nvPr userDrawn="1"/>
        </p:nvSpPr>
        <p:spPr bwMode="white">
          <a:xfrm>
            <a:off x="2085976" y="2"/>
            <a:ext cx="6877050" cy="3008214"/>
          </a:xfrm>
          <a:prstGeom prst="rect">
            <a:avLst/>
          </a:prstGeom>
          <a:solidFill>
            <a:schemeClr val="accent4">
              <a:alpha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/>
            <a:endParaRPr lang="ko-KR" baseline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5992719" y="6287538"/>
            <a:ext cx="279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ko-KR"/>
            </a:pPr>
            <a:r>
              <a:rPr lang="ko-KR" sz="800" b="1" baseline="0" dirty="0" smtClean="0">
                <a:solidFill>
                  <a:srgbClr val="FFFFFF"/>
                </a:solidFill>
                <a:latin typeface="+mn-lt"/>
                <a:ea typeface="+mn-ea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5992719" y="6410648"/>
            <a:ext cx="296871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ko-KR"/>
            </a:pPr>
            <a:r>
              <a:rPr lang="en-US" altLang="ko-KR" sz="800" baseline="0" smtClean="0">
                <a:solidFill>
                  <a:srgbClr val="FFFFFF"/>
                </a:solidFill>
                <a:latin typeface="+mn-lt"/>
                <a:ea typeface="+mn-ea"/>
              </a:rPr>
              <a:t>Last Modified 2017-03-24 </a:t>
            </a:r>
            <a:r>
              <a:rPr lang="ko-KR" altLang="en-US" sz="800" baseline="0" smtClean="0">
                <a:solidFill>
                  <a:srgbClr val="FFFFFF"/>
                </a:solidFill>
                <a:latin typeface="+mn-lt"/>
                <a:ea typeface="+mn-ea"/>
              </a:rPr>
              <a:t>오후 </a:t>
            </a:r>
            <a:r>
              <a:rPr lang="en-US" altLang="ko-KR" sz="800" baseline="0" smtClean="0">
                <a:solidFill>
                  <a:srgbClr val="FFFFFF"/>
                </a:solidFill>
                <a:latin typeface="+mn-lt"/>
                <a:ea typeface="+mn-ea"/>
              </a:rPr>
              <a:t>3:37 Korea Standard Time</a:t>
            </a:r>
            <a:endParaRPr lang="ko-KR" sz="800" baseline="0" dirty="0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5992719" y="6533759"/>
            <a:ext cx="279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ko-KR"/>
            </a:pPr>
            <a:r>
              <a:rPr lang="en-US" altLang="ko-KR" sz="800" baseline="0" smtClean="0">
                <a:solidFill>
                  <a:srgbClr val="FFFFFF"/>
                </a:solidFill>
                <a:latin typeface="+mn-lt"/>
                <a:ea typeface="+mn-ea"/>
              </a:rPr>
              <a:t>Printed 2017-03-24 </a:t>
            </a:r>
            <a:r>
              <a:rPr lang="ko-KR" altLang="en-US" sz="800" baseline="0" smtClean="0">
                <a:solidFill>
                  <a:srgbClr val="FFFFFF"/>
                </a:solidFill>
                <a:latin typeface="+mn-lt"/>
                <a:ea typeface="+mn-ea"/>
              </a:rPr>
              <a:t>오후 </a:t>
            </a:r>
            <a:r>
              <a:rPr lang="en-US" altLang="ko-KR" sz="800" baseline="0" smtClean="0">
                <a:solidFill>
                  <a:srgbClr val="FFFFFF"/>
                </a:solidFill>
                <a:latin typeface="+mn-lt"/>
                <a:ea typeface="+mn-ea"/>
              </a:rPr>
              <a:t>3:04 Korea Standard Time</a:t>
            </a:r>
            <a:endParaRPr lang="ko-KR" sz="800" baseline="0" dirty="0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2268266" y="1188197"/>
            <a:ext cx="6231663" cy="492443"/>
          </a:xfrm>
          <a:prstGeom prst="rect">
            <a:avLst/>
          </a:prstGeom>
        </p:spPr>
        <p:txBody>
          <a:bodyPr>
            <a:spAutoFit/>
          </a:bodyPr>
          <a:lstStyle>
            <a:lvl1pPr eaLnBrk="0">
              <a:defRPr lang="ko-KR" sz="32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altLang="ko-KR" noProof="0" dirty="0" smtClean="0"/>
              <a:t>Click to edit Master title style</a:t>
            </a:r>
            <a:endParaRPr lang="ko-KR" noProof="0" dirty="0" smtClean="0"/>
          </a:p>
        </p:txBody>
      </p:sp>
      <p:sp>
        <p:nvSpPr>
          <p:cNvPr id="57" name="Document type" hidden="1"/>
          <p:cNvSpPr txBox="1">
            <a:spLocks noChangeArrowheads="1"/>
          </p:cNvSpPr>
          <p:nvPr userDrawn="1"/>
        </p:nvSpPr>
        <p:spPr bwMode="gray">
          <a:xfrm>
            <a:off x="2268266" y="3582333"/>
            <a:ext cx="623166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ko-KR"/>
            </a:pPr>
            <a:r>
              <a:rPr lang="ko-KR" sz="1400" baseline="0" dirty="0" smtClean="0">
                <a:solidFill>
                  <a:schemeClr val="accent6"/>
                </a:solidFill>
                <a:latin typeface="+mn-lt"/>
                <a:ea typeface="+mn-ea"/>
              </a:rPr>
              <a:t>문서 유형</a:t>
            </a:r>
          </a:p>
        </p:txBody>
      </p:sp>
      <p:sp>
        <p:nvSpPr>
          <p:cNvPr id="5" name="doc id" hidden="1"/>
          <p:cNvSpPr txBox="1">
            <a:spLocks noChangeArrowheads="1"/>
          </p:cNvSpPr>
          <p:nvPr userDrawn="1"/>
        </p:nvSpPr>
        <p:spPr bwMode="white">
          <a:xfrm>
            <a:off x="8443913" y="36513"/>
            <a:ext cx="29527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 lang="ko-KR"/>
            </a:pPr>
            <a:endParaRPr lang="ko-KR" sz="800" baseline="0" dirty="0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28" name="LogoImage"/>
          <p:cNvSpPr>
            <a:spLocks noEditPoints="1"/>
          </p:cNvSpPr>
          <p:nvPr userDrawn="1"/>
        </p:nvSpPr>
        <p:spPr bwMode="auto">
          <a:xfrm>
            <a:off x="2268266" y="150653"/>
            <a:ext cx="2176978" cy="238073"/>
          </a:xfrm>
          <a:custGeom>
            <a:avLst/>
            <a:gdLst>
              <a:gd name="T0" fmla="*/ 504 w 5516"/>
              <a:gd name="T1" fmla="*/ 26 h 606"/>
              <a:gd name="T2" fmla="*/ 18 w 5516"/>
              <a:gd name="T3" fmla="*/ 22 h 606"/>
              <a:gd name="T4" fmla="*/ 140 w 5516"/>
              <a:gd name="T5" fmla="*/ 436 h 606"/>
              <a:gd name="T6" fmla="*/ 408 w 5516"/>
              <a:gd name="T7" fmla="*/ 372 h 606"/>
              <a:gd name="T8" fmla="*/ 696 w 5516"/>
              <a:gd name="T9" fmla="*/ 422 h 606"/>
              <a:gd name="T10" fmla="*/ 768 w 5516"/>
              <a:gd name="T11" fmla="*/ 196 h 606"/>
              <a:gd name="T12" fmla="*/ 1272 w 5516"/>
              <a:gd name="T13" fmla="*/ 26 h 606"/>
              <a:gd name="T14" fmla="*/ 1302 w 5516"/>
              <a:gd name="T15" fmla="*/ 338 h 606"/>
              <a:gd name="T16" fmla="*/ 1202 w 5516"/>
              <a:gd name="T17" fmla="*/ 436 h 606"/>
              <a:gd name="T18" fmla="*/ 1030 w 5516"/>
              <a:gd name="T19" fmla="*/ 10 h 606"/>
              <a:gd name="T20" fmla="*/ 960 w 5516"/>
              <a:gd name="T21" fmla="*/ 22 h 606"/>
              <a:gd name="T22" fmla="*/ 804 w 5516"/>
              <a:gd name="T23" fmla="*/ 434 h 606"/>
              <a:gd name="T24" fmla="*/ 930 w 5516"/>
              <a:gd name="T25" fmla="*/ 246 h 606"/>
              <a:gd name="T26" fmla="*/ 1658 w 5516"/>
              <a:gd name="T27" fmla="*/ 342 h 606"/>
              <a:gd name="T28" fmla="*/ 1368 w 5516"/>
              <a:gd name="T29" fmla="*/ 188 h 606"/>
              <a:gd name="T30" fmla="*/ 1514 w 5516"/>
              <a:gd name="T31" fmla="*/ 436 h 606"/>
              <a:gd name="T32" fmla="*/ 1564 w 5516"/>
              <a:gd name="T33" fmla="*/ 434 h 606"/>
              <a:gd name="T34" fmla="*/ 1904 w 5516"/>
              <a:gd name="T35" fmla="*/ 184 h 606"/>
              <a:gd name="T36" fmla="*/ 1728 w 5516"/>
              <a:gd name="T37" fmla="*/ 366 h 606"/>
              <a:gd name="T38" fmla="*/ 2102 w 5516"/>
              <a:gd name="T39" fmla="*/ 192 h 606"/>
              <a:gd name="T40" fmla="*/ 1982 w 5516"/>
              <a:gd name="T41" fmla="*/ 320 h 606"/>
              <a:gd name="T42" fmla="*/ 2478 w 5516"/>
              <a:gd name="T43" fmla="*/ 242 h 606"/>
              <a:gd name="T44" fmla="*/ 2406 w 5516"/>
              <a:gd name="T45" fmla="*/ 390 h 606"/>
              <a:gd name="T46" fmla="*/ 2234 w 5516"/>
              <a:gd name="T47" fmla="*/ 192 h 606"/>
              <a:gd name="T48" fmla="*/ 2478 w 5516"/>
              <a:gd name="T49" fmla="*/ 242 h 606"/>
              <a:gd name="T50" fmla="*/ 2928 w 5516"/>
              <a:gd name="T51" fmla="*/ 448 h 606"/>
              <a:gd name="T52" fmla="*/ 2958 w 5516"/>
              <a:gd name="T53" fmla="*/ 230 h 606"/>
              <a:gd name="T54" fmla="*/ 2716 w 5516"/>
              <a:gd name="T55" fmla="*/ 54 h 606"/>
              <a:gd name="T56" fmla="*/ 2714 w 5516"/>
              <a:gd name="T57" fmla="*/ 36 h 606"/>
              <a:gd name="T58" fmla="*/ 2928 w 5516"/>
              <a:gd name="T59" fmla="*/ 448 h 606"/>
              <a:gd name="T60" fmla="*/ 3388 w 5516"/>
              <a:gd name="T61" fmla="*/ 4 h 606"/>
              <a:gd name="T62" fmla="*/ 3396 w 5516"/>
              <a:gd name="T63" fmla="*/ 366 h 606"/>
              <a:gd name="T64" fmla="*/ 3580 w 5516"/>
              <a:gd name="T65" fmla="*/ 190 h 606"/>
              <a:gd name="T66" fmla="*/ 3502 w 5516"/>
              <a:gd name="T67" fmla="*/ 432 h 606"/>
              <a:gd name="T68" fmla="*/ 4232 w 5516"/>
              <a:gd name="T69" fmla="*/ 348 h 606"/>
              <a:gd name="T70" fmla="*/ 3858 w 5516"/>
              <a:gd name="T71" fmla="*/ 176 h 606"/>
              <a:gd name="T72" fmla="*/ 3758 w 5516"/>
              <a:gd name="T73" fmla="*/ 446 h 606"/>
              <a:gd name="T74" fmla="*/ 3990 w 5516"/>
              <a:gd name="T75" fmla="*/ 282 h 606"/>
              <a:gd name="T76" fmla="*/ 4042 w 5516"/>
              <a:gd name="T77" fmla="*/ 342 h 606"/>
              <a:gd name="T78" fmla="*/ 4134 w 5516"/>
              <a:gd name="T79" fmla="*/ 448 h 606"/>
              <a:gd name="T80" fmla="*/ 4454 w 5516"/>
              <a:gd name="T81" fmla="*/ 202 h 606"/>
              <a:gd name="T82" fmla="*/ 4284 w 5516"/>
              <a:gd name="T83" fmla="*/ 174 h 606"/>
              <a:gd name="T84" fmla="*/ 4432 w 5516"/>
              <a:gd name="T85" fmla="*/ 588 h 606"/>
              <a:gd name="T86" fmla="*/ 4792 w 5516"/>
              <a:gd name="T87" fmla="*/ 382 h 606"/>
              <a:gd name="T88" fmla="*/ 5192 w 5516"/>
              <a:gd name="T89" fmla="*/ 340 h 606"/>
              <a:gd name="T90" fmla="*/ 4902 w 5516"/>
              <a:gd name="T91" fmla="*/ 186 h 606"/>
              <a:gd name="T92" fmla="*/ 4850 w 5516"/>
              <a:gd name="T93" fmla="*/ 274 h 606"/>
              <a:gd name="T94" fmla="*/ 4742 w 5516"/>
              <a:gd name="T95" fmla="*/ 194 h 606"/>
              <a:gd name="T96" fmla="*/ 4794 w 5516"/>
              <a:gd name="T97" fmla="*/ 418 h 606"/>
              <a:gd name="T98" fmla="*/ 5004 w 5516"/>
              <a:gd name="T99" fmla="*/ 338 h 606"/>
              <a:gd name="T100" fmla="*/ 5098 w 5516"/>
              <a:gd name="T101" fmla="*/ 446 h 606"/>
              <a:gd name="T102" fmla="*/ 5418 w 5516"/>
              <a:gd name="T103" fmla="*/ 192 h 606"/>
              <a:gd name="T104" fmla="*/ 5348 w 5516"/>
              <a:gd name="T105" fmla="*/ 180 h 606"/>
              <a:gd name="T106" fmla="*/ 5254 w 5516"/>
              <a:gd name="T107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16" h="606">
                <a:moveTo>
                  <a:pt x="366" y="448"/>
                </a:moveTo>
                <a:cubicBezTo>
                  <a:pt x="524" y="448"/>
                  <a:pt x="524" y="448"/>
                  <a:pt x="524" y="448"/>
                </a:cubicBezTo>
                <a:cubicBezTo>
                  <a:pt x="524" y="436"/>
                  <a:pt x="524" y="436"/>
                  <a:pt x="524" y="436"/>
                </a:cubicBezTo>
                <a:cubicBezTo>
                  <a:pt x="486" y="432"/>
                  <a:pt x="470" y="414"/>
                  <a:pt x="468" y="362"/>
                </a:cubicBezTo>
                <a:cubicBezTo>
                  <a:pt x="454" y="86"/>
                  <a:pt x="454" y="86"/>
                  <a:pt x="454" y="86"/>
                </a:cubicBezTo>
                <a:cubicBezTo>
                  <a:pt x="452" y="46"/>
                  <a:pt x="470" y="30"/>
                  <a:pt x="504" y="26"/>
                </a:cubicBezTo>
                <a:cubicBezTo>
                  <a:pt x="504" y="12"/>
                  <a:pt x="504" y="12"/>
                  <a:pt x="504" y="12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26"/>
                  <a:pt x="74" y="32"/>
                  <a:pt x="72" y="84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4" y="410"/>
                  <a:pt x="38" y="430"/>
                  <a:pt x="0" y="436"/>
                </a:cubicBezTo>
                <a:cubicBezTo>
                  <a:pt x="0" y="448"/>
                  <a:pt x="0" y="448"/>
                  <a:pt x="0" y="448"/>
                </a:cubicBezTo>
                <a:cubicBezTo>
                  <a:pt x="140" y="448"/>
                  <a:pt x="140" y="448"/>
                  <a:pt x="140" y="448"/>
                </a:cubicBezTo>
                <a:cubicBezTo>
                  <a:pt x="140" y="436"/>
                  <a:pt x="140" y="436"/>
                  <a:pt x="140" y="436"/>
                </a:cubicBezTo>
                <a:cubicBezTo>
                  <a:pt x="98" y="428"/>
                  <a:pt x="84" y="414"/>
                  <a:pt x="88" y="356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240" y="444"/>
                  <a:pt x="240" y="444"/>
                  <a:pt x="240" y="444"/>
                </a:cubicBezTo>
                <a:cubicBezTo>
                  <a:pt x="258" y="444"/>
                  <a:pt x="258" y="444"/>
                  <a:pt x="258" y="444"/>
                </a:cubicBezTo>
                <a:cubicBezTo>
                  <a:pt x="396" y="86"/>
                  <a:pt x="396" y="86"/>
                  <a:pt x="396" y="86"/>
                </a:cubicBezTo>
                <a:cubicBezTo>
                  <a:pt x="408" y="372"/>
                  <a:pt x="408" y="372"/>
                  <a:pt x="408" y="372"/>
                </a:cubicBezTo>
                <a:cubicBezTo>
                  <a:pt x="410" y="416"/>
                  <a:pt x="398" y="430"/>
                  <a:pt x="366" y="434"/>
                </a:cubicBezTo>
                <a:lnTo>
                  <a:pt x="366" y="448"/>
                </a:lnTo>
                <a:close/>
                <a:moveTo>
                  <a:pt x="670" y="456"/>
                </a:moveTo>
                <a:cubicBezTo>
                  <a:pt x="708" y="456"/>
                  <a:pt x="756" y="440"/>
                  <a:pt x="782" y="412"/>
                </a:cubicBezTo>
                <a:cubicBezTo>
                  <a:pt x="776" y="400"/>
                  <a:pt x="776" y="400"/>
                  <a:pt x="776" y="400"/>
                </a:cubicBezTo>
                <a:cubicBezTo>
                  <a:pt x="750" y="416"/>
                  <a:pt x="722" y="422"/>
                  <a:pt x="696" y="422"/>
                </a:cubicBezTo>
                <a:cubicBezTo>
                  <a:pt x="620" y="422"/>
                  <a:pt x="592" y="358"/>
                  <a:pt x="592" y="290"/>
                </a:cubicBezTo>
                <a:cubicBezTo>
                  <a:pt x="592" y="258"/>
                  <a:pt x="600" y="236"/>
                  <a:pt x="614" y="222"/>
                </a:cubicBezTo>
                <a:cubicBezTo>
                  <a:pt x="626" y="210"/>
                  <a:pt x="646" y="204"/>
                  <a:pt x="664" y="204"/>
                </a:cubicBezTo>
                <a:cubicBezTo>
                  <a:pt x="690" y="204"/>
                  <a:pt x="722" y="214"/>
                  <a:pt x="744" y="244"/>
                </a:cubicBezTo>
                <a:cubicBezTo>
                  <a:pt x="750" y="244"/>
                  <a:pt x="750" y="244"/>
                  <a:pt x="750" y="244"/>
                </a:cubicBezTo>
                <a:cubicBezTo>
                  <a:pt x="758" y="234"/>
                  <a:pt x="766" y="212"/>
                  <a:pt x="768" y="196"/>
                </a:cubicBezTo>
                <a:cubicBezTo>
                  <a:pt x="748" y="180"/>
                  <a:pt x="720" y="172"/>
                  <a:pt x="686" y="172"/>
                </a:cubicBezTo>
                <a:cubicBezTo>
                  <a:pt x="604" y="172"/>
                  <a:pt x="544" y="246"/>
                  <a:pt x="544" y="326"/>
                </a:cubicBezTo>
                <a:cubicBezTo>
                  <a:pt x="540" y="390"/>
                  <a:pt x="576" y="456"/>
                  <a:pt x="670" y="456"/>
                </a:cubicBezTo>
                <a:moveTo>
                  <a:pt x="1272" y="98"/>
                </a:moveTo>
                <a:cubicBezTo>
                  <a:pt x="1292" y="98"/>
                  <a:pt x="1308" y="82"/>
                  <a:pt x="1308" y="62"/>
                </a:cubicBezTo>
                <a:cubicBezTo>
                  <a:pt x="1308" y="42"/>
                  <a:pt x="1292" y="26"/>
                  <a:pt x="1272" y="26"/>
                </a:cubicBezTo>
                <a:cubicBezTo>
                  <a:pt x="1252" y="26"/>
                  <a:pt x="1238" y="42"/>
                  <a:pt x="1238" y="62"/>
                </a:cubicBezTo>
                <a:cubicBezTo>
                  <a:pt x="1238" y="82"/>
                  <a:pt x="1252" y="98"/>
                  <a:pt x="1272" y="98"/>
                </a:cubicBezTo>
                <a:moveTo>
                  <a:pt x="1202" y="448"/>
                </a:moveTo>
                <a:cubicBezTo>
                  <a:pt x="1346" y="448"/>
                  <a:pt x="1346" y="448"/>
                  <a:pt x="1346" y="448"/>
                </a:cubicBezTo>
                <a:cubicBezTo>
                  <a:pt x="1346" y="436"/>
                  <a:pt x="1346" y="436"/>
                  <a:pt x="1346" y="436"/>
                </a:cubicBezTo>
                <a:cubicBezTo>
                  <a:pt x="1304" y="432"/>
                  <a:pt x="1302" y="434"/>
                  <a:pt x="1302" y="338"/>
                </a:cubicBezTo>
                <a:cubicBezTo>
                  <a:pt x="1302" y="176"/>
                  <a:pt x="1302" y="176"/>
                  <a:pt x="1302" y="176"/>
                </a:cubicBezTo>
                <a:cubicBezTo>
                  <a:pt x="1200" y="176"/>
                  <a:pt x="1200" y="176"/>
                  <a:pt x="1200" y="176"/>
                </a:cubicBezTo>
                <a:cubicBezTo>
                  <a:pt x="1200" y="188"/>
                  <a:pt x="1200" y="188"/>
                  <a:pt x="1200" y="188"/>
                </a:cubicBezTo>
                <a:cubicBezTo>
                  <a:pt x="1244" y="190"/>
                  <a:pt x="1250" y="192"/>
                  <a:pt x="1250" y="268"/>
                </a:cubicBezTo>
                <a:cubicBezTo>
                  <a:pt x="1250" y="336"/>
                  <a:pt x="1250" y="336"/>
                  <a:pt x="1250" y="336"/>
                </a:cubicBezTo>
                <a:cubicBezTo>
                  <a:pt x="1250" y="432"/>
                  <a:pt x="1248" y="432"/>
                  <a:pt x="1202" y="436"/>
                </a:cubicBezTo>
                <a:cubicBezTo>
                  <a:pt x="1178" y="434"/>
                  <a:pt x="1154" y="426"/>
                  <a:pt x="1076" y="338"/>
                </a:cubicBezTo>
                <a:cubicBezTo>
                  <a:pt x="1046" y="302"/>
                  <a:pt x="996" y="244"/>
                  <a:pt x="968" y="206"/>
                </a:cubicBezTo>
                <a:cubicBezTo>
                  <a:pt x="1062" y="102"/>
                  <a:pt x="1062" y="102"/>
                  <a:pt x="1062" y="102"/>
                </a:cubicBezTo>
                <a:cubicBezTo>
                  <a:pt x="1108" y="52"/>
                  <a:pt x="1132" y="26"/>
                  <a:pt x="1176" y="24"/>
                </a:cubicBezTo>
                <a:cubicBezTo>
                  <a:pt x="1176" y="10"/>
                  <a:pt x="1176" y="10"/>
                  <a:pt x="1176" y="10"/>
                </a:cubicBezTo>
                <a:cubicBezTo>
                  <a:pt x="1030" y="10"/>
                  <a:pt x="1030" y="10"/>
                  <a:pt x="1030" y="10"/>
                </a:cubicBezTo>
                <a:cubicBezTo>
                  <a:pt x="1030" y="22"/>
                  <a:pt x="1030" y="22"/>
                  <a:pt x="1030" y="22"/>
                </a:cubicBezTo>
                <a:cubicBezTo>
                  <a:pt x="1050" y="26"/>
                  <a:pt x="1056" y="32"/>
                  <a:pt x="1056" y="46"/>
                </a:cubicBezTo>
                <a:cubicBezTo>
                  <a:pt x="1056" y="56"/>
                  <a:pt x="1054" y="72"/>
                  <a:pt x="1026" y="102"/>
                </a:cubicBezTo>
                <a:cubicBezTo>
                  <a:pt x="910" y="230"/>
                  <a:pt x="910" y="230"/>
                  <a:pt x="910" y="230"/>
                </a:cubicBezTo>
                <a:cubicBezTo>
                  <a:pt x="910" y="148"/>
                  <a:pt x="910" y="148"/>
                  <a:pt x="910" y="148"/>
                </a:cubicBezTo>
                <a:cubicBezTo>
                  <a:pt x="910" y="36"/>
                  <a:pt x="916" y="28"/>
                  <a:pt x="960" y="22"/>
                </a:cubicBezTo>
                <a:cubicBezTo>
                  <a:pt x="960" y="8"/>
                  <a:pt x="960" y="8"/>
                  <a:pt x="960" y="8"/>
                </a:cubicBezTo>
                <a:cubicBezTo>
                  <a:pt x="804" y="8"/>
                  <a:pt x="804" y="8"/>
                  <a:pt x="804" y="8"/>
                </a:cubicBezTo>
                <a:cubicBezTo>
                  <a:pt x="804" y="22"/>
                  <a:pt x="804" y="22"/>
                  <a:pt x="804" y="22"/>
                </a:cubicBezTo>
                <a:cubicBezTo>
                  <a:pt x="852" y="26"/>
                  <a:pt x="854" y="36"/>
                  <a:pt x="854" y="148"/>
                </a:cubicBezTo>
                <a:cubicBezTo>
                  <a:pt x="854" y="300"/>
                  <a:pt x="854" y="300"/>
                  <a:pt x="854" y="300"/>
                </a:cubicBezTo>
                <a:cubicBezTo>
                  <a:pt x="854" y="422"/>
                  <a:pt x="850" y="430"/>
                  <a:pt x="804" y="434"/>
                </a:cubicBezTo>
                <a:cubicBezTo>
                  <a:pt x="804" y="446"/>
                  <a:pt x="804" y="446"/>
                  <a:pt x="804" y="446"/>
                </a:cubicBezTo>
                <a:cubicBezTo>
                  <a:pt x="960" y="446"/>
                  <a:pt x="960" y="446"/>
                  <a:pt x="960" y="446"/>
                </a:cubicBezTo>
                <a:cubicBezTo>
                  <a:pt x="960" y="434"/>
                  <a:pt x="960" y="434"/>
                  <a:pt x="960" y="434"/>
                </a:cubicBezTo>
                <a:cubicBezTo>
                  <a:pt x="910" y="428"/>
                  <a:pt x="910" y="424"/>
                  <a:pt x="910" y="292"/>
                </a:cubicBezTo>
                <a:cubicBezTo>
                  <a:pt x="910" y="268"/>
                  <a:pt x="910" y="268"/>
                  <a:pt x="910" y="268"/>
                </a:cubicBezTo>
                <a:cubicBezTo>
                  <a:pt x="930" y="246"/>
                  <a:pt x="930" y="246"/>
                  <a:pt x="930" y="246"/>
                </a:cubicBezTo>
                <a:cubicBezTo>
                  <a:pt x="982" y="310"/>
                  <a:pt x="1038" y="380"/>
                  <a:pt x="1098" y="448"/>
                </a:cubicBezTo>
                <a:cubicBezTo>
                  <a:pt x="1202" y="448"/>
                  <a:pt x="1202" y="448"/>
                  <a:pt x="1202" y="448"/>
                </a:cubicBezTo>
                <a:close/>
                <a:moveTo>
                  <a:pt x="1564" y="448"/>
                </a:moveTo>
                <a:cubicBezTo>
                  <a:pt x="1706" y="448"/>
                  <a:pt x="1706" y="448"/>
                  <a:pt x="1706" y="448"/>
                </a:cubicBezTo>
                <a:cubicBezTo>
                  <a:pt x="1706" y="436"/>
                  <a:pt x="1706" y="436"/>
                  <a:pt x="1706" y="436"/>
                </a:cubicBezTo>
                <a:cubicBezTo>
                  <a:pt x="1658" y="434"/>
                  <a:pt x="1658" y="432"/>
                  <a:pt x="1658" y="342"/>
                </a:cubicBezTo>
                <a:cubicBezTo>
                  <a:pt x="1658" y="280"/>
                  <a:pt x="1658" y="280"/>
                  <a:pt x="1658" y="280"/>
                </a:cubicBezTo>
                <a:cubicBezTo>
                  <a:pt x="1658" y="198"/>
                  <a:pt x="1612" y="172"/>
                  <a:pt x="1570" y="172"/>
                </a:cubicBezTo>
                <a:cubicBezTo>
                  <a:pt x="1534" y="172"/>
                  <a:pt x="1498" y="188"/>
                  <a:pt x="1470" y="224"/>
                </a:cubicBezTo>
                <a:cubicBezTo>
                  <a:pt x="1470" y="176"/>
                  <a:pt x="1470" y="176"/>
                  <a:pt x="1470" y="176"/>
                </a:cubicBezTo>
                <a:cubicBezTo>
                  <a:pt x="1368" y="176"/>
                  <a:pt x="1368" y="176"/>
                  <a:pt x="1368" y="176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412" y="190"/>
                  <a:pt x="1418" y="192"/>
                  <a:pt x="1418" y="268"/>
                </a:cubicBezTo>
                <a:cubicBezTo>
                  <a:pt x="1418" y="336"/>
                  <a:pt x="1418" y="336"/>
                  <a:pt x="1418" y="336"/>
                </a:cubicBezTo>
                <a:cubicBezTo>
                  <a:pt x="1418" y="434"/>
                  <a:pt x="1418" y="434"/>
                  <a:pt x="1370" y="436"/>
                </a:cubicBezTo>
                <a:cubicBezTo>
                  <a:pt x="1370" y="448"/>
                  <a:pt x="1370" y="448"/>
                  <a:pt x="1370" y="448"/>
                </a:cubicBezTo>
                <a:cubicBezTo>
                  <a:pt x="1514" y="448"/>
                  <a:pt x="1514" y="448"/>
                  <a:pt x="1514" y="448"/>
                </a:cubicBezTo>
                <a:cubicBezTo>
                  <a:pt x="1514" y="436"/>
                  <a:pt x="1514" y="436"/>
                  <a:pt x="1514" y="436"/>
                </a:cubicBezTo>
                <a:cubicBezTo>
                  <a:pt x="1472" y="432"/>
                  <a:pt x="1470" y="434"/>
                  <a:pt x="1470" y="338"/>
                </a:cubicBezTo>
                <a:cubicBezTo>
                  <a:pt x="1470" y="262"/>
                  <a:pt x="1470" y="262"/>
                  <a:pt x="1470" y="262"/>
                </a:cubicBezTo>
                <a:cubicBezTo>
                  <a:pt x="1470" y="236"/>
                  <a:pt x="1504" y="206"/>
                  <a:pt x="1546" y="206"/>
                </a:cubicBezTo>
                <a:cubicBezTo>
                  <a:pt x="1580" y="206"/>
                  <a:pt x="1606" y="220"/>
                  <a:pt x="1606" y="286"/>
                </a:cubicBezTo>
                <a:cubicBezTo>
                  <a:pt x="1606" y="340"/>
                  <a:pt x="1606" y="340"/>
                  <a:pt x="1606" y="340"/>
                </a:cubicBezTo>
                <a:cubicBezTo>
                  <a:pt x="1606" y="432"/>
                  <a:pt x="1602" y="432"/>
                  <a:pt x="1564" y="434"/>
                </a:cubicBezTo>
                <a:lnTo>
                  <a:pt x="1564" y="448"/>
                </a:lnTo>
                <a:close/>
                <a:moveTo>
                  <a:pt x="1776" y="222"/>
                </a:moveTo>
                <a:cubicBezTo>
                  <a:pt x="1776" y="200"/>
                  <a:pt x="1796" y="188"/>
                  <a:pt x="1822" y="188"/>
                </a:cubicBezTo>
                <a:cubicBezTo>
                  <a:pt x="1874" y="188"/>
                  <a:pt x="1896" y="236"/>
                  <a:pt x="1900" y="252"/>
                </a:cubicBezTo>
                <a:cubicBezTo>
                  <a:pt x="1912" y="252"/>
                  <a:pt x="1912" y="252"/>
                  <a:pt x="1912" y="252"/>
                </a:cubicBezTo>
                <a:cubicBezTo>
                  <a:pt x="1912" y="212"/>
                  <a:pt x="1908" y="188"/>
                  <a:pt x="1904" y="184"/>
                </a:cubicBezTo>
                <a:cubicBezTo>
                  <a:pt x="1900" y="180"/>
                  <a:pt x="1862" y="170"/>
                  <a:pt x="1824" y="170"/>
                </a:cubicBezTo>
                <a:cubicBezTo>
                  <a:pt x="1768" y="170"/>
                  <a:pt x="1734" y="206"/>
                  <a:pt x="1734" y="248"/>
                </a:cubicBezTo>
                <a:cubicBezTo>
                  <a:pt x="1734" y="340"/>
                  <a:pt x="1890" y="322"/>
                  <a:pt x="1890" y="396"/>
                </a:cubicBezTo>
                <a:cubicBezTo>
                  <a:pt x="1890" y="422"/>
                  <a:pt x="1866" y="436"/>
                  <a:pt x="1826" y="436"/>
                </a:cubicBezTo>
                <a:cubicBezTo>
                  <a:pt x="1788" y="436"/>
                  <a:pt x="1754" y="416"/>
                  <a:pt x="1744" y="366"/>
                </a:cubicBezTo>
                <a:cubicBezTo>
                  <a:pt x="1728" y="366"/>
                  <a:pt x="1728" y="366"/>
                  <a:pt x="1728" y="366"/>
                </a:cubicBezTo>
                <a:cubicBezTo>
                  <a:pt x="1728" y="386"/>
                  <a:pt x="1732" y="422"/>
                  <a:pt x="1734" y="428"/>
                </a:cubicBezTo>
                <a:cubicBezTo>
                  <a:pt x="1744" y="446"/>
                  <a:pt x="1788" y="454"/>
                  <a:pt x="1824" y="454"/>
                </a:cubicBezTo>
                <a:cubicBezTo>
                  <a:pt x="1888" y="454"/>
                  <a:pt x="1928" y="416"/>
                  <a:pt x="1928" y="372"/>
                </a:cubicBezTo>
                <a:cubicBezTo>
                  <a:pt x="1932" y="270"/>
                  <a:pt x="1776" y="286"/>
                  <a:pt x="1776" y="222"/>
                </a:cubicBezTo>
                <a:moveTo>
                  <a:pt x="2030" y="270"/>
                </a:moveTo>
                <a:cubicBezTo>
                  <a:pt x="2034" y="220"/>
                  <a:pt x="2058" y="192"/>
                  <a:pt x="2102" y="192"/>
                </a:cubicBezTo>
                <a:cubicBezTo>
                  <a:pt x="2144" y="192"/>
                  <a:pt x="2170" y="220"/>
                  <a:pt x="2172" y="270"/>
                </a:cubicBezTo>
                <a:lnTo>
                  <a:pt x="2030" y="270"/>
                </a:lnTo>
                <a:close/>
                <a:moveTo>
                  <a:pt x="2030" y="290"/>
                </a:moveTo>
                <a:cubicBezTo>
                  <a:pt x="2222" y="290"/>
                  <a:pt x="2222" y="290"/>
                  <a:pt x="2222" y="290"/>
                </a:cubicBezTo>
                <a:cubicBezTo>
                  <a:pt x="2226" y="228"/>
                  <a:pt x="2192" y="168"/>
                  <a:pt x="2114" y="168"/>
                </a:cubicBezTo>
                <a:cubicBezTo>
                  <a:pt x="2034" y="168"/>
                  <a:pt x="1982" y="232"/>
                  <a:pt x="1982" y="320"/>
                </a:cubicBezTo>
                <a:cubicBezTo>
                  <a:pt x="1982" y="388"/>
                  <a:pt x="2018" y="456"/>
                  <a:pt x="2112" y="456"/>
                </a:cubicBezTo>
                <a:cubicBezTo>
                  <a:pt x="2150" y="456"/>
                  <a:pt x="2198" y="440"/>
                  <a:pt x="2224" y="412"/>
                </a:cubicBezTo>
                <a:cubicBezTo>
                  <a:pt x="2218" y="400"/>
                  <a:pt x="2218" y="400"/>
                  <a:pt x="2218" y="400"/>
                </a:cubicBezTo>
                <a:cubicBezTo>
                  <a:pt x="2192" y="416"/>
                  <a:pt x="2164" y="422"/>
                  <a:pt x="2138" y="422"/>
                </a:cubicBezTo>
                <a:cubicBezTo>
                  <a:pt x="2058" y="420"/>
                  <a:pt x="2028" y="352"/>
                  <a:pt x="2030" y="290"/>
                </a:cubicBezTo>
                <a:moveTo>
                  <a:pt x="2478" y="242"/>
                </a:moveTo>
                <a:cubicBezTo>
                  <a:pt x="2490" y="206"/>
                  <a:pt x="2510" y="192"/>
                  <a:pt x="2528" y="192"/>
                </a:cubicBezTo>
                <a:cubicBezTo>
                  <a:pt x="2528" y="180"/>
                  <a:pt x="2528" y="180"/>
                  <a:pt x="2528" y="180"/>
                </a:cubicBezTo>
                <a:cubicBezTo>
                  <a:pt x="2430" y="180"/>
                  <a:pt x="2430" y="180"/>
                  <a:pt x="2430" y="180"/>
                </a:cubicBezTo>
                <a:cubicBezTo>
                  <a:pt x="2430" y="192"/>
                  <a:pt x="2430" y="192"/>
                  <a:pt x="2430" y="192"/>
                </a:cubicBezTo>
                <a:cubicBezTo>
                  <a:pt x="2454" y="194"/>
                  <a:pt x="2466" y="206"/>
                  <a:pt x="2458" y="234"/>
                </a:cubicBezTo>
                <a:cubicBezTo>
                  <a:pt x="2406" y="390"/>
                  <a:pt x="2406" y="390"/>
                  <a:pt x="2406" y="390"/>
                </a:cubicBezTo>
                <a:cubicBezTo>
                  <a:pt x="2354" y="270"/>
                  <a:pt x="2354" y="270"/>
                  <a:pt x="2354" y="270"/>
                </a:cubicBezTo>
                <a:cubicBezTo>
                  <a:pt x="2340" y="238"/>
                  <a:pt x="2334" y="224"/>
                  <a:pt x="2334" y="212"/>
                </a:cubicBezTo>
                <a:cubicBezTo>
                  <a:pt x="2334" y="202"/>
                  <a:pt x="2340" y="196"/>
                  <a:pt x="2360" y="192"/>
                </a:cubicBezTo>
                <a:cubicBezTo>
                  <a:pt x="2360" y="180"/>
                  <a:pt x="2360" y="180"/>
                  <a:pt x="2360" y="180"/>
                </a:cubicBezTo>
                <a:cubicBezTo>
                  <a:pt x="2234" y="180"/>
                  <a:pt x="2234" y="180"/>
                  <a:pt x="2234" y="180"/>
                </a:cubicBezTo>
                <a:cubicBezTo>
                  <a:pt x="2234" y="192"/>
                  <a:pt x="2234" y="192"/>
                  <a:pt x="2234" y="192"/>
                </a:cubicBezTo>
                <a:cubicBezTo>
                  <a:pt x="2266" y="194"/>
                  <a:pt x="2268" y="198"/>
                  <a:pt x="2310" y="292"/>
                </a:cubicBezTo>
                <a:cubicBezTo>
                  <a:pt x="2382" y="450"/>
                  <a:pt x="2382" y="450"/>
                  <a:pt x="2382" y="450"/>
                </a:cubicBezTo>
                <a:cubicBezTo>
                  <a:pt x="2358" y="512"/>
                  <a:pt x="2320" y="546"/>
                  <a:pt x="2242" y="564"/>
                </a:cubicBezTo>
                <a:cubicBezTo>
                  <a:pt x="2246" y="576"/>
                  <a:pt x="2260" y="600"/>
                  <a:pt x="2268" y="606"/>
                </a:cubicBezTo>
                <a:cubicBezTo>
                  <a:pt x="2370" y="564"/>
                  <a:pt x="2390" y="498"/>
                  <a:pt x="2426" y="396"/>
                </a:cubicBezTo>
                <a:lnTo>
                  <a:pt x="2478" y="242"/>
                </a:lnTo>
                <a:close/>
                <a:moveTo>
                  <a:pt x="2844" y="394"/>
                </a:moveTo>
                <a:cubicBezTo>
                  <a:pt x="2822" y="412"/>
                  <a:pt x="2782" y="416"/>
                  <a:pt x="2750" y="416"/>
                </a:cubicBezTo>
                <a:cubicBezTo>
                  <a:pt x="2670" y="416"/>
                  <a:pt x="2606" y="360"/>
                  <a:pt x="2606" y="284"/>
                </a:cubicBezTo>
                <a:cubicBezTo>
                  <a:pt x="2606" y="236"/>
                  <a:pt x="2626" y="206"/>
                  <a:pt x="2658" y="198"/>
                </a:cubicBezTo>
                <a:cubicBezTo>
                  <a:pt x="2698" y="266"/>
                  <a:pt x="2770" y="338"/>
                  <a:pt x="2844" y="394"/>
                </a:cubicBezTo>
                <a:moveTo>
                  <a:pt x="2928" y="448"/>
                </a:moveTo>
                <a:cubicBezTo>
                  <a:pt x="3022" y="448"/>
                  <a:pt x="3022" y="448"/>
                  <a:pt x="3022" y="448"/>
                </a:cubicBezTo>
                <a:cubicBezTo>
                  <a:pt x="3022" y="436"/>
                  <a:pt x="3022" y="436"/>
                  <a:pt x="3022" y="436"/>
                </a:cubicBezTo>
                <a:cubicBezTo>
                  <a:pt x="2992" y="432"/>
                  <a:pt x="2946" y="408"/>
                  <a:pt x="2896" y="372"/>
                </a:cubicBezTo>
                <a:cubicBezTo>
                  <a:pt x="2914" y="342"/>
                  <a:pt x="2918" y="300"/>
                  <a:pt x="2922" y="270"/>
                </a:cubicBezTo>
                <a:cubicBezTo>
                  <a:pt x="2926" y="244"/>
                  <a:pt x="2946" y="244"/>
                  <a:pt x="2958" y="242"/>
                </a:cubicBezTo>
                <a:cubicBezTo>
                  <a:pt x="2958" y="230"/>
                  <a:pt x="2958" y="230"/>
                  <a:pt x="2958" y="230"/>
                </a:cubicBezTo>
                <a:cubicBezTo>
                  <a:pt x="2834" y="230"/>
                  <a:pt x="2834" y="230"/>
                  <a:pt x="2834" y="230"/>
                </a:cubicBezTo>
                <a:cubicBezTo>
                  <a:pt x="2834" y="242"/>
                  <a:pt x="2834" y="242"/>
                  <a:pt x="2834" y="242"/>
                </a:cubicBezTo>
                <a:cubicBezTo>
                  <a:pt x="2864" y="246"/>
                  <a:pt x="2892" y="250"/>
                  <a:pt x="2892" y="294"/>
                </a:cubicBezTo>
                <a:cubicBezTo>
                  <a:pt x="2892" y="318"/>
                  <a:pt x="2888" y="342"/>
                  <a:pt x="2878" y="358"/>
                </a:cubicBezTo>
                <a:cubicBezTo>
                  <a:pt x="2770" y="274"/>
                  <a:pt x="2670" y="156"/>
                  <a:pt x="2670" y="96"/>
                </a:cubicBezTo>
                <a:cubicBezTo>
                  <a:pt x="2670" y="66"/>
                  <a:pt x="2688" y="54"/>
                  <a:pt x="2716" y="54"/>
                </a:cubicBezTo>
                <a:cubicBezTo>
                  <a:pt x="2752" y="54"/>
                  <a:pt x="2784" y="78"/>
                  <a:pt x="2800" y="124"/>
                </a:cubicBezTo>
                <a:cubicBezTo>
                  <a:pt x="2812" y="124"/>
                  <a:pt x="2812" y="124"/>
                  <a:pt x="2812" y="124"/>
                </a:cubicBezTo>
                <a:cubicBezTo>
                  <a:pt x="2810" y="42"/>
                  <a:pt x="2810" y="42"/>
                  <a:pt x="2810" y="42"/>
                </a:cubicBezTo>
                <a:cubicBezTo>
                  <a:pt x="2798" y="42"/>
                  <a:pt x="2798" y="42"/>
                  <a:pt x="2798" y="42"/>
                </a:cubicBezTo>
                <a:cubicBezTo>
                  <a:pt x="2798" y="48"/>
                  <a:pt x="2792" y="52"/>
                  <a:pt x="2788" y="52"/>
                </a:cubicBezTo>
                <a:cubicBezTo>
                  <a:pt x="2772" y="52"/>
                  <a:pt x="2752" y="36"/>
                  <a:pt x="2714" y="36"/>
                </a:cubicBezTo>
                <a:cubicBezTo>
                  <a:pt x="2672" y="36"/>
                  <a:pt x="2630" y="62"/>
                  <a:pt x="2630" y="118"/>
                </a:cubicBezTo>
                <a:cubicBezTo>
                  <a:pt x="2630" y="140"/>
                  <a:pt x="2636" y="160"/>
                  <a:pt x="2648" y="182"/>
                </a:cubicBezTo>
                <a:cubicBezTo>
                  <a:pt x="2592" y="200"/>
                  <a:pt x="2562" y="248"/>
                  <a:pt x="2562" y="304"/>
                </a:cubicBezTo>
                <a:cubicBezTo>
                  <a:pt x="2562" y="406"/>
                  <a:pt x="2640" y="460"/>
                  <a:pt x="2726" y="460"/>
                </a:cubicBezTo>
                <a:cubicBezTo>
                  <a:pt x="2780" y="460"/>
                  <a:pt x="2824" y="444"/>
                  <a:pt x="2862" y="410"/>
                </a:cubicBezTo>
                <a:cubicBezTo>
                  <a:pt x="2888" y="424"/>
                  <a:pt x="2912" y="442"/>
                  <a:pt x="2928" y="448"/>
                </a:cubicBezTo>
                <a:moveTo>
                  <a:pt x="3094" y="212"/>
                </a:moveTo>
                <a:cubicBezTo>
                  <a:pt x="3094" y="88"/>
                  <a:pt x="3154" y="20"/>
                  <a:pt x="3252" y="20"/>
                </a:cubicBezTo>
                <a:cubicBezTo>
                  <a:pt x="3328" y="20"/>
                  <a:pt x="3372" y="58"/>
                  <a:pt x="3392" y="134"/>
                </a:cubicBezTo>
                <a:cubicBezTo>
                  <a:pt x="3404" y="134"/>
                  <a:pt x="3404" y="134"/>
                  <a:pt x="3404" y="134"/>
                </a:cubicBezTo>
                <a:cubicBezTo>
                  <a:pt x="3400" y="4"/>
                  <a:pt x="3400" y="4"/>
                  <a:pt x="3400" y="4"/>
                </a:cubicBezTo>
                <a:cubicBezTo>
                  <a:pt x="3388" y="4"/>
                  <a:pt x="3388" y="4"/>
                  <a:pt x="3388" y="4"/>
                </a:cubicBezTo>
                <a:cubicBezTo>
                  <a:pt x="3384" y="14"/>
                  <a:pt x="3376" y="18"/>
                  <a:pt x="3364" y="18"/>
                </a:cubicBezTo>
                <a:cubicBezTo>
                  <a:pt x="3338" y="18"/>
                  <a:pt x="3314" y="0"/>
                  <a:pt x="3248" y="0"/>
                </a:cubicBezTo>
                <a:cubicBezTo>
                  <a:pt x="3118" y="0"/>
                  <a:pt x="3030" y="102"/>
                  <a:pt x="3030" y="242"/>
                </a:cubicBezTo>
                <a:cubicBezTo>
                  <a:pt x="3030" y="376"/>
                  <a:pt x="3110" y="460"/>
                  <a:pt x="3238" y="460"/>
                </a:cubicBezTo>
                <a:cubicBezTo>
                  <a:pt x="3320" y="460"/>
                  <a:pt x="3384" y="420"/>
                  <a:pt x="3408" y="380"/>
                </a:cubicBezTo>
                <a:cubicBezTo>
                  <a:pt x="3396" y="366"/>
                  <a:pt x="3396" y="366"/>
                  <a:pt x="3396" y="366"/>
                </a:cubicBezTo>
                <a:cubicBezTo>
                  <a:pt x="3370" y="402"/>
                  <a:pt x="3314" y="426"/>
                  <a:pt x="3256" y="426"/>
                </a:cubicBezTo>
                <a:cubicBezTo>
                  <a:pt x="3156" y="426"/>
                  <a:pt x="3094" y="340"/>
                  <a:pt x="3094" y="212"/>
                </a:cubicBezTo>
                <a:moveTo>
                  <a:pt x="3678" y="328"/>
                </a:moveTo>
                <a:cubicBezTo>
                  <a:pt x="3678" y="392"/>
                  <a:pt x="3650" y="430"/>
                  <a:pt x="3592" y="430"/>
                </a:cubicBezTo>
                <a:cubicBezTo>
                  <a:pt x="3542" y="430"/>
                  <a:pt x="3496" y="384"/>
                  <a:pt x="3496" y="292"/>
                </a:cubicBezTo>
                <a:cubicBezTo>
                  <a:pt x="3496" y="226"/>
                  <a:pt x="3528" y="190"/>
                  <a:pt x="3580" y="190"/>
                </a:cubicBezTo>
                <a:cubicBezTo>
                  <a:pt x="3628" y="192"/>
                  <a:pt x="3678" y="238"/>
                  <a:pt x="3678" y="328"/>
                </a:cubicBezTo>
                <a:moveTo>
                  <a:pt x="3732" y="312"/>
                </a:moveTo>
                <a:cubicBezTo>
                  <a:pt x="3732" y="260"/>
                  <a:pt x="3710" y="214"/>
                  <a:pt x="3672" y="190"/>
                </a:cubicBezTo>
                <a:cubicBezTo>
                  <a:pt x="3650" y="176"/>
                  <a:pt x="3620" y="168"/>
                  <a:pt x="3588" y="168"/>
                </a:cubicBezTo>
                <a:cubicBezTo>
                  <a:pt x="3502" y="168"/>
                  <a:pt x="3442" y="230"/>
                  <a:pt x="3442" y="310"/>
                </a:cubicBezTo>
                <a:cubicBezTo>
                  <a:pt x="3442" y="364"/>
                  <a:pt x="3464" y="408"/>
                  <a:pt x="3502" y="432"/>
                </a:cubicBezTo>
                <a:cubicBezTo>
                  <a:pt x="3524" y="446"/>
                  <a:pt x="3554" y="452"/>
                  <a:pt x="3586" y="452"/>
                </a:cubicBezTo>
                <a:cubicBezTo>
                  <a:pt x="3672" y="454"/>
                  <a:pt x="3732" y="394"/>
                  <a:pt x="3732" y="312"/>
                </a:cubicBezTo>
                <a:moveTo>
                  <a:pt x="4136" y="448"/>
                </a:moveTo>
                <a:cubicBezTo>
                  <a:pt x="4280" y="448"/>
                  <a:pt x="4280" y="448"/>
                  <a:pt x="4280" y="448"/>
                </a:cubicBezTo>
                <a:cubicBezTo>
                  <a:pt x="4280" y="436"/>
                  <a:pt x="4280" y="436"/>
                  <a:pt x="4280" y="436"/>
                </a:cubicBezTo>
                <a:cubicBezTo>
                  <a:pt x="4230" y="434"/>
                  <a:pt x="4232" y="426"/>
                  <a:pt x="4232" y="348"/>
                </a:cubicBezTo>
                <a:cubicBezTo>
                  <a:pt x="4232" y="276"/>
                  <a:pt x="4232" y="276"/>
                  <a:pt x="4232" y="276"/>
                </a:cubicBezTo>
                <a:cubicBezTo>
                  <a:pt x="4232" y="200"/>
                  <a:pt x="4190" y="172"/>
                  <a:pt x="4142" y="172"/>
                </a:cubicBezTo>
                <a:cubicBezTo>
                  <a:pt x="4098" y="172"/>
                  <a:pt x="4064" y="196"/>
                  <a:pt x="4038" y="232"/>
                </a:cubicBezTo>
                <a:cubicBezTo>
                  <a:pt x="4028" y="194"/>
                  <a:pt x="4000" y="172"/>
                  <a:pt x="3954" y="172"/>
                </a:cubicBezTo>
                <a:cubicBezTo>
                  <a:pt x="3916" y="172"/>
                  <a:pt x="3880" y="196"/>
                  <a:pt x="3858" y="224"/>
                </a:cubicBezTo>
                <a:cubicBezTo>
                  <a:pt x="3858" y="176"/>
                  <a:pt x="3858" y="176"/>
                  <a:pt x="3858" y="176"/>
                </a:cubicBezTo>
                <a:cubicBezTo>
                  <a:pt x="3756" y="176"/>
                  <a:pt x="3756" y="176"/>
                  <a:pt x="3756" y="176"/>
                </a:cubicBezTo>
                <a:cubicBezTo>
                  <a:pt x="3756" y="188"/>
                  <a:pt x="3756" y="188"/>
                  <a:pt x="3756" y="188"/>
                </a:cubicBezTo>
                <a:cubicBezTo>
                  <a:pt x="3800" y="190"/>
                  <a:pt x="3806" y="192"/>
                  <a:pt x="3806" y="268"/>
                </a:cubicBezTo>
                <a:cubicBezTo>
                  <a:pt x="3806" y="346"/>
                  <a:pt x="3806" y="346"/>
                  <a:pt x="3806" y="346"/>
                </a:cubicBezTo>
                <a:cubicBezTo>
                  <a:pt x="3806" y="434"/>
                  <a:pt x="3804" y="434"/>
                  <a:pt x="3758" y="434"/>
                </a:cubicBezTo>
                <a:cubicBezTo>
                  <a:pt x="3758" y="446"/>
                  <a:pt x="3758" y="446"/>
                  <a:pt x="3758" y="446"/>
                </a:cubicBezTo>
                <a:cubicBezTo>
                  <a:pt x="3902" y="446"/>
                  <a:pt x="3902" y="446"/>
                  <a:pt x="3902" y="446"/>
                </a:cubicBezTo>
                <a:cubicBezTo>
                  <a:pt x="3902" y="434"/>
                  <a:pt x="3902" y="434"/>
                  <a:pt x="3902" y="434"/>
                </a:cubicBezTo>
                <a:cubicBezTo>
                  <a:pt x="3862" y="430"/>
                  <a:pt x="3858" y="430"/>
                  <a:pt x="3858" y="342"/>
                </a:cubicBezTo>
                <a:cubicBezTo>
                  <a:pt x="3858" y="262"/>
                  <a:pt x="3858" y="262"/>
                  <a:pt x="3858" y="262"/>
                </a:cubicBezTo>
                <a:cubicBezTo>
                  <a:pt x="3858" y="234"/>
                  <a:pt x="3894" y="204"/>
                  <a:pt x="3932" y="204"/>
                </a:cubicBezTo>
                <a:cubicBezTo>
                  <a:pt x="3974" y="204"/>
                  <a:pt x="3990" y="226"/>
                  <a:pt x="3990" y="282"/>
                </a:cubicBezTo>
                <a:cubicBezTo>
                  <a:pt x="3990" y="338"/>
                  <a:pt x="3990" y="338"/>
                  <a:pt x="3990" y="338"/>
                </a:cubicBezTo>
                <a:cubicBezTo>
                  <a:pt x="3990" y="428"/>
                  <a:pt x="3988" y="432"/>
                  <a:pt x="3950" y="436"/>
                </a:cubicBezTo>
                <a:cubicBezTo>
                  <a:pt x="3950" y="448"/>
                  <a:pt x="3950" y="448"/>
                  <a:pt x="3950" y="448"/>
                </a:cubicBezTo>
                <a:cubicBezTo>
                  <a:pt x="4086" y="448"/>
                  <a:pt x="4086" y="448"/>
                  <a:pt x="4086" y="448"/>
                </a:cubicBezTo>
                <a:cubicBezTo>
                  <a:pt x="4086" y="436"/>
                  <a:pt x="4086" y="436"/>
                  <a:pt x="4086" y="436"/>
                </a:cubicBezTo>
                <a:cubicBezTo>
                  <a:pt x="4040" y="432"/>
                  <a:pt x="4042" y="428"/>
                  <a:pt x="4042" y="342"/>
                </a:cubicBezTo>
                <a:cubicBezTo>
                  <a:pt x="4042" y="264"/>
                  <a:pt x="4042" y="264"/>
                  <a:pt x="4042" y="264"/>
                </a:cubicBezTo>
                <a:cubicBezTo>
                  <a:pt x="4042" y="236"/>
                  <a:pt x="4078" y="206"/>
                  <a:pt x="4118" y="206"/>
                </a:cubicBezTo>
                <a:cubicBezTo>
                  <a:pt x="4152" y="206"/>
                  <a:pt x="4174" y="226"/>
                  <a:pt x="4174" y="284"/>
                </a:cubicBezTo>
                <a:cubicBezTo>
                  <a:pt x="4174" y="346"/>
                  <a:pt x="4174" y="346"/>
                  <a:pt x="4174" y="346"/>
                </a:cubicBezTo>
                <a:cubicBezTo>
                  <a:pt x="4174" y="428"/>
                  <a:pt x="4174" y="432"/>
                  <a:pt x="4134" y="436"/>
                </a:cubicBezTo>
                <a:cubicBezTo>
                  <a:pt x="4134" y="448"/>
                  <a:pt x="4134" y="448"/>
                  <a:pt x="4134" y="448"/>
                </a:cubicBezTo>
                <a:lnTo>
                  <a:pt x="4136" y="448"/>
                </a:lnTo>
                <a:close/>
                <a:moveTo>
                  <a:pt x="4546" y="316"/>
                </a:moveTo>
                <a:cubicBezTo>
                  <a:pt x="4546" y="388"/>
                  <a:pt x="4516" y="432"/>
                  <a:pt x="4460" y="432"/>
                </a:cubicBezTo>
                <a:cubicBezTo>
                  <a:pt x="4424" y="432"/>
                  <a:pt x="4384" y="412"/>
                  <a:pt x="4384" y="384"/>
                </a:cubicBezTo>
                <a:cubicBezTo>
                  <a:pt x="4384" y="248"/>
                  <a:pt x="4384" y="248"/>
                  <a:pt x="4384" y="248"/>
                </a:cubicBezTo>
                <a:cubicBezTo>
                  <a:pt x="4384" y="226"/>
                  <a:pt x="4416" y="202"/>
                  <a:pt x="4454" y="202"/>
                </a:cubicBezTo>
                <a:cubicBezTo>
                  <a:pt x="4510" y="206"/>
                  <a:pt x="4546" y="248"/>
                  <a:pt x="4546" y="316"/>
                </a:cubicBezTo>
                <a:moveTo>
                  <a:pt x="4600" y="310"/>
                </a:moveTo>
                <a:cubicBezTo>
                  <a:pt x="4600" y="230"/>
                  <a:pt x="4548" y="170"/>
                  <a:pt x="4478" y="170"/>
                </a:cubicBezTo>
                <a:cubicBezTo>
                  <a:pt x="4438" y="170"/>
                  <a:pt x="4406" y="188"/>
                  <a:pt x="4384" y="214"/>
                </a:cubicBezTo>
                <a:cubicBezTo>
                  <a:pt x="4384" y="174"/>
                  <a:pt x="4384" y="174"/>
                  <a:pt x="4384" y="174"/>
                </a:cubicBezTo>
                <a:cubicBezTo>
                  <a:pt x="4284" y="174"/>
                  <a:pt x="4284" y="174"/>
                  <a:pt x="4284" y="174"/>
                </a:cubicBezTo>
                <a:cubicBezTo>
                  <a:pt x="4284" y="186"/>
                  <a:pt x="4284" y="186"/>
                  <a:pt x="4284" y="186"/>
                </a:cubicBezTo>
                <a:cubicBezTo>
                  <a:pt x="4326" y="188"/>
                  <a:pt x="4332" y="190"/>
                  <a:pt x="4332" y="280"/>
                </a:cubicBezTo>
                <a:cubicBezTo>
                  <a:pt x="4332" y="466"/>
                  <a:pt x="4332" y="466"/>
                  <a:pt x="4332" y="466"/>
                </a:cubicBezTo>
                <a:cubicBezTo>
                  <a:pt x="4332" y="564"/>
                  <a:pt x="4334" y="570"/>
                  <a:pt x="4286" y="574"/>
                </a:cubicBezTo>
                <a:cubicBezTo>
                  <a:pt x="4286" y="588"/>
                  <a:pt x="4286" y="588"/>
                  <a:pt x="4286" y="588"/>
                </a:cubicBezTo>
                <a:cubicBezTo>
                  <a:pt x="4432" y="588"/>
                  <a:pt x="4432" y="588"/>
                  <a:pt x="4432" y="588"/>
                </a:cubicBezTo>
                <a:cubicBezTo>
                  <a:pt x="4432" y="574"/>
                  <a:pt x="4432" y="574"/>
                  <a:pt x="4432" y="574"/>
                </a:cubicBezTo>
                <a:cubicBezTo>
                  <a:pt x="4380" y="572"/>
                  <a:pt x="4384" y="564"/>
                  <a:pt x="4384" y="462"/>
                </a:cubicBezTo>
                <a:cubicBezTo>
                  <a:pt x="4384" y="424"/>
                  <a:pt x="4384" y="424"/>
                  <a:pt x="4384" y="424"/>
                </a:cubicBezTo>
                <a:cubicBezTo>
                  <a:pt x="4404" y="444"/>
                  <a:pt x="4436" y="454"/>
                  <a:pt x="4466" y="454"/>
                </a:cubicBezTo>
                <a:cubicBezTo>
                  <a:pt x="4548" y="454"/>
                  <a:pt x="4600" y="392"/>
                  <a:pt x="4600" y="310"/>
                </a:cubicBezTo>
                <a:moveTo>
                  <a:pt x="4792" y="382"/>
                </a:moveTo>
                <a:cubicBezTo>
                  <a:pt x="4792" y="404"/>
                  <a:pt x="4762" y="424"/>
                  <a:pt x="4736" y="424"/>
                </a:cubicBezTo>
                <a:cubicBezTo>
                  <a:pt x="4712" y="424"/>
                  <a:pt x="4694" y="410"/>
                  <a:pt x="4694" y="378"/>
                </a:cubicBezTo>
                <a:cubicBezTo>
                  <a:pt x="4694" y="322"/>
                  <a:pt x="4752" y="328"/>
                  <a:pt x="4792" y="306"/>
                </a:cubicBezTo>
                <a:cubicBezTo>
                  <a:pt x="4792" y="382"/>
                  <a:pt x="4792" y="382"/>
                  <a:pt x="4792" y="382"/>
                </a:cubicBezTo>
                <a:close/>
                <a:moveTo>
                  <a:pt x="5240" y="434"/>
                </a:moveTo>
                <a:cubicBezTo>
                  <a:pt x="5192" y="432"/>
                  <a:pt x="5192" y="430"/>
                  <a:pt x="5192" y="340"/>
                </a:cubicBezTo>
                <a:cubicBezTo>
                  <a:pt x="5192" y="278"/>
                  <a:pt x="5192" y="278"/>
                  <a:pt x="5192" y="278"/>
                </a:cubicBezTo>
                <a:cubicBezTo>
                  <a:pt x="5192" y="196"/>
                  <a:pt x="5146" y="170"/>
                  <a:pt x="5104" y="170"/>
                </a:cubicBezTo>
                <a:cubicBezTo>
                  <a:pt x="5068" y="170"/>
                  <a:pt x="5032" y="186"/>
                  <a:pt x="5004" y="222"/>
                </a:cubicBezTo>
                <a:cubicBezTo>
                  <a:pt x="5004" y="174"/>
                  <a:pt x="5004" y="174"/>
                  <a:pt x="5004" y="174"/>
                </a:cubicBezTo>
                <a:cubicBezTo>
                  <a:pt x="4902" y="174"/>
                  <a:pt x="4902" y="174"/>
                  <a:pt x="4902" y="174"/>
                </a:cubicBezTo>
                <a:cubicBezTo>
                  <a:pt x="4902" y="186"/>
                  <a:pt x="4902" y="186"/>
                  <a:pt x="4902" y="186"/>
                </a:cubicBezTo>
                <a:cubicBezTo>
                  <a:pt x="4946" y="188"/>
                  <a:pt x="4952" y="190"/>
                  <a:pt x="4952" y="266"/>
                </a:cubicBezTo>
                <a:cubicBezTo>
                  <a:pt x="4952" y="334"/>
                  <a:pt x="4952" y="334"/>
                  <a:pt x="4952" y="334"/>
                </a:cubicBezTo>
                <a:cubicBezTo>
                  <a:pt x="4952" y="430"/>
                  <a:pt x="4952" y="432"/>
                  <a:pt x="4904" y="434"/>
                </a:cubicBezTo>
                <a:cubicBezTo>
                  <a:pt x="4892" y="434"/>
                  <a:pt x="4892" y="434"/>
                  <a:pt x="4892" y="434"/>
                </a:cubicBezTo>
                <a:cubicBezTo>
                  <a:pt x="4854" y="434"/>
                  <a:pt x="4850" y="422"/>
                  <a:pt x="4850" y="366"/>
                </a:cubicBezTo>
                <a:cubicBezTo>
                  <a:pt x="4850" y="274"/>
                  <a:pt x="4850" y="274"/>
                  <a:pt x="4850" y="274"/>
                </a:cubicBezTo>
                <a:cubicBezTo>
                  <a:pt x="4850" y="256"/>
                  <a:pt x="4848" y="240"/>
                  <a:pt x="4844" y="228"/>
                </a:cubicBezTo>
                <a:cubicBezTo>
                  <a:pt x="4830" y="186"/>
                  <a:pt x="4796" y="170"/>
                  <a:pt x="4748" y="170"/>
                </a:cubicBezTo>
                <a:cubicBezTo>
                  <a:pt x="4718" y="170"/>
                  <a:pt x="4674" y="180"/>
                  <a:pt x="4650" y="202"/>
                </a:cubicBezTo>
                <a:cubicBezTo>
                  <a:pt x="4652" y="214"/>
                  <a:pt x="4664" y="240"/>
                  <a:pt x="4670" y="248"/>
                </a:cubicBezTo>
                <a:cubicBezTo>
                  <a:pt x="4676" y="246"/>
                  <a:pt x="4676" y="246"/>
                  <a:pt x="4676" y="246"/>
                </a:cubicBezTo>
                <a:cubicBezTo>
                  <a:pt x="4688" y="216"/>
                  <a:pt x="4708" y="194"/>
                  <a:pt x="4742" y="194"/>
                </a:cubicBezTo>
                <a:cubicBezTo>
                  <a:pt x="4778" y="194"/>
                  <a:pt x="4794" y="220"/>
                  <a:pt x="4794" y="250"/>
                </a:cubicBezTo>
                <a:cubicBezTo>
                  <a:pt x="4794" y="282"/>
                  <a:pt x="4794" y="282"/>
                  <a:pt x="4794" y="282"/>
                </a:cubicBezTo>
                <a:cubicBezTo>
                  <a:pt x="4794" y="302"/>
                  <a:pt x="4702" y="306"/>
                  <a:pt x="4664" y="338"/>
                </a:cubicBezTo>
                <a:cubicBezTo>
                  <a:pt x="4652" y="350"/>
                  <a:pt x="4642" y="364"/>
                  <a:pt x="4642" y="384"/>
                </a:cubicBezTo>
                <a:cubicBezTo>
                  <a:pt x="4642" y="426"/>
                  <a:pt x="4672" y="456"/>
                  <a:pt x="4716" y="456"/>
                </a:cubicBezTo>
                <a:cubicBezTo>
                  <a:pt x="4744" y="456"/>
                  <a:pt x="4768" y="446"/>
                  <a:pt x="4794" y="418"/>
                </a:cubicBezTo>
                <a:cubicBezTo>
                  <a:pt x="4798" y="438"/>
                  <a:pt x="4814" y="448"/>
                  <a:pt x="4842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5048" y="448"/>
                  <a:pt x="5048" y="448"/>
                  <a:pt x="5048" y="448"/>
                </a:cubicBezTo>
                <a:cubicBezTo>
                  <a:pt x="5048" y="436"/>
                  <a:pt x="5048" y="436"/>
                  <a:pt x="5048" y="436"/>
                </a:cubicBezTo>
                <a:cubicBezTo>
                  <a:pt x="5006" y="432"/>
                  <a:pt x="5004" y="434"/>
                  <a:pt x="5004" y="338"/>
                </a:cubicBezTo>
                <a:cubicBezTo>
                  <a:pt x="5004" y="262"/>
                  <a:pt x="5004" y="262"/>
                  <a:pt x="5004" y="262"/>
                </a:cubicBezTo>
                <a:cubicBezTo>
                  <a:pt x="5004" y="236"/>
                  <a:pt x="5038" y="206"/>
                  <a:pt x="5080" y="206"/>
                </a:cubicBezTo>
                <a:cubicBezTo>
                  <a:pt x="5114" y="206"/>
                  <a:pt x="5140" y="220"/>
                  <a:pt x="5140" y="286"/>
                </a:cubicBezTo>
                <a:cubicBezTo>
                  <a:pt x="5140" y="340"/>
                  <a:pt x="5140" y="340"/>
                  <a:pt x="5140" y="340"/>
                </a:cubicBezTo>
                <a:cubicBezTo>
                  <a:pt x="5140" y="432"/>
                  <a:pt x="5136" y="432"/>
                  <a:pt x="5098" y="434"/>
                </a:cubicBezTo>
                <a:cubicBezTo>
                  <a:pt x="5098" y="446"/>
                  <a:pt x="5098" y="446"/>
                  <a:pt x="5098" y="446"/>
                </a:cubicBezTo>
                <a:cubicBezTo>
                  <a:pt x="5240" y="446"/>
                  <a:pt x="5240" y="446"/>
                  <a:pt x="5240" y="446"/>
                </a:cubicBezTo>
                <a:lnTo>
                  <a:pt x="5240" y="434"/>
                </a:lnTo>
                <a:close/>
                <a:moveTo>
                  <a:pt x="5516" y="192"/>
                </a:moveTo>
                <a:cubicBezTo>
                  <a:pt x="5516" y="180"/>
                  <a:pt x="5516" y="180"/>
                  <a:pt x="5516" y="180"/>
                </a:cubicBezTo>
                <a:cubicBezTo>
                  <a:pt x="5418" y="180"/>
                  <a:pt x="5418" y="180"/>
                  <a:pt x="5418" y="180"/>
                </a:cubicBezTo>
                <a:cubicBezTo>
                  <a:pt x="5418" y="192"/>
                  <a:pt x="5418" y="192"/>
                  <a:pt x="5418" y="192"/>
                </a:cubicBezTo>
                <a:cubicBezTo>
                  <a:pt x="5442" y="194"/>
                  <a:pt x="5454" y="206"/>
                  <a:pt x="5446" y="234"/>
                </a:cubicBezTo>
                <a:cubicBezTo>
                  <a:pt x="5394" y="390"/>
                  <a:pt x="5394" y="390"/>
                  <a:pt x="5394" y="390"/>
                </a:cubicBezTo>
                <a:cubicBezTo>
                  <a:pt x="5342" y="270"/>
                  <a:pt x="5342" y="270"/>
                  <a:pt x="5342" y="270"/>
                </a:cubicBezTo>
                <a:cubicBezTo>
                  <a:pt x="5328" y="238"/>
                  <a:pt x="5322" y="224"/>
                  <a:pt x="5322" y="212"/>
                </a:cubicBezTo>
                <a:cubicBezTo>
                  <a:pt x="5322" y="202"/>
                  <a:pt x="5328" y="196"/>
                  <a:pt x="5348" y="192"/>
                </a:cubicBezTo>
                <a:cubicBezTo>
                  <a:pt x="5348" y="180"/>
                  <a:pt x="5348" y="180"/>
                  <a:pt x="5348" y="180"/>
                </a:cubicBezTo>
                <a:cubicBezTo>
                  <a:pt x="5220" y="180"/>
                  <a:pt x="5220" y="180"/>
                  <a:pt x="5220" y="180"/>
                </a:cubicBezTo>
                <a:cubicBezTo>
                  <a:pt x="5220" y="192"/>
                  <a:pt x="5220" y="192"/>
                  <a:pt x="5220" y="192"/>
                </a:cubicBezTo>
                <a:cubicBezTo>
                  <a:pt x="5252" y="194"/>
                  <a:pt x="5254" y="198"/>
                  <a:pt x="5296" y="292"/>
                </a:cubicBezTo>
                <a:cubicBezTo>
                  <a:pt x="5368" y="450"/>
                  <a:pt x="5368" y="450"/>
                  <a:pt x="5368" y="450"/>
                </a:cubicBezTo>
                <a:cubicBezTo>
                  <a:pt x="5344" y="512"/>
                  <a:pt x="5306" y="546"/>
                  <a:pt x="5228" y="564"/>
                </a:cubicBezTo>
                <a:cubicBezTo>
                  <a:pt x="5232" y="576"/>
                  <a:pt x="5246" y="600"/>
                  <a:pt x="5254" y="606"/>
                </a:cubicBezTo>
                <a:cubicBezTo>
                  <a:pt x="5356" y="564"/>
                  <a:pt x="5376" y="498"/>
                  <a:pt x="5412" y="396"/>
                </a:cubicBezTo>
                <a:cubicBezTo>
                  <a:pt x="5466" y="242"/>
                  <a:pt x="5466" y="242"/>
                  <a:pt x="5466" y="242"/>
                </a:cubicBezTo>
                <a:cubicBezTo>
                  <a:pt x="5478" y="206"/>
                  <a:pt x="5498" y="192"/>
                  <a:pt x="5516" y="192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ko-KR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lang="ko-KR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lang="ko-KR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lang="ko-KR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lang="ko-KR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0" latinLnBrk="0" hangingPunct="1">
              <a:defRPr lang="ko-KR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0" latinLnBrk="0" hangingPunct="1">
              <a:defRPr lang="ko-KR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0" latinLnBrk="0" hangingPunct="1">
              <a:defRPr lang="ko-KR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0" latinLnBrk="0" hangingPunct="1">
              <a:defRPr lang="ko-KR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/>
            <a:endParaRPr lang="ko-KR" baseline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6" name="Disclaimer-Korean" hidden="1"/>
          <p:cNvSpPr>
            <a:spLocks noChangeArrowheads="1"/>
          </p:cNvSpPr>
          <p:nvPr userDrawn="1"/>
        </p:nvSpPr>
        <p:spPr bwMode="black">
          <a:xfrm>
            <a:off x="2268266" y="6410649"/>
            <a:ext cx="35444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defTabSz="804863" eaLnBrk="0" hangingPunct="0"/>
            <a:r>
              <a:rPr lang="ko-KR" sz="800" baseline="0" dirty="0" smtClean="0">
                <a:solidFill>
                  <a:srgbClr val="FFFFFF"/>
                </a:solidFill>
                <a:latin typeface="+mn-lt"/>
                <a:ea typeface="+mn-ea"/>
              </a:rPr>
              <a:t>비공개/기밀 문서</a:t>
            </a:r>
            <a:endParaRPr lang="ko-KR" sz="800" baseline="0" dirty="0">
              <a:solidFill>
                <a:srgbClr val="FFFFFF"/>
              </a:solidFill>
              <a:latin typeface="+mn-lt"/>
              <a:ea typeface="+mn-ea"/>
            </a:endParaRPr>
          </a:p>
          <a:p>
            <a:pPr defTabSz="804863" eaLnBrk="0" hangingPunct="0"/>
            <a:r>
              <a:rPr lang="ko-KR" sz="800" baseline="0" dirty="0">
                <a:solidFill>
                  <a:srgbClr val="FFFFFF"/>
                </a:solidFill>
                <a:latin typeface="+mn-lt"/>
                <a:ea typeface="+mn-ea"/>
              </a:rPr>
              <a:t>맥킨지의 명시적인 허가없이 본 자료를 사용하는 것은 엄격히 금지됩니다</a:t>
            </a:r>
          </a:p>
        </p:txBody>
      </p:sp>
      <p:sp>
        <p:nvSpPr>
          <p:cNvPr id="16" name="TitleRectangle"/>
          <p:cNvSpPr>
            <a:spLocks/>
          </p:cNvSpPr>
          <p:nvPr userDrawn="1"/>
        </p:nvSpPr>
        <p:spPr bwMode="white">
          <a:xfrm>
            <a:off x="2085976" y="3008215"/>
            <a:ext cx="6877050" cy="57400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/>
            <a:endParaRPr lang="ko-KR" baseline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2268266" y="2598378"/>
            <a:ext cx="6231663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eaLnBrk="0">
              <a:defRPr lang="ko-KR" sz="1400" cap="all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altLang="ko-KR" noProof="0" dirty="0" smtClean="0"/>
              <a:t>Click to edit Master subtitle style</a:t>
            </a:r>
            <a:endParaRPr lang="ko-KR" noProof="0" dirty="0" smtClean="0"/>
          </a:p>
        </p:txBody>
      </p:sp>
    </p:spTree>
    <p:extLst>
      <p:ext uri="{BB962C8B-B14F-4D97-AF65-F5344CB8AC3E}">
        <p14:creationId xmlns:p14="http://schemas.microsoft.com/office/powerpoint/2010/main" val="1605822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1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>
          <a:xfrm>
            <a:off x="0" y="0"/>
            <a:ext cx="8963026" cy="6721475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0">
                <a:srgbClr val="8EB2E0"/>
              </a:gs>
              <a:gs pos="17000">
                <a:srgbClr val="B3CAEB"/>
              </a:gs>
              <a:gs pos="100000">
                <a:srgbClr val="5C91D2"/>
              </a:gs>
              <a:gs pos="45000">
                <a:srgbClr val="C4D6F1"/>
              </a:gs>
              <a:gs pos="82000">
                <a:schemeClr val="accent3"/>
              </a:gs>
            </a:gsLst>
            <a:lin ang="27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6" y="2397226"/>
            <a:ext cx="4032248" cy="3996354"/>
          </a:xfrm>
          <a:prstGeom prst="rect">
            <a:avLst/>
          </a:prstGeom>
        </p:spPr>
      </p:pic>
      <p:sp>
        <p:nvSpPr>
          <p:cNvPr id="2" name="TitleRectangle"/>
          <p:cNvSpPr>
            <a:spLocks/>
          </p:cNvSpPr>
          <p:nvPr userDrawn="1"/>
        </p:nvSpPr>
        <p:spPr bwMode="white">
          <a:xfrm>
            <a:off x="2085976" y="2"/>
            <a:ext cx="6877050" cy="3008214"/>
          </a:xfrm>
          <a:prstGeom prst="rect">
            <a:avLst/>
          </a:prstGeom>
          <a:solidFill>
            <a:schemeClr val="accent4">
              <a:alpha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/>
            <a:endParaRPr lang="ko-KR" baseline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black">
          <a:xfrm>
            <a:off x="5992719" y="6287538"/>
            <a:ext cx="279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ko-KR"/>
            </a:pPr>
            <a:r>
              <a:rPr lang="ko-KR" sz="800" b="1" baseline="0" dirty="0" smtClean="0">
                <a:solidFill>
                  <a:srgbClr val="FFFFFF"/>
                </a:solidFill>
                <a:latin typeface="+mn-lt"/>
                <a:ea typeface="+mn-ea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black">
          <a:xfrm>
            <a:off x="5992719" y="6410648"/>
            <a:ext cx="296871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ko-KR"/>
            </a:pPr>
            <a:r>
              <a:rPr lang="en-US" altLang="ko-KR" sz="800" baseline="0" smtClean="0">
                <a:solidFill>
                  <a:srgbClr val="FFFFFF"/>
                </a:solidFill>
                <a:latin typeface="+mn-lt"/>
                <a:ea typeface="+mn-ea"/>
              </a:rPr>
              <a:t>Last Modified 2017-03-24 </a:t>
            </a:r>
            <a:r>
              <a:rPr lang="ko-KR" altLang="en-US" sz="800" baseline="0" smtClean="0">
                <a:solidFill>
                  <a:srgbClr val="FFFFFF"/>
                </a:solidFill>
                <a:latin typeface="+mn-lt"/>
                <a:ea typeface="+mn-ea"/>
              </a:rPr>
              <a:t>오후 </a:t>
            </a:r>
            <a:r>
              <a:rPr lang="en-US" altLang="ko-KR" sz="800" baseline="0" smtClean="0">
                <a:solidFill>
                  <a:srgbClr val="FFFFFF"/>
                </a:solidFill>
                <a:latin typeface="+mn-lt"/>
                <a:ea typeface="+mn-ea"/>
              </a:rPr>
              <a:t>3:37 Korea Standard Time</a:t>
            </a:r>
            <a:endParaRPr lang="ko-KR" sz="800" baseline="0" dirty="0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black">
          <a:xfrm>
            <a:off x="5992719" y="6533759"/>
            <a:ext cx="279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ko-KR"/>
            </a:pPr>
            <a:r>
              <a:rPr lang="en-US" altLang="ko-KR" sz="800" baseline="0" smtClean="0">
                <a:solidFill>
                  <a:srgbClr val="FFFFFF"/>
                </a:solidFill>
                <a:latin typeface="+mn-lt"/>
                <a:ea typeface="+mn-ea"/>
              </a:rPr>
              <a:t>Printed 2017-03-24 </a:t>
            </a:r>
            <a:r>
              <a:rPr lang="ko-KR" altLang="en-US" sz="800" baseline="0" smtClean="0">
                <a:solidFill>
                  <a:srgbClr val="FFFFFF"/>
                </a:solidFill>
                <a:latin typeface="+mn-lt"/>
                <a:ea typeface="+mn-ea"/>
              </a:rPr>
              <a:t>오후 </a:t>
            </a:r>
            <a:r>
              <a:rPr lang="en-US" altLang="ko-KR" sz="800" baseline="0" smtClean="0">
                <a:solidFill>
                  <a:srgbClr val="FFFFFF"/>
                </a:solidFill>
                <a:latin typeface="+mn-lt"/>
                <a:ea typeface="+mn-ea"/>
              </a:rPr>
              <a:t>3:04 Korea Standard Time</a:t>
            </a:r>
            <a:endParaRPr lang="ko-KR" sz="800" baseline="0" dirty="0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2268266" y="1188197"/>
            <a:ext cx="6231663" cy="492443"/>
          </a:xfrm>
          <a:prstGeom prst="rect">
            <a:avLst/>
          </a:prstGeom>
        </p:spPr>
        <p:txBody>
          <a:bodyPr>
            <a:spAutoFit/>
          </a:bodyPr>
          <a:lstStyle>
            <a:lvl1pPr eaLnBrk="0">
              <a:defRPr lang="ko-KR" sz="32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altLang="ko-KR" noProof="0" dirty="0" smtClean="0"/>
              <a:t>Click to edit Master title style</a:t>
            </a:r>
            <a:endParaRPr lang="ko-KR" noProof="0" dirty="0" smtClean="0"/>
          </a:p>
        </p:txBody>
      </p:sp>
      <p:sp>
        <p:nvSpPr>
          <p:cNvPr id="57" name="Document type" hidden="1"/>
          <p:cNvSpPr txBox="1">
            <a:spLocks noChangeArrowheads="1"/>
          </p:cNvSpPr>
          <p:nvPr userDrawn="1"/>
        </p:nvSpPr>
        <p:spPr bwMode="gray">
          <a:xfrm>
            <a:off x="2268266" y="3582333"/>
            <a:ext cx="623166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ko-KR"/>
            </a:pPr>
            <a:r>
              <a:rPr lang="ko-KR" sz="1400" baseline="0" dirty="0" smtClean="0">
                <a:solidFill>
                  <a:schemeClr val="accent6"/>
                </a:solidFill>
                <a:latin typeface="+mn-lt"/>
                <a:ea typeface="+mn-ea"/>
              </a:rPr>
              <a:t>문서 유형</a:t>
            </a:r>
          </a:p>
        </p:txBody>
      </p:sp>
      <p:sp>
        <p:nvSpPr>
          <p:cNvPr id="5" name="doc id" hidden="1"/>
          <p:cNvSpPr txBox="1">
            <a:spLocks noChangeArrowheads="1"/>
          </p:cNvSpPr>
          <p:nvPr userDrawn="1"/>
        </p:nvSpPr>
        <p:spPr bwMode="white">
          <a:xfrm>
            <a:off x="8443913" y="36513"/>
            <a:ext cx="29527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 lang="ko-KR"/>
            </a:pPr>
            <a:endParaRPr lang="ko-KR" sz="800" baseline="0" dirty="0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28" name="LogoImage"/>
          <p:cNvSpPr>
            <a:spLocks noEditPoints="1"/>
          </p:cNvSpPr>
          <p:nvPr userDrawn="1"/>
        </p:nvSpPr>
        <p:spPr bwMode="auto">
          <a:xfrm>
            <a:off x="2268266" y="150653"/>
            <a:ext cx="2176978" cy="238073"/>
          </a:xfrm>
          <a:custGeom>
            <a:avLst/>
            <a:gdLst>
              <a:gd name="T0" fmla="*/ 504 w 5516"/>
              <a:gd name="T1" fmla="*/ 26 h 606"/>
              <a:gd name="T2" fmla="*/ 18 w 5516"/>
              <a:gd name="T3" fmla="*/ 22 h 606"/>
              <a:gd name="T4" fmla="*/ 140 w 5516"/>
              <a:gd name="T5" fmla="*/ 436 h 606"/>
              <a:gd name="T6" fmla="*/ 408 w 5516"/>
              <a:gd name="T7" fmla="*/ 372 h 606"/>
              <a:gd name="T8" fmla="*/ 696 w 5516"/>
              <a:gd name="T9" fmla="*/ 422 h 606"/>
              <a:gd name="T10" fmla="*/ 768 w 5516"/>
              <a:gd name="T11" fmla="*/ 196 h 606"/>
              <a:gd name="T12" fmla="*/ 1272 w 5516"/>
              <a:gd name="T13" fmla="*/ 26 h 606"/>
              <a:gd name="T14" fmla="*/ 1302 w 5516"/>
              <a:gd name="T15" fmla="*/ 338 h 606"/>
              <a:gd name="T16" fmla="*/ 1202 w 5516"/>
              <a:gd name="T17" fmla="*/ 436 h 606"/>
              <a:gd name="T18" fmla="*/ 1030 w 5516"/>
              <a:gd name="T19" fmla="*/ 10 h 606"/>
              <a:gd name="T20" fmla="*/ 960 w 5516"/>
              <a:gd name="T21" fmla="*/ 22 h 606"/>
              <a:gd name="T22" fmla="*/ 804 w 5516"/>
              <a:gd name="T23" fmla="*/ 434 h 606"/>
              <a:gd name="T24" fmla="*/ 930 w 5516"/>
              <a:gd name="T25" fmla="*/ 246 h 606"/>
              <a:gd name="T26" fmla="*/ 1658 w 5516"/>
              <a:gd name="T27" fmla="*/ 342 h 606"/>
              <a:gd name="T28" fmla="*/ 1368 w 5516"/>
              <a:gd name="T29" fmla="*/ 188 h 606"/>
              <a:gd name="T30" fmla="*/ 1514 w 5516"/>
              <a:gd name="T31" fmla="*/ 436 h 606"/>
              <a:gd name="T32" fmla="*/ 1564 w 5516"/>
              <a:gd name="T33" fmla="*/ 434 h 606"/>
              <a:gd name="T34" fmla="*/ 1904 w 5516"/>
              <a:gd name="T35" fmla="*/ 184 h 606"/>
              <a:gd name="T36" fmla="*/ 1728 w 5516"/>
              <a:gd name="T37" fmla="*/ 366 h 606"/>
              <a:gd name="T38" fmla="*/ 2102 w 5516"/>
              <a:gd name="T39" fmla="*/ 192 h 606"/>
              <a:gd name="T40" fmla="*/ 1982 w 5516"/>
              <a:gd name="T41" fmla="*/ 320 h 606"/>
              <a:gd name="T42" fmla="*/ 2478 w 5516"/>
              <a:gd name="T43" fmla="*/ 242 h 606"/>
              <a:gd name="T44" fmla="*/ 2406 w 5516"/>
              <a:gd name="T45" fmla="*/ 390 h 606"/>
              <a:gd name="T46" fmla="*/ 2234 w 5516"/>
              <a:gd name="T47" fmla="*/ 192 h 606"/>
              <a:gd name="T48" fmla="*/ 2478 w 5516"/>
              <a:gd name="T49" fmla="*/ 242 h 606"/>
              <a:gd name="T50" fmla="*/ 2928 w 5516"/>
              <a:gd name="T51" fmla="*/ 448 h 606"/>
              <a:gd name="T52" fmla="*/ 2958 w 5516"/>
              <a:gd name="T53" fmla="*/ 230 h 606"/>
              <a:gd name="T54" fmla="*/ 2716 w 5516"/>
              <a:gd name="T55" fmla="*/ 54 h 606"/>
              <a:gd name="T56" fmla="*/ 2714 w 5516"/>
              <a:gd name="T57" fmla="*/ 36 h 606"/>
              <a:gd name="T58" fmla="*/ 2928 w 5516"/>
              <a:gd name="T59" fmla="*/ 448 h 606"/>
              <a:gd name="T60" fmla="*/ 3388 w 5516"/>
              <a:gd name="T61" fmla="*/ 4 h 606"/>
              <a:gd name="T62" fmla="*/ 3396 w 5516"/>
              <a:gd name="T63" fmla="*/ 366 h 606"/>
              <a:gd name="T64" fmla="*/ 3580 w 5516"/>
              <a:gd name="T65" fmla="*/ 190 h 606"/>
              <a:gd name="T66" fmla="*/ 3502 w 5516"/>
              <a:gd name="T67" fmla="*/ 432 h 606"/>
              <a:gd name="T68" fmla="*/ 4232 w 5516"/>
              <a:gd name="T69" fmla="*/ 348 h 606"/>
              <a:gd name="T70" fmla="*/ 3858 w 5516"/>
              <a:gd name="T71" fmla="*/ 176 h 606"/>
              <a:gd name="T72" fmla="*/ 3758 w 5516"/>
              <a:gd name="T73" fmla="*/ 446 h 606"/>
              <a:gd name="T74" fmla="*/ 3990 w 5516"/>
              <a:gd name="T75" fmla="*/ 282 h 606"/>
              <a:gd name="T76" fmla="*/ 4042 w 5516"/>
              <a:gd name="T77" fmla="*/ 342 h 606"/>
              <a:gd name="T78" fmla="*/ 4134 w 5516"/>
              <a:gd name="T79" fmla="*/ 448 h 606"/>
              <a:gd name="T80" fmla="*/ 4454 w 5516"/>
              <a:gd name="T81" fmla="*/ 202 h 606"/>
              <a:gd name="T82" fmla="*/ 4284 w 5516"/>
              <a:gd name="T83" fmla="*/ 174 h 606"/>
              <a:gd name="T84" fmla="*/ 4432 w 5516"/>
              <a:gd name="T85" fmla="*/ 588 h 606"/>
              <a:gd name="T86" fmla="*/ 4792 w 5516"/>
              <a:gd name="T87" fmla="*/ 382 h 606"/>
              <a:gd name="T88" fmla="*/ 5192 w 5516"/>
              <a:gd name="T89" fmla="*/ 340 h 606"/>
              <a:gd name="T90" fmla="*/ 4902 w 5516"/>
              <a:gd name="T91" fmla="*/ 186 h 606"/>
              <a:gd name="T92" fmla="*/ 4850 w 5516"/>
              <a:gd name="T93" fmla="*/ 274 h 606"/>
              <a:gd name="T94" fmla="*/ 4742 w 5516"/>
              <a:gd name="T95" fmla="*/ 194 h 606"/>
              <a:gd name="T96" fmla="*/ 4794 w 5516"/>
              <a:gd name="T97" fmla="*/ 418 h 606"/>
              <a:gd name="T98" fmla="*/ 5004 w 5516"/>
              <a:gd name="T99" fmla="*/ 338 h 606"/>
              <a:gd name="T100" fmla="*/ 5098 w 5516"/>
              <a:gd name="T101" fmla="*/ 446 h 606"/>
              <a:gd name="T102" fmla="*/ 5418 w 5516"/>
              <a:gd name="T103" fmla="*/ 192 h 606"/>
              <a:gd name="T104" fmla="*/ 5348 w 5516"/>
              <a:gd name="T105" fmla="*/ 180 h 606"/>
              <a:gd name="T106" fmla="*/ 5254 w 5516"/>
              <a:gd name="T107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16" h="606">
                <a:moveTo>
                  <a:pt x="366" y="448"/>
                </a:moveTo>
                <a:cubicBezTo>
                  <a:pt x="524" y="448"/>
                  <a:pt x="524" y="448"/>
                  <a:pt x="524" y="448"/>
                </a:cubicBezTo>
                <a:cubicBezTo>
                  <a:pt x="524" y="436"/>
                  <a:pt x="524" y="436"/>
                  <a:pt x="524" y="436"/>
                </a:cubicBezTo>
                <a:cubicBezTo>
                  <a:pt x="486" y="432"/>
                  <a:pt x="470" y="414"/>
                  <a:pt x="468" y="362"/>
                </a:cubicBezTo>
                <a:cubicBezTo>
                  <a:pt x="454" y="86"/>
                  <a:pt x="454" y="86"/>
                  <a:pt x="454" y="86"/>
                </a:cubicBezTo>
                <a:cubicBezTo>
                  <a:pt x="452" y="46"/>
                  <a:pt x="470" y="30"/>
                  <a:pt x="504" y="26"/>
                </a:cubicBezTo>
                <a:cubicBezTo>
                  <a:pt x="504" y="12"/>
                  <a:pt x="504" y="12"/>
                  <a:pt x="504" y="12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26"/>
                  <a:pt x="74" y="32"/>
                  <a:pt x="72" y="84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4" y="410"/>
                  <a:pt x="38" y="430"/>
                  <a:pt x="0" y="436"/>
                </a:cubicBezTo>
                <a:cubicBezTo>
                  <a:pt x="0" y="448"/>
                  <a:pt x="0" y="448"/>
                  <a:pt x="0" y="448"/>
                </a:cubicBezTo>
                <a:cubicBezTo>
                  <a:pt x="140" y="448"/>
                  <a:pt x="140" y="448"/>
                  <a:pt x="140" y="448"/>
                </a:cubicBezTo>
                <a:cubicBezTo>
                  <a:pt x="140" y="436"/>
                  <a:pt x="140" y="436"/>
                  <a:pt x="140" y="436"/>
                </a:cubicBezTo>
                <a:cubicBezTo>
                  <a:pt x="98" y="428"/>
                  <a:pt x="84" y="414"/>
                  <a:pt x="88" y="356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240" y="444"/>
                  <a:pt x="240" y="444"/>
                  <a:pt x="240" y="444"/>
                </a:cubicBezTo>
                <a:cubicBezTo>
                  <a:pt x="258" y="444"/>
                  <a:pt x="258" y="444"/>
                  <a:pt x="258" y="444"/>
                </a:cubicBezTo>
                <a:cubicBezTo>
                  <a:pt x="396" y="86"/>
                  <a:pt x="396" y="86"/>
                  <a:pt x="396" y="86"/>
                </a:cubicBezTo>
                <a:cubicBezTo>
                  <a:pt x="408" y="372"/>
                  <a:pt x="408" y="372"/>
                  <a:pt x="408" y="372"/>
                </a:cubicBezTo>
                <a:cubicBezTo>
                  <a:pt x="410" y="416"/>
                  <a:pt x="398" y="430"/>
                  <a:pt x="366" y="434"/>
                </a:cubicBezTo>
                <a:lnTo>
                  <a:pt x="366" y="448"/>
                </a:lnTo>
                <a:close/>
                <a:moveTo>
                  <a:pt x="670" y="456"/>
                </a:moveTo>
                <a:cubicBezTo>
                  <a:pt x="708" y="456"/>
                  <a:pt x="756" y="440"/>
                  <a:pt x="782" y="412"/>
                </a:cubicBezTo>
                <a:cubicBezTo>
                  <a:pt x="776" y="400"/>
                  <a:pt x="776" y="400"/>
                  <a:pt x="776" y="400"/>
                </a:cubicBezTo>
                <a:cubicBezTo>
                  <a:pt x="750" y="416"/>
                  <a:pt x="722" y="422"/>
                  <a:pt x="696" y="422"/>
                </a:cubicBezTo>
                <a:cubicBezTo>
                  <a:pt x="620" y="422"/>
                  <a:pt x="592" y="358"/>
                  <a:pt x="592" y="290"/>
                </a:cubicBezTo>
                <a:cubicBezTo>
                  <a:pt x="592" y="258"/>
                  <a:pt x="600" y="236"/>
                  <a:pt x="614" y="222"/>
                </a:cubicBezTo>
                <a:cubicBezTo>
                  <a:pt x="626" y="210"/>
                  <a:pt x="646" y="204"/>
                  <a:pt x="664" y="204"/>
                </a:cubicBezTo>
                <a:cubicBezTo>
                  <a:pt x="690" y="204"/>
                  <a:pt x="722" y="214"/>
                  <a:pt x="744" y="244"/>
                </a:cubicBezTo>
                <a:cubicBezTo>
                  <a:pt x="750" y="244"/>
                  <a:pt x="750" y="244"/>
                  <a:pt x="750" y="244"/>
                </a:cubicBezTo>
                <a:cubicBezTo>
                  <a:pt x="758" y="234"/>
                  <a:pt x="766" y="212"/>
                  <a:pt x="768" y="196"/>
                </a:cubicBezTo>
                <a:cubicBezTo>
                  <a:pt x="748" y="180"/>
                  <a:pt x="720" y="172"/>
                  <a:pt x="686" y="172"/>
                </a:cubicBezTo>
                <a:cubicBezTo>
                  <a:pt x="604" y="172"/>
                  <a:pt x="544" y="246"/>
                  <a:pt x="544" y="326"/>
                </a:cubicBezTo>
                <a:cubicBezTo>
                  <a:pt x="540" y="390"/>
                  <a:pt x="576" y="456"/>
                  <a:pt x="670" y="456"/>
                </a:cubicBezTo>
                <a:moveTo>
                  <a:pt x="1272" y="98"/>
                </a:moveTo>
                <a:cubicBezTo>
                  <a:pt x="1292" y="98"/>
                  <a:pt x="1308" y="82"/>
                  <a:pt x="1308" y="62"/>
                </a:cubicBezTo>
                <a:cubicBezTo>
                  <a:pt x="1308" y="42"/>
                  <a:pt x="1292" y="26"/>
                  <a:pt x="1272" y="26"/>
                </a:cubicBezTo>
                <a:cubicBezTo>
                  <a:pt x="1252" y="26"/>
                  <a:pt x="1238" y="42"/>
                  <a:pt x="1238" y="62"/>
                </a:cubicBezTo>
                <a:cubicBezTo>
                  <a:pt x="1238" y="82"/>
                  <a:pt x="1252" y="98"/>
                  <a:pt x="1272" y="98"/>
                </a:cubicBezTo>
                <a:moveTo>
                  <a:pt x="1202" y="448"/>
                </a:moveTo>
                <a:cubicBezTo>
                  <a:pt x="1346" y="448"/>
                  <a:pt x="1346" y="448"/>
                  <a:pt x="1346" y="448"/>
                </a:cubicBezTo>
                <a:cubicBezTo>
                  <a:pt x="1346" y="436"/>
                  <a:pt x="1346" y="436"/>
                  <a:pt x="1346" y="436"/>
                </a:cubicBezTo>
                <a:cubicBezTo>
                  <a:pt x="1304" y="432"/>
                  <a:pt x="1302" y="434"/>
                  <a:pt x="1302" y="338"/>
                </a:cubicBezTo>
                <a:cubicBezTo>
                  <a:pt x="1302" y="176"/>
                  <a:pt x="1302" y="176"/>
                  <a:pt x="1302" y="176"/>
                </a:cubicBezTo>
                <a:cubicBezTo>
                  <a:pt x="1200" y="176"/>
                  <a:pt x="1200" y="176"/>
                  <a:pt x="1200" y="176"/>
                </a:cubicBezTo>
                <a:cubicBezTo>
                  <a:pt x="1200" y="188"/>
                  <a:pt x="1200" y="188"/>
                  <a:pt x="1200" y="188"/>
                </a:cubicBezTo>
                <a:cubicBezTo>
                  <a:pt x="1244" y="190"/>
                  <a:pt x="1250" y="192"/>
                  <a:pt x="1250" y="268"/>
                </a:cubicBezTo>
                <a:cubicBezTo>
                  <a:pt x="1250" y="336"/>
                  <a:pt x="1250" y="336"/>
                  <a:pt x="1250" y="336"/>
                </a:cubicBezTo>
                <a:cubicBezTo>
                  <a:pt x="1250" y="432"/>
                  <a:pt x="1248" y="432"/>
                  <a:pt x="1202" y="436"/>
                </a:cubicBezTo>
                <a:cubicBezTo>
                  <a:pt x="1178" y="434"/>
                  <a:pt x="1154" y="426"/>
                  <a:pt x="1076" y="338"/>
                </a:cubicBezTo>
                <a:cubicBezTo>
                  <a:pt x="1046" y="302"/>
                  <a:pt x="996" y="244"/>
                  <a:pt x="968" y="206"/>
                </a:cubicBezTo>
                <a:cubicBezTo>
                  <a:pt x="1062" y="102"/>
                  <a:pt x="1062" y="102"/>
                  <a:pt x="1062" y="102"/>
                </a:cubicBezTo>
                <a:cubicBezTo>
                  <a:pt x="1108" y="52"/>
                  <a:pt x="1132" y="26"/>
                  <a:pt x="1176" y="24"/>
                </a:cubicBezTo>
                <a:cubicBezTo>
                  <a:pt x="1176" y="10"/>
                  <a:pt x="1176" y="10"/>
                  <a:pt x="1176" y="10"/>
                </a:cubicBezTo>
                <a:cubicBezTo>
                  <a:pt x="1030" y="10"/>
                  <a:pt x="1030" y="10"/>
                  <a:pt x="1030" y="10"/>
                </a:cubicBezTo>
                <a:cubicBezTo>
                  <a:pt x="1030" y="22"/>
                  <a:pt x="1030" y="22"/>
                  <a:pt x="1030" y="22"/>
                </a:cubicBezTo>
                <a:cubicBezTo>
                  <a:pt x="1050" y="26"/>
                  <a:pt x="1056" y="32"/>
                  <a:pt x="1056" y="46"/>
                </a:cubicBezTo>
                <a:cubicBezTo>
                  <a:pt x="1056" y="56"/>
                  <a:pt x="1054" y="72"/>
                  <a:pt x="1026" y="102"/>
                </a:cubicBezTo>
                <a:cubicBezTo>
                  <a:pt x="910" y="230"/>
                  <a:pt x="910" y="230"/>
                  <a:pt x="910" y="230"/>
                </a:cubicBezTo>
                <a:cubicBezTo>
                  <a:pt x="910" y="148"/>
                  <a:pt x="910" y="148"/>
                  <a:pt x="910" y="148"/>
                </a:cubicBezTo>
                <a:cubicBezTo>
                  <a:pt x="910" y="36"/>
                  <a:pt x="916" y="28"/>
                  <a:pt x="960" y="22"/>
                </a:cubicBezTo>
                <a:cubicBezTo>
                  <a:pt x="960" y="8"/>
                  <a:pt x="960" y="8"/>
                  <a:pt x="960" y="8"/>
                </a:cubicBezTo>
                <a:cubicBezTo>
                  <a:pt x="804" y="8"/>
                  <a:pt x="804" y="8"/>
                  <a:pt x="804" y="8"/>
                </a:cubicBezTo>
                <a:cubicBezTo>
                  <a:pt x="804" y="22"/>
                  <a:pt x="804" y="22"/>
                  <a:pt x="804" y="22"/>
                </a:cubicBezTo>
                <a:cubicBezTo>
                  <a:pt x="852" y="26"/>
                  <a:pt x="854" y="36"/>
                  <a:pt x="854" y="148"/>
                </a:cubicBezTo>
                <a:cubicBezTo>
                  <a:pt x="854" y="300"/>
                  <a:pt x="854" y="300"/>
                  <a:pt x="854" y="300"/>
                </a:cubicBezTo>
                <a:cubicBezTo>
                  <a:pt x="854" y="422"/>
                  <a:pt x="850" y="430"/>
                  <a:pt x="804" y="434"/>
                </a:cubicBezTo>
                <a:cubicBezTo>
                  <a:pt x="804" y="446"/>
                  <a:pt x="804" y="446"/>
                  <a:pt x="804" y="446"/>
                </a:cubicBezTo>
                <a:cubicBezTo>
                  <a:pt x="960" y="446"/>
                  <a:pt x="960" y="446"/>
                  <a:pt x="960" y="446"/>
                </a:cubicBezTo>
                <a:cubicBezTo>
                  <a:pt x="960" y="434"/>
                  <a:pt x="960" y="434"/>
                  <a:pt x="960" y="434"/>
                </a:cubicBezTo>
                <a:cubicBezTo>
                  <a:pt x="910" y="428"/>
                  <a:pt x="910" y="424"/>
                  <a:pt x="910" y="292"/>
                </a:cubicBezTo>
                <a:cubicBezTo>
                  <a:pt x="910" y="268"/>
                  <a:pt x="910" y="268"/>
                  <a:pt x="910" y="268"/>
                </a:cubicBezTo>
                <a:cubicBezTo>
                  <a:pt x="930" y="246"/>
                  <a:pt x="930" y="246"/>
                  <a:pt x="930" y="246"/>
                </a:cubicBezTo>
                <a:cubicBezTo>
                  <a:pt x="982" y="310"/>
                  <a:pt x="1038" y="380"/>
                  <a:pt x="1098" y="448"/>
                </a:cubicBezTo>
                <a:cubicBezTo>
                  <a:pt x="1202" y="448"/>
                  <a:pt x="1202" y="448"/>
                  <a:pt x="1202" y="448"/>
                </a:cubicBezTo>
                <a:close/>
                <a:moveTo>
                  <a:pt x="1564" y="448"/>
                </a:moveTo>
                <a:cubicBezTo>
                  <a:pt x="1706" y="448"/>
                  <a:pt x="1706" y="448"/>
                  <a:pt x="1706" y="448"/>
                </a:cubicBezTo>
                <a:cubicBezTo>
                  <a:pt x="1706" y="436"/>
                  <a:pt x="1706" y="436"/>
                  <a:pt x="1706" y="436"/>
                </a:cubicBezTo>
                <a:cubicBezTo>
                  <a:pt x="1658" y="434"/>
                  <a:pt x="1658" y="432"/>
                  <a:pt x="1658" y="342"/>
                </a:cubicBezTo>
                <a:cubicBezTo>
                  <a:pt x="1658" y="280"/>
                  <a:pt x="1658" y="280"/>
                  <a:pt x="1658" y="280"/>
                </a:cubicBezTo>
                <a:cubicBezTo>
                  <a:pt x="1658" y="198"/>
                  <a:pt x="1612" y="172"/>
                  <a:pt x="1570" y="172"/>
                </a:cubicBezTo>
                <a:cubicBezTo>
                  <a:pt x="1534" y="172"/>
                  <a:pt x="1498" y="188"/>
                  <a:pt x="1470" y="224"/>
                </a:cubicBezTo>
                <a:cubicBezTo>
                  <a:pt x="1470" y="176"/>
                  <a:pt x="1470" y="176"/>
                  <a:pt x="1470" y="176"/>
                </a:cubicBezTo>
                <a:cubicBezTo>
                  <a:pt x="1368" y="176"/>
                  <a:pt x="1368" y="176"/>
                  <a:pt x="1368" y="176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412" y="190"/>
                  <a:pt x="1418" y="192"/>
                  <a:pt x="1418" y="268"/>
                </a:cubicBezTo>
                <a:cubicBezTo>
                  <a:pt x="1418" y="336"/>
                  <a:pt x="1418" y="336"/>
                  <a:pt x="1418" y="336"/>
                </a:cubicBezTo>
                <a:cubicBezTo>
                  <a:pt x="1418" y="434"/>
                  <a:pt x="1418" y="434"/>
                  <a:pt x="1370" y="436"/>
                </a:cubicBezTo>
                <a:cubicBezTo>
                  <a:pt x="1370" y="448"/>
                  <a:pt x="1370" y="448"/>
                  <a:pt x="1370" y="448"/>
                </a:cubicBezTo>
                <a:cubicBezTo>
                  <a:pt x="1514" y="448"/>
                  <a:pt x="1514" y="448"/>
                  <a:pt x="1514" y="448"/>
                </a:cubicBezTo>
                <a:cubicBezTo>
                  <a:pt x="1514" y="436"/>
                  <a:pt x="1514" y="436"/>
                  <a:pt x="1514" y="436"/>
                </a:cubicBezTo>
                <a:cubicBezTo>
                  <a:pt x="1472" y="432"/>
                  <a:pt x="1470" y="434"/>
                  <a:pt x="1470" y="338"/>
                </a:cubicBezTo>
                <a:cubicBezTo>
                  <a:pt x="1470" y="262"/>
                  <a:pt x="1470" y="262"/>
                  <a:pt x="1470" y="262"/>
                </a:cubicBezTo>
                <a:cubicBezTo>
                  <a:pt x="1470" y="236"/>
                  <a:pt x="1504" y="206"/>
                  <a:pt x="1546" y="206"/>
                </a:cubicBezTo>
                <a:cubicBezTo>
                  <a:pt x="1580" y="206"/>
                  <a:pt x="1606" y="220"/>
                  <a:pt x="1606" y="286"/>
                </a:cubicBezTo>
                <a:cubicBezTo>
                  <a:pt x="1606" y="340"/>
                  <a:pt x="1606" y="340"/>
                  <a:pt x="1606" y="340"/>
                </a:cubicBezTo>
                <a:cubicBezTo>
                  <a:pt x="1606" y="432"/>
                  <a:pt x="1602" y="432"/>
                  <a:pt x="1564" y="434"/>
                </a:cubicBezTo>
                <a:lnTo>
                  <a:pt x="1564" y="448"/>
                </a:lnTo>
                <a:close/>
                <a:moveTo>
                  <a:pt x="1776" y="222"/>
                </a:moveTo>
                <a:cubicBezTo>
                  <a:pt x="1776" y="200"/>
                  <a:pt x="1796" y="188"/>
                  <a:pt x="1822" y="188"/>
                </a:cubicBezTo>
                <a:cubicBezTo>
                  <a:pt x="1874" y="188"/>
                  <a:pt x="1896" y="236"/>
                  <a:pt x="1900" y="252"/>
                </a:cubicBezTo>
                <a:cubicBezTo>
                  <a:pt x="1912" y="252"/>
                  <a:pt x="1912" y="252"/>
                  <a:pt x="1912" y="252"/>
                </a:cubicBezTo>
                <a:cubicBezTo>
                  <a:pt x="1912" y="212"/>
                  <a:pt x="1908" y="188"/>
                  <a:pt x="1904" y="184"/>
                </a:cubicBezTo>
                <a:cubicBezTo>
                  <a:pt x="1900" y="180"/>
                  <a:pt x="1862" y="170"/>
                  <a:pt x="1824" y="170"/>
                </a:cubicBezTo>
                <a:cubicBezTo>
                  <a:pt x="1768" y="170"/>
                  <a:pt x="1734" y="206"/>
                  <a:pt x="1734" y="248"/>
                </a:cubicBezTo>
                <a:cubicBezTo>
                  <a:pt x="1734" y="340"/>
                  <a:pt x="1890" y="322"/>
                  <a:pt x="1890" y="396"/>
                </a:cubicBezTo>
                <a:cubicBezTo>
                  <a:pt x="1890" y="422"/>
                  <a:pt x="1866" y="436"/>
                  <a:pt x="1826" y="436"/>
                </a:cubicBezTo>
                <a:cubicBezTo>
                  <a:pt x="1788" y="436"/>
                  <a:pt x="1754" y="416"/>
                  <a:pt x="1744" y="366"/>
                </a:cubicBezTo>
                <a:cubicBezTo>
                  <a:pt x="1728" y="366"/>
                  <a:pt x="1728" y="366"/>
                  <a:pt x="1728" y="366"/>
                </a:cubicBezTo>
                <a:cubicBezTo>
                  <a:pt x="1728" y="386"/>
                  <a:pt x="1732" y="422"/>
                  <a:pt x="1734" y="428"/>
                </a:cubicBezTo>
                <a:cubicBezTo>
                  <a:pt x="1744" y="446"/>
                  <a:pt x="1788" y="454"/>
                  <a:pt x="1824" y="454"/>
                </a:cubicBezTo>
                <a:cubicBezTo>
                  <a:pt x="1888" y="454"/>
                  <a:pt x="1928" y="416"/>
                  <a:pt x="1928" y="372"/>
                </a:cubicBezTo>
                <a:cubicBezTo>
                  <a:pt x="1932" y="270"/>
                  <a:pt x="1776" y="286"/>
                  <a:pt x="1776" y="222"/>
                </a:cubicBezTo>
                <a:moveTo>
                  <a:pt x="2030" y="270"/>
                </a:moveTo>
                <a:cubicBezTo>
                  <a:pt x="2034" y="220"/>
                  <a:pt x="2058" y="192"/>
                  <a:pt x="2102" y="192"/>
                </a:cubicBezTo>
                <a:cubicBezTo>
                  <a:pt x="2144" y="192"/>
                  <a:pt x="2170" y="220"/>
                  <a:pt x="2172" y="270"/>
                </a:cubicBezTo>
                <a:lnTo>
                  <a:pt x="2030" y="270"/>
                </a:lnTo>
                <a:close/>
                <a:moveTo>
                  <a:pt x="2030" y="290"/>
                </a:moveTo>
                <a:cubicBezTo>
                  <a:pt x="2222" y="290"/>
                  <a:pt x="2222" y="290"/>
                  <a:pt x="2222" y="290"/>
                </a:cubicBezTo>
                <a:cubicBezTo>
                  <a:pt x="2226" y="228"/>
                  <a:pt x="2192" y="168"/>
                  <a:pt x="2114" y="168"/>
                </a:cubicBezTo>
                <a:cubicBezTo>
                  <a:pt x="2034" y="168"/>
                  <a:pt x="1982" y="232"/>
                  <a:pt x="1982" y="320"/>
                </a:cubicBezTo>
                <a:cubicBezTo>
                  <a:pt x="1982" y="388"/>
                  <a:pt x="2018" y="456"/>
                  <a:pt x="2112" y="456"/>
                </a:cubicBezTo>
                <a:cubicBezTo>
                  <a:pt x="2150" y="456"/>
                  <a:pt x="2198" y="440"/>
                  <a:pt x="2224" y="412"/>
                </a:cubicBezTo>
                <a:cubicBezTo>
                  <a:pt x="2218" y="400"/>
                  <a:pt x="2218" y="400"/>
                  <a:pt x="2218" y="400"/>
                </a:cubicBezTo>
                <a:cubicBezTo>
                  <a:pt x="2192" y="416"/>
                  <a:pt x="2164" y="422"/>
                  <a:pt x="2138" y="422"/>
                </a:cubicBezTo>
                <a:cubicBezTo>
                  <a:pt x="2058" y="420"/>
                  <a:pt x="2028" y="352"/>
                  <a:pt x="2030" y="290"/>
                </a:cubicBezTo>
                <a:moveTo>
                  <a:pt x="2478" y="242"/>
                </a:moveTo>
                <a:cubicBezTo>
                  <a:pt x="2490" y="206"/>
                  <a:pt x="2510" y="192"/>
                  <a:pt x="2528" y="192"/>
                </a:cubicBezTo>
                <a:cubicBezTo>
                  <a:pt x="2528" y="180"/>
                  <a:pt x="2528" y="180"/>
                  <a:pt x="2528" y="180"/>
                </a:cubicBezTo>
                <a:cubicBezTo>
                  <a:pt x="2430" y="180"/>
                  <a:pt x="2430" y="180"/>
                  <a:pt x="2430" y="180"/>
                </a:cubicBezTo>
                <a:cubicBezTo>
                  <a:pt x="2430" y="192"/>
                  <a:pt x="2430" y="192"/>
                  <a:pt x="2430" y="192"/>
                </a:cubicBezTo>
                <a:cubicBezTo>
                  <a:pt x="2454" y="194"/>
                  <a:pt x="2466" y="206"/>
                  <a:pt x="2458" y="234"/>
                </a:cubicBezTo>
                <a:cubicBezTo>
                  <a:pt x="2406" y="390"/>
                  <a:pt x="2406" y="390"/>
                  <a:pt x="2406" y="390"/>
                </a:cubicBezTo>
                <a:cubicBezTo>
                  <a:pt x="2354" y="270"/>
                  <a:pt x="2354" y="270"/>
                  <a:pt x="2354" y="270"/>
                </a:cubicBezTo>
                <a:cubicBezTo>
                  <a:pt x="2340" y="238"/>
                  <a:pt x="2334" y="224"/>
                  <a:pt x="2334" y="212"/>
                </a:cubicBezTo>
                <a:cubicBezTo>
                  <a:pt x="2334" y="202"/>
                  <a:pt x="2340" y="196"/>
                  <a:pt x="2360" y="192"/>
                </a:cubicBezTo>
                <a:cubicBezTo>
                  <a:pt x="2360" y="180"/>
                  <a:pt x="2360" y="180"/>
                  <a:pt x="2360" y="180"/>
                </a:cubicBezTo>
                <a:cubicBezTo>
                  <a:pt x="2234" y="180"/>
                  <a:pt x="2234" y="180"/>
                  <a:pt x="2234" y="180"/>
                </a:cubicBezTo>
                <a:cubicBezTo>
                  <a:pt x="2234" y="192"/>
                  <a:pt x="2234" y="192"/>
                  <a:pt x="2234" y="192"/>
                </a:cubicBezTo>
                <a:cubicBezTo>
                  <a:pt x="2266" y="194"/>
                  <a:pt x="2268" y="198"/>
                  <a:pt x="2310" y="292"/>
                </a:cubicBezTo>
                <a:cubicBezTo>
                  <a:pt x="2382" y="450"/>
                  <a:pt x="2382" y="450"/>
                  <a:pt x="2382" y="450"/>
                </a:cubicBezTo>
                <a:cubicBezTo>
                  <a:pt x="2358" y="512"/>
                  <a:pt x="2320" y="546"/>
                  <a:pt x="2242" y="564"/>
                </a:cubicBezTo>
                <a:cubicBezTo>
                  <a:pt x="2246" y="576"/>
                  <a:pt x="2260" y="600"/>
                  <a:pt x="2268" y="606"/>
                </a:cubicBezTo>
                <a:cubicBezTo>
                  <a:pt x="2370" y="564"/>
                  <a:pt x="2390" y="498"/>
                  <a:pt x="2426" y="396"/>
                </a:cubicBezTo>
                <a:lnTo>
                  <a:pt x="2478" y="242"/>
                </a:lnTo>
                <a:close/>
                <a:moveTo>
                  <a:pt x="2844" y="394"/>
                </a:moveTo>
                <a:cubicBezTo>
                  <a:pt x="2822" y="412"/>
                  <a:pt x="2782" y="416"/>
                  <a:pt x="2750" y="416"/>
                </a:cubicBezTo>
                <a:cubicBezTo>
                  <a:pt x="2670" y="416"/>
                  <a:pt x="2606" y="360"/>
                  <a:pt x="2606" y="284"/>
                </a:cubicBezTo>
                <a:cubicBezTo>
                  <a:pt x="2606" y="236"/>
                  <a:pt x="2626" y="206"/>
                  <a:pt x="2658" y="198"/>
                </a:cubicBezTo>
                <a:cubicBezTo>
                  <a:pt x="2698" y="266"/>
                  <a:pt x="2770" y="338"/>
                  <a:pt x="2844" y="394"/>
                </a:cubicBezTo>
                <a:moveTo>
                  <a:pt x="2928" y="448"/>
                </a:moveTo>
                <a:cubicBezTo>
                  <a:pt x="3022" y="448"/>
                  <a:pt x="3022" y="448"/>
                  <a:pt x="3022" y="448"/>
                </a:cubicBezTo>
                <a:cubicBezTo>
                  <a:pt x="3022" y="436"/>
                  <a:pt x="3022" y="436"/>
                  <a:pt x="3022" y="436"/>
                </a:cubicBezTo>
                <a:cubicBezTo>
                  <a:pt x="2992" y="432"/>
                  <a:pt x="2946" y="408"/>
                  <a:pt x="2896" y="372"/>
                </a:cubicBezTo>
                <a:cubicBezTo>
                  <a:pt x="2914" y="342"/>
                  <a:pt x="2918" y="300"/>
                  <a:pt x="2922" y="270"/>
                </a:cubicBezTo>
                <a:cubicBezTo>
                  <a:pt x="2926" y="244"/>
                  <a:pt x="2946" y="244"/>
                  <a:pt x="2958" y="242"/>
                </a:cubicBezTo>
                <a:cubicBezTo>
                  <a:pt x="2958" y="230"/>
                  <a:pt x="2958" y="230"/>
                  <a:pt x="2958" y="230"/>
                </a:cubicBezTo>
                <a:cubicBezTo>
                  <a:pt x="2834" y="230"/>
                  <a:pt x="2834" y="230"/>
                  <a:pt x="2834" y="230"/>
                </a:cubicBezTo>
                <a:cubicBezTo>
                  <a:pt x="2834" y="242"/>
                  <a:pt x="2834" y="242"/>
                  <a:pt x="2834" y="242"/>
                </a:cubicBezTo>
                <a:cubicBezTo>
                  <a:pt x="2864" y="246"/>
                  <a:pt x="2892" y="250"/>
                  <a:pt x="2892" y="294"/>
                </a:cubicBezTo>
                <a:cubicBezTo>
                  <a:pt x="2892" y="318"/>
                  <a:pt x="2888" y="342"/>
                  <a:pt x="2878" y="358"/>
                </a:cubicBezTo>
                <a:cubicBezTo>
                  <a:pt x="2770" y="274"/>
                  <a:pt x="2670" y="156"/>
                  <a:pt x="2670" y="96"/>
                </a:cubicBezTo>
                <a:cubicBezTo>
                  <a:pt x="2670" y="66"/>
                  <a:pt x="2688" y="54"/>
                  <a:pt x="2716" y="54"/>
                </a:cubicBezTo>
                <a:cubicBezTo>
                  <a:pt x="2752" y="54"/>
                  <a:pt x="2784" y="78"/>
                  <a:pt x="2800" y="124"/>
                </a:cubicBezTo>
                <a:cubicBezTo>
                  <a:pt x="2812" y="124"/>
                  <a:pt x="2812" y="124"/>
                  <a:pt x="2812" y="124"/>
                </a:cubicBezTo>
                <a:cubicBezTo>
                  <a:pt x="2810" y="42"/>
                  <a:pt x="2810" y="42"/>
                  <a:pt x="2810" y="42"/>
                </a:cubicBezTo>
                <a:cubicBezTo>
                  <a:pt x="2798" y="42"/>
                  <a:pt x="2798" y="42"/>
                  <a:pt x="2798" y="42"/>
                </a:cubicBezTo>
                <a:cubicBezTo>
                  <a:pt x="2798" y="48"/>
                  <a:pt x="2792" y="52"/>
                  <a:pt x="2788" y="52"/>
                </a:cubicBezTo>
                <a:cubicBezTo>
                  <a:pt x="2772" y="52"/>
                  <a:pt x="2752" y="36"/>
                  <a:pt x="2714" y="36"/>
                </a:cubicBezTo>
                <a:cubicBezTo>
                  <a:pt x="2672" y="36"/>
                  <a:pt x="2630" y="62"/>
                  <a:pt x="2630" y="118"/>
                </a:cubicBezTo>
                <a:cubicBezTo>
                  <a:pt x="2630" y="140"/>
                  <a:pt x="2636" y="160"/>
                  <a:pt x="2648" y="182"/>
                </a:cubicBezTo>
                <a:cubicBezTo>
                  <a:pt x="2592" y="200"/>
                  <a:pt x="2562" y="248"/>
                  <a:pt x="2562" y="304"/>
                </a:cubicBezTo>
                <a:cubicBezTo>
                  <a:pt x="2562" y="406"/>
                  <a:pt x="2640" y="460"/>
                  <a:pt x="2726" y="460"/>
                </a:cubicBezTo>
                <a:cubicBezTo>
                  <a:pt x="2780" y="460"/>
                  <a:pt x="2824" y="444"/>
                  <a:pt x="2862" y="410"/>
                </a:cubicBezTo>
                <a:cubicBezTo>
                  <a:pt x="2888" y="424"/>
                  <a:pt x="2912" y="442"/>
                  <a:pt x="2928" y="448"/>
                </a:cubicBezTo>
                <a:moveTo>
                  <a:pt x="3094" y="212"/>
                </a:moveTo>
                <a:cubicBezTo>
                  <a:pt x="3094" y="88"/>
                  <a:pt x="3154" y="20"/>
                  <a:pt x="3252" y="20"/>
                </a:cubicBezTo>
                <a:cubicBezTo>
                  <a:pt x="3328" y="20"/>
                  <a:pt x="3372" y="58"/>
                  <a:pt x="3392" y="134"/>
                </a:cubicBezTo>
                <a:cubicBezTo>
                  <a:pt x="3404" y="134"/>
                  <a:pt x="3404" y="134"/>
                  <a:pt x="3404" y="134"/>
                </a:cubicBezTo>
                <a:cubicBezTo>
                  <a:pt x="3400" y="4"/>
                  <a:pt x="3400" y="4"/>
                  <a:pt x="3400" y="4"/>
                </a:cubicBezTo>
                <a:cubicBezTo>
                  <a:pt x="3388" y="4"/>
                  <a:pt x="3388" y="4"/>
                  <a:pt x="3388" y="4"/>
                </a:cubicBezTo>
                <a:cubicBezTo>
                  <a:pt x="3384" y="14"/>
                  <a:pt x="3376" y="18"/>
                  <a:pt x="3364" y="18"/>
                </a:cubicBezTo>
                <a:cubicBezTo>
                  <a:pt x="3338" y="18"/>
                  <a:pt x="3314" y="0"/>
                  <a:pt x="3248" y="0"/>
                </a:cubicBezTo>
                <a:cubicBezTo>
                  <a:pt x="3118" y="0"/>
                  <a:pt x="3030" y="102"/>
                  <a:pt x="3030" y="242"/>
                </a:cubicBezTo>
                <a:cubicBezTo>
                  <a:pt x="3030" y="376"/>
                  <a:pt x="3110" y="460"/>
                  <a:pt x="3238" y="460"/>
                </a:cubicBezTo>
                <a:cubicBezTo>
                  <a:pt x="3320" y="460"/>
                  <a:pt x="3384" y="420"/>
                  <a:pt x="3408" y="380"/>
                </a:cubicBezTo>
                <a:cubicBezTo>
                  <a:pt x="3396" y="366"/>
                  <a:pt x="3396" y="366"/>
                  <a:pt x="3396" y="366"/>
                </a:cubicBezTo>
                <a:cubicBezTo>
                  <a:pt x="3370" y="402"/>
                  <a:pt x="3314" y="426"/>
                  <a:pt x="3256" y="426"/>
                </a:cubicBezTo>
                <a:cubicBezTo>
                  <a:pt x="3156" y="426"/>
                  <a:pt x="3094" y="340"/>
                  <a:pt x="3094" y="212"/>
                </a:cubicBezTo>
                <a:moveTo>
                  <a:pt x="3678" y="328"/>
                </a:moveTo>
                <a:cubicBezTo>
                  <a:pt x="3678" y="392"/>
                  <a:pt x="3650" y="430"/>
                  <a:pt x="3592" y="430"/>
                </a:cubicBezTo>
                <a:cubicBezTo>
                  <a:pt x="3542" y="430"/>
                  <a:pt x="3496" y="384"/>
                  <a:pt x="3496" y="292"/>
                </a:cubicBezTo>
                <a:cubicBezTo>
                  <a:pt x="3496" y="226"/>
                  <a:pt x="3528" y="190"/>
                  <a:pt x="3580" y="190"/>
                </a:cubicBezTo>
                <a:cubicBezTo>
                  <a:pt x="3628" y="192"/>
                  <a:pt x="3678" y="238"/>
                  <a:pt x="3678" y="328"/>
                </a:cubicBezTo>
                <a:moveTo>
                  <a:pt x="3732" y="312"/>
                </a:moveTo>
                <a:cubicBezTo>
                  <a:pt x="3732" y="260"/>
                  <a:pt x="3710" y="214"/>
                  <a:pt x="3672" y="190"/>
                </a:cubicBezTo>
                <a:cubicBezTo>
                  <a:pt x="3650" y="176"/>
                  <a:pt x="3620" y="168"/>
                  <a:pt x="3588" y="168"/>
                </a:cubicBezTo>
                <a:cubicBezTo>
                  <a:pt x="3502" y="168"/>
                  <a:pt x="3442" y="230"/>
                  <a:pt x="3442" y="310"/>
                </a:cubicBezTo>
                <a:cubicBezTo>
                  <a:pt x="3442" y="364"/>
                  <a:pt x="3464" y="408"/>
                  <a:pt x="3502" y="432"/>
                </a:cubicBezTo>
                <a:cubicBezTo>
                  <a:pt x="3524" y="446"/>
                  <a:pt x="3554" y="452"/>
                  <a:pt x="3586" y="452"/>
                </a:cubicBezTo>
                <a:cubicBezTo>
                  <a:pt x="3672" y="454"/>
                  <a:pt x="3732" y="394"/>
                  <a:pt x="3732" y="312"/>
                </a:cubicBezTo>
                <a:moveTo>
                  <a:pt x="4136" y="448"/>
                </a:moveTo>
                <a:cubicBezTo>
                  <a:pt x="4280" y="448"/>
                  <a:pt x="4280" y="448"/>
                  <a:pt x="4280" y="448"/>
                </a:cubicBezTo>
                <a:cubicBezTo>
                  <a:pt x="4280" y="436"/>
                  <a:pt x="4280" y="436"/>
                  <a:pt x="4280" y="436"/>
                </a:cubicBezTo>
                <a:cubicBezTo>
                  <a:pt x="4230" y="434"/>
                  <a:pt x="4232" y="426"/>
                  <a:pt x="4232" y="348"/>
                </a:cubicBezTo>
                <a:cubicBezTo>
                  <a:pt x="4232" y="276"/>
                  <a:pt x="4232" y="276"/>
                  <a:pt x="4232" y="276"/>
                </a:cubicBezTo>
                <a:cubicBezTo>
                  <a:pt x="4232" y="200"/>
                  <a:pt x="4190" y="172"/>
                  <a:pt x="4142" y="172"/>
                </a:cubicBezTo>
                <a:cubicBezTo>
                  <a:pt x="4098" y="172"/>
                  <a:pt x="4064" y="196"/>
                  <a:pt x="4038" y="232"/>
                </a:cubicBezTo>
                <a:cubicBezTo>
                  <a:pt x="4028" y="194"/>
                  <a:pt x="4000" y="172"/>
                  <a:pt x="3954" y="172"/>
                </a:cubicBezTo>
                <a:cubicBezTo>
                  <a:pt x="3916" y="172"/>
                  <a:pt x="3880" y="196"/>
                  <a:pt x="3858" y="224"/>
                </a:cubicBezTo>
                <a:cubicBezTo>
                  <a:pt x="3858" y="176"/>
                  <a:pt x="3858" y="176"/>
                  <a:pt x="3858" y="176"/>
                </a:cubicBezTo>
                <a:cubicBezTo>
                  <a:pt x="3756" y="176"/>
                  <a:pt x="3756" y="176"/>
                  <a:pt x="3756" y="176"/>
                </a:cubicBezTo>
                <a:cubicBezTo>
                  <a:pt x="3756" y="188"/>
                  <a:pt x="3756" y="188"/>
                  <a:pt x="3756" y="188"/>
                </a:cubicBezTo>
                <a:cubicBezTo>
                  <a:pt x="3800" y="190"/>
                  <a:pt x="3806" y="192"/>
                  <a:pt x="3806" y="268"/>
                </a:cubicBezTo>
                <a:cubicBezTo>
                  <a:pt x="3806" y="346"/>
                  <a:pt x="3806" y="346"/>
                  <a:pt x="3806" y="346"/>
                </a:cubicBezTo>
                <a:cubicBezTo>
                  <a:pt x="3806" y="434"/>
                  <a:pt x="3804" y="434"/>
                  <a:pt x="3758" y="434"/>
                </a:cubicBezTo>
                <a:cubicBezTo>
                  <a:pt x="3758" y="446"/>
                  <a:pt x="3758" y="446"/>
                  <a:pt x="3758" y="446"/>
                </a:cubicBezTo>
                <a:cubicBezTo>
                  <a:pt x="3902" y="446"/>
                  <a:pt x="3902" y="446"/>
                  <a:pt x="3902" y="446"/>
                </a:cubicBezTo>
                <a:cubicBezTo>
                  <a:pt x="3902" y="434"/>
                  <a:pt x="3902" y="434"/>
                  <a:pt x="3902" y="434"/>
                </a:cubicBezTo>
                <a:cubicBezTo>
                  <a:pt x="3862" y="430"/>
                  <a:pt x="3858" y="430"/>
                  <a:pt x="3858" y="342"/>
                </a:cubicBezTo>
                <a:cubicBezTo>
                  <a:pt x="3858" y="262"/>
                  <a:pt x="3858" y="262"/>
                  <a:pt x="3858" y="262"/>
                </a:cubicBezTo>
                <a:cubicBezTo>
                  <a:pt x="3858" y="234"/>
                  <a:pt x="3894" y="204"/>
                  <a:pt x="3932" y="204"/>
                </a:cubicBezTo>
                <a:cubicBezTo>
                  <a:pt x="3974" y="204"/>
                  <a:pt x="3990" y="226"/>
                  <a:pt x="3990" y="282"/>
                </a:cubicBezTo>
                <a:cubicBezTo>
                  <a:pt x="3990" y="338"/>
                  <a:pt x="3990" y="338"/>
                  <a:pt x="3990" y="338"/>
                </a:cubicBezTo>
                <a:cubicBezTo>
                  <a:pt x="3990" y="428"/>
                  <a:pt x="3988" y="432"/>
                  <a:pt x="3950" y="436"/>
                </a:cubicBezTo>
                <a:cubicBezTo>
                  <a:pt x="3950" y="448"/>
                  <a:pt x="3950" y="448"/>
                  <a:pt x="3950" y="448"/>
                </a:cubicBezTo>
                <a:cubicBezTo>
                  <a:pt x="4086" y="448"/>
                  <a:pt x="4086" y="448"/>
                  <a:pt x="4086" y="448"/>
                </a:cubicBezTo>
                <a:cubicBezTo>
                  <a:pt x="4086" y="436"/>
                  <a:pt x="4086" y="436"/>
                  <a:pt x="4086" y="436"/>
                </a:cubicBezTo>
                <a:cubicBezTo>
                  <a:pt x="4040" y="432"/>
                  <a:pt x="4042" y="428"/>
                  <a:pt x="4042" y="342"/>
                </a:cubicBezTo>
                <a:cubicBezTo>
                  <a:pt x="4042" y="264"/>
                  <a:pt x="4042" y="264"/>
                  <a:pt x="4042" y="264"/>
                </a:cubicBezTo>
                <a:cubicBezTo>
                  <a:pt x="4042" y="236"/>
                  <a:pt x="4078" y="206"/>
                  <a:pt x="4118" y="206"/>
                </a:cubicBezTo>
                <a:cubicBezTo>
                  <a:pt x="4152" y="206"/>
                  <a:pt x="4174" y="226"/>
                  <a:pt x="4174" y="284"/>
                </a:cubicBezTo>
                <a:cubicBezTo>
                  <a:pt x="4174" y="346"/>
                  <a:pt x="4174" y="346"/>
                  <a:pt x="4174" y="346"/>
                </a:cubicBezTo>
                <a:cubicBezTo>
                  <a:pt x="4174" y="428"/>
                  <a:pt x="4174" y="432"/>
                  <a:pt x="4134" y="436"/>
                </a:cubicBezTo>
                <a:cubicBezTo>
                  <a:pt x="4134" y="448"/>
                  <a:pt x="4134" y="448"/>
                  <a:pt x="4134" y="448"/>
                </a:cubicBezTo>
                <a:lnTo>
                  <a:pt x="4136" y="448"/>
                </a:lnTo>
                <a:close/>
                <a:moveTo>
                  <a:pt x="4546" y="316"/>
                </a:moveTo>
                <a:cubicBezTo>
                  <a:pt x="4546" y="388"/>
                  <a:pt x="4516" y="432"/>
                  <a:pt x="4460" y="432"/>
                </a:cubicBezTo>
                <a:cubicBezTo>
                  <a:pt x="4424" y="432"/>
                  <a:pt x="4384" y="412"/>
                  <a:pt x="4384" y="384"/>
                </a:cubicBezTo>
                <a:cubicBezTo>
                  <a:pt x="4384" y="248"/>
                  <a:pt x="4384" y="248"/>
                  <a:pt x="4384" y="248"/>
                </a:cubicBezTo>
                <a:cubicBezTo>
                  <a:pt x="4384" y="226"/>
                  <a:pt x="4416" y="202"/>
                  <a:pt x="4454" y="202"/>
                </a:cubicBezTo>
                <a:cubicBezTo>
                  <a:pt x="4510" y="206"/>
                  <a:pt x="4546" y="248"/>
                  <a:pt x="4546" y="316"/>
                </a:cubicBezTo>
                <a:moveTo>
                  <a:pt x="4600" y="310"/>
                </a:moveTo>
                <a:cubicBezTo>
                  <a:pt x="4600" y="230"/>
                  <a:pt x="4548" y="170"/>
                  <a:pt x="4478" y="170"/>
                </a:cubicBezTo>
                <a:cubicBezTo>
                  <a:pt x="4438" y="170"/>
                  <a:pt x="4406" y="188"/>
                  <a:pt x="4384" y="214"/>
                </a:cubicBezTo>
                <a:cubicBezTo>
                  <a:pt x="4384" y="174"/>
                  <a:pt x="4384" y="174"/>
                  <a:pt x="4384" y="174"/>
                </a:cubicBezTo>
                <a:cubicBezTo>
                  <a:pt x="4284" y="174"/>
                  <a:pt x="4284" y="174"/>
                  <a:pt x="4284" y="174"/>
                </a:cubicBezTo>
                <a:cubicBezTo>
                  <a:pt x="4284" y="186"/>
                  <a:pt x="4284" y="186"/>
                  <a:pt x="4284" y="186"/>
                </a:cubicBezTo>
                <a:cubicBezTo>
                  <a:pt x="4326" y="188"/>
                  <a:pt x="4332" y="190"/>
                  <a:pt x="4332" y="280"/>
                </a:cubicBezTo>
                <a:cubicBezTo>
                  <a:pt x="4332" y="466"/>
                  <a:pt x="4332" y="466"/>
                  <a:pt x="4332" y="466"/>
                </a:cubicBezTo>
                <a:cubicBezTo>
                  <a:pt x="4332" y="564"/>
                  <a:pt x="4334" y="570"/>
                  <a:pt x="4286" y="574"/>
                </a:cubicBezTo>
                <a:cubicBezTo>
                  <a:pt x="4286" y="588"/>
                  <a:pt x="4286" y="588"/>
                  <a:pt x="4286" y="588"/>
                </a:cubicBezTo>
                <a:cubicBezTo>
                  <a:pt x="4432" y="588"/>
                  <a:pt x="4432" y="588"/>
                  <a:pt x="4432" y="588"/>
                </a:cubicBezTo>
                <a:cubicBezTo>
                  <a:pt x="4432" y="574"/>
                  <a:pt x="4432" y="574"/>
                  <a:pt x="4432" y="574"/>
                </a:cubicBezTo>
                <a:cubicBezTo>
                  <a:pt x="4380" y="572"/>
                  <a:pt x="4384" y="564"/>
                  <a:pt x="4384" y="462"/>
                </a:cubicBezTo>
                <a:cubicBezTo>
                  <a:pt x="4384" y="424"/>
                  <a:pt x="4384" y="424"/>
                  <a:pt x="4384" y="424"/>
                </a:cubicBezTo>
                <a:cubicBezTo>
                  <a:pt x="4404" y="444"/>
                  <a:pt x="4436" y="454"/>
                  <a:pt x="4466" y="454"/>
                </a:cubicBezTo>
                <a:cubicBezTo>
                  <a:pt x="4548" y="454"/>
                  <a:pt x="4600" y="392"/>
                  <a:pt x="4600" y="310"/>
                </a:cubicBezTo>
                <a:moveTo>
                  <a:pt x="4792" y="382"/>
                </a:moveTo>
                <a:cubicBezTo>
                  <a:pt x="4792" y="404"/>
                  <a:pt x="4762" y="424"/>
                  <a:pt x="4736" y="424"/>
                </a:cubicBezTo>
                <a:cubicBezTo>
                  <a:pt x="4712" y="424"/>
                  <a:pt x="4694" y="410"/>
                  <a:pt x="4694" y="378"/>
                </a:cubicBezTo>
                <a:cubicBezTo>
                  <a:pt x="4694" y="322"/>
                  <a:pt x="4752" y="328"/>
                  <a:pt x="4792" y="306"/>
                </a:cubicBezTo>
                <a:cubicBezTo>
                  <a:pt x="4792" y="382"/>
                  <a:pt x="4792" y="382"/>
                  <a:pt x="4792" y="382"/>
                </a:cubicBezTo>
                <a:close/>
                <a:moveTo>
                  <a:pt x="5240" y="434"/>
                </a:moveTo>
                <a:cubicBezTo>
                  <a:pt x="5192" y="432"/>
                  <a:pt x="5192" y="430"/>
                  <a:pt x="5192" y="340"/>
                </a:cubicBezTo>
                <a:cubicBezTo>
                  <a:pt x="5192" y="278"/>
                  <a:pt x="5192" y="278"/>
                  <a:pt x="5192" y="278"/>
                </a:cubicBezTo>
                <a:cubicBezTo>
                  <a:pt x="5192" y="196"/>
                  <a:pt x="5146" y="170"/>
                  <a:pt x="5104" y="170"/>
                </a:cubicBezTo>
                <a:cubicBezTo>
                  <a:pt x="5068" y="170"/>
                  <a:pt x="5032" y="186"/>
                  <a:pt x="5004" y="222"/>
                </a:cubicBezTo>
                <a:cubicBezTo>
                  <a:pt x="5004" y="174"/>
                  <a:pt x="5004" y="174"/>
                  <a:pt x="5004" y="174"/>
                </a:cubicBezTo>
                <a:cubicBezTo>
                  <a:pt x="4902" y="174"/>
                  <a:pt x="4902" y="174"/>
                  <a:pt x="4902" y="174"/>
                </a:cubicBezTo>
                <a:cubicBezTo>
                  <a:pt x="4902" y="186"/>
                  <a:pt x="4902" y="186"/>
                  <a:pt x="4902" y="186"/>
                </a:cubicBezTo>
                <a:cubicBezTo>
                  <a:pt x="4946" y="188"/>
                  <a:pt x="4952" y="190"/>
                  <a:pt x="4952" y="266"/>
                </a:cubicBezTo>
                <a:cubicBezTo>
                  <a:pt x="4952" y="334"/>
                  <a:pt x="4952" y="334"/>
                  <a:pt x="4952" y="334"/>
                </a:cubicBezTo>
                <a:cubicBezTo>
                  <a:pt x="4952" y="430"/>
                  <a:pt x="4952" y="432"/>
                  <a:pt x="4904" y="434"/>
                </a:cubicBezTo>
                <a:cubicBezTo>
                  <a:pt x="4892" y="434"/>
                  <a:pt x="4892" y="434"/>
                  <a:pt x="4892" y="434"/>
                </a:cubicBezTo>
                <a:cubicBezTo>
                  <a:pt x="4854" y="434"/>
                  <a:pt x="4850" y="422"/>
                  <a:pt x="4850" y="366"/>
                </a:cubicBezTo>
                <a:cubicBezTo>
                  <a:pt x="4850" y="274"/>
                  <a:pt x="4850" y="274"/>
                  <a:pt x="4850" y="274"/>
                </a:cubicBezTo>
                <a:cubicBezTo>
                  <a:pt x="4850" y="256"/>
                  <a:pt x="4848" y="240"/>
                  <a:pt x="4844" y="228"/>
                </a:cubicBezTo>
                <a:cubicBezTo>
                  <a:pt x="4830" y="186"/>
                  <a:pt x="4796" y="170"/>
                  <a:pt x="4748" y="170"/>
                </a:cubicBezTo>
                <a:cubicBezTo>
                  <a:pt x="4718" y="170"/>
                  <a:pt x="4674" y="180"/>
                  <a:pt x="4650" y="202"/>
                </a:cubicBezTo>
                <a:cubicBezTo>
                  <a:pt x="4652" y="214"/>
                  <a:pt x="4664" y="240"/>
                  <a:pt x="4670" y="248"/>
                </a:cubicBezTo>
                <a:cubicBezTo>
                  <a:pt x="4676" y="246"/>
                  <a:pt x="4676" y="246"/>
                  <a:pt x="4676" y="246"/>
                </a:cubicBezTo>
                <a:cubicBezTo>
                  <a:pt x="4688" y="216"/>
                  <a:pt x="4708" y="194"/>
                  <a:pt x="4742" y="194"/>
                </a:cubicBezTo>
                <a:cubicBezTo>
                  <a:pt x="4778" y="194"/>
                  <a:pt x="4794" y="220"/>
                  <a:pt x="4794" y="250"/>
                </a:cubicBezTo>
                <a:cubicBezTo>
                  <a:pt x="4794" y="282"/>
                  <a:pt x="4794" y="282"/>
                  <a:pt x="4794" y="282"/>
                </a:cubicBezTo>
                <a:cubicBezTo>
                  <a:pt x="4794" y="302"/>
                  <a:pt x="4702" y="306"/>
                  <a:pt x="4664" y="338"/>
                </a:cubicBezTo>
                <a:cubicBezTo>
                  <a:pt x="4652" y="350"/>
                  <a:pt x="4642" y="364"/>
                  <a:pt x="4642" y="384"/>
                </a:cubicBezTo>
                <a:cubicBezTo>
                  <a:pt x="4642" y="426"/>
                  <a:pt x="4672" y="456"/>
                  <a:pt x="4716" y="456"/>
                </a:cubicBezTo>
                <a:cubicBezTo>
                  <a:pt x="4744" y="456"/>
                  <a:pt x="4768" y="446"/>
                  <a:pt x="4794" y="418"/>
                </a:cubicBezTo>
                <a:cubicBezTo>
                  <a:pt x="4798" y="438"/>
                  <a:pt x="4814" y="448"/>
                  <a:pt x="4842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5048" y="448"/>
                  <a:pt x="5048" y="448"/>
                  <a:pt x="5048" y="448"/>
                </a:cubicBezTo>
                <a:cubicBezTo>
                  <a:pt x="5048" y="436"/>
                  <a:pt x="5048" y="436"/>
                  <a:pt x="5048" y="436"/>
                </a:cubicBezTo>
                <a:cubicBezTo>
                  <a:pt x="5006" y="432"/>
                  <a:pt x="5004" y="434"/>
                  <a:pt x="5004" y="338"/>
                </a:cubicBezTo>
                <a:cubicBezTo>
                  <a:pt x="5004" y="262"/>
                  <a:pt x="5004" y="262"/>
                  <a:pt x="5004" y="262"/>
                </a:cubicBezTo>
                <a:cubicBezTo>
                  <a:pt x="5004" y="236"/>
                  <a:pt x="5038" y="206"/>
                  <a:pt x="5080" y="206"/>
                </a:cubicBezTo>
                <a:cubicBezTo>
                  <a:pt x="5114" y="206"/>
                  <a:pt x="5140" y="220"/>
                  <a:pt x="5140" y="286"/>
                </a:cubicBezTo>
                <a:cubicBezTo>
                  <a:pt x="5140" y="340"/>
                  <a:pt x="5140" y="340"/>
                  <a:pt x="5140" y="340"/>
                </a:cubicBezTo>
                <a:cubicBezTo>
                  <a:pt x="5140" y="432"/>
                  <a:pt x="5136" y="432"/>
                  <a:pt x="5098" y="434"/>
                </a:cubicBezTo>
                <a:cubicBezTo>
                  <a:pt x="5098" y="446"/>
                  <a:pt x="5098" y="446"/>
                  <a:pt x="5098" y="446"/>
                </a:cubicBezTo>
                <a:cubicBezTo>
                  <a:pt x="5240" y="446"/>
                  <a:pt x="5240" y="446"/>
                  <a:pt x="5240" y="446"/>
                </a:cubicBezTo>
                <a:lnTo>
                  <a:pt x="5240" y="434"/>
                </a:lnTo>
                <a:close/>
                <a:moveTo>
                  <a:pt x="5516" y="192"/>
                </a:moveTo>
                <a:cubicBezTo>
                  <a:pt x="5516" y="180"/>
                  <a:pt x="5516" y="180"/>
                  <a:pt x="5516" y="180"/>
                </a:cubicBezTo>
                <a:cubicBezTo>
                  <a:pt x="5418" y="180"/>
                  <a:pt x="5418" y="180"/>
                  <a:pt x="5418" y="180"/>
                </a:cubicBezTo>
                <a:cubicBezTo>
                  <a:pt x="5418" y="192"/>
                  <a:pt x="5418" y="192"/>
                  <a:pt x="5418" y="192"/>
                </a:cubicBezTo>
                <a:cubicBezTo>
                  <a:pt x="5442" y="194"/>
                  <a:pt x="5454" y="206"/>
                  <a:pt x="5446" y="234"/>
                </a:cubicBezTo>
                <a:cubicBezTo>
                  <a:pt x="5394" y="390"/>
                  <a:pt x="5394" y="390"/>
                  <a:pt x="5394" y="390"/>
                </a:cubicBezTo>
                <a:cubicBezTo>
                  <a:pt x="5342" y="270"/>
                  <a:pt x="5342" y="270"/>
                  <a:pt x="5342" y="270"/>
                </a:cubicBezTo>
                <a:cubicBezTo>
                  <a:pt x="5328" y="238"/>
                  <a:pt x="5322" y="224"/>
                  <a:pt x="5322" y="212"/>
                </a:cubicBezTo>
                <a:cubicBezTo>
                  <a:pt x="5322" y="202"/>
                  <a:pt x="5328" y="196"/>
                  <a:pt x="5348" y="192"/>
                </a:cubicBezTo>
                <a:cubicBezTo>
                  <a:pt x="5348" y="180"/>
                  <a:pt x="5348" y="180"/>
                  <a:pt x="5348" y="180"/>
                </a:cubicBezTo>
                <a:cubicBezTo>
                  <a:pt x="5220" y="180"/>
                  <a:pt x="5220" y="180"/>
                  <a:pt x="5220" y="180"/>
                </a:cubicBezTo>
                <a:cubicBezTo>
                  <a:pt x="5220" y="192"/>
                  <a:pt x="5220" y="192"/>
                  <a:pt x="5220" y="192"/>
                </a:cubicBezTo>
                <a:cubicBezTo>
                  <a:pt x="5252" y="194"/>
                  <a:pt x="5254" y="198"/>
                  <a:pt x="5296" y="292"/>
                </a:cubicBezTo>
                <a:cubicBezTo>
                  <a:pt x="5368" y="450"/>
                  <a:pt x="5368" y="450"/>
                  <a:pt x="5368" y="450"/>
                </a:cubicBezTo>
                <a:cubicBezTo>
                  <a:pt x="5344" y="512"/>
                  <a:pt x="5306" y="546"/>
                  <a:pt x="5228" y="564"/>
                </a:cubicBezTo>
                <a:cubicBezTo>
                  <a:pt x="5232" y="576"/>
                  <a:pt x="5246" y="600"/>
                  <a:pt x="5254" y="606"/>
                </a:cubicBezTo>
                <a:cubicBezTo>
                  <a:pt x="5356" y="564"/>
                  <a:pt x="5376" y="498"/>
                  <a:pt x="5412" y="396"/>
                </a:cubicBezTo>
                <a:cubicBezTo>
                  <a:pt x="5466" y="242"/>
                  <a:pt x="5466" y="242"/>
                  <a:pt x="5466" y="242"/>
                </a:cubicBezTo>
                <a:cubicBezTo>
                  <a:pt x="5478" y="206"/>
                  <a:pt x="5498" y="192"/>
                  <a:pt x="5516" y="192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ko-KR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lang="ko-KR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lang="ko-KR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lang="ko-KR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lang="ko-KR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0" latinLnBrk="0" hangingPunct="1">
              <a:defRPr lang="ko-KR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0" latinLnBrk="0" hangingPunct="1">
              <a:defRPr lang="ko-KR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0" latinLnBrk="0" hangingPunct="1">
              <a:defRPr lang="ko-KR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0" latinLnBrk="0" hangingPunct="1">
              <a:defRPr lang="ko-KR"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/>
            <a:endParaRPr lang="ko-KR" baseline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6" name="Disclaimer-Korean" hidden="1"/>
          <p:cNvSpPr>
            <a:spLocks noChangeArrowheads="1"/>
          </p:cNvSpPr>
          <p:nvPr userDrawn="1"/>
        </p:nvSpPr>
        <p:spPr bwMode="black">
          <a:xfrm>
            <a:off x="2268266" y="6410649"/>
            <a:ext cx="35444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defTabSz="804863" eaLnBrk="0" hangingPunct="0"/>
            <a:r>
              <a:rPr lang="ko-KR" sz="800" baseline="0" dirty="0" smtClean="0">
                <a:solidFill>
                  <a:srgbClr val="FFFFFF"/>
                </a:solidFill>
                <a:latin typeface="+mn-lt"/>
                <a:ea typeface="+mn-ea"/>
              </a:rPr>
              <a:t>비공개/기밀 문서</a:t>
            </a:r>
            <a:endParaRPr lang="ko-KR" sz="800" baseline="0" dirty="0">
              <a:solidFill>
                <a:srgbClr val="FFFFFF"/>
              </a:solidFill>
              <a:latin typeface="+mn-lt"/>
              <a:ea typeface="+mn-ea"/>
            </a:endParaRPr>
          </a:p>
          <a:p>
            <a:pPr defTabSz="804863" eaLnBrk="0" hangingPunct="0"/>
            <a:r>
              <a:rPr lang="ko-KR" sz="800" baseline="0" dirty="0">
                <a:solidFill>
                  <a:srgbClr val="FFFFFF"/>
                </a:solidFill>
                <a:latin typeface="+mn-lt"/>
                <a:ea typeface="+mn-ea"/>
              </a:rPr>
              <a:t>맥킨지의 명시적인 허가없이 본 자료를 사용하는 것은 엄격히 금지됩니다</a:t>
            </a:r>
          </a:p>
        </p:txBody>
      </p:sp>
    </p:spTree>
    <p:extLst>
      <p:ext uri="{BB962C8B-B14F-4D97-AF65-F5344CB8AC3E}">
        <p14:creationId xmlns:p14="http://schemas.microsoft.com/office/powerpoint/2010/main" val="1051774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ko-KR" dirty="0"/>
            </a:lvl1pPr>
          </a:lstStyle>
          <a:p>
            <a:pPr lvl="0" latinLnBrk="0"/>
            <a:r>
              <a:rPr lang="en-US" altLang="ko-KR" smtClean="0"/>
              <a:t>Click to edit Master title style</a:t>
            </a:r>
            <a:endParaRPr lang="ko-KR" dirty="0"/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auto">
          <a:xfrm>
            <a:off x="856456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lang="ko-KR" sz="1000" baseline="0">
                <a:latin typeface="+mn-lt"/>
              </a:defRPr>
            </a:lvl1pPr>
          </a:lstStyle>
          <a:p>
            <a:pPr eaLnBrk="0"/>
            <a:fld id="{42C328C1-A84F-4A39-A664-DBA00541A8C6}" type="slidenum">
              <a:rPr lang="ko-KR" sz="800" baseline="0" smtClean="0">
                <a:solidFill>
                  <a:srgbClr val="808080"/>
                </a:solidFill>
                <a:latin typeface="+mn-lt"/>
                <a:ea typeface="+mn-ea"/>
              </a:rPr>
              <a:pPr eaLnBrk="0"/>
              <a:t>‹#›</a:t>
            </a:fld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7450817" y="6508272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 eaLnBrk="0"/>
            <a:r>
              <a:rPr lang="ko-KR" sz="800" baseline="0" dirty="0">
                <a:solidFill>
                  <a:srgbClr val="808080"/>
                </a:solidFill>
                <a:latin typeface="+mn-lt"/>
                <a:ea typeface="+mn-ea"/>
              </a:rPr>
              <a:t>McKinsey &amp; Company</a:t>
            </a: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auto">
          <a:xfrm>
            <a:off x="8081963" y="50801"/>
            <a:ext cx="65722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5350" eaLnBrk="0"/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51611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505">
          <p15:clr>
            <a:srgbClr val="F26B43"/>
          </p15:clr>
        </p15:guide>
        <p15:guide id="2" pos="74">
          <p15:clr>
            <a:srgbClr val="F26B43"/>
          </p15:clr>
        </p15:guide>
        <p15:guide id="3" orient="horz" pos="571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ko-KR" dirty="0">
                <a:solidFill>
                  <a:schemeClr val="bg1"/>
                </a:solidFill>
              </a:defRPr>
            </a:lvl1pPr>
          </a:lstStyle>
          <a:p>
            <a:pPr lvl="0" latinLnBrk="0"/>
            <a:r>
              <a:rPr lang="en-US" altLang="ko-KR" smtClean="0"/>
              <a:t>Click to edit Master title style</a:t>
            </a:r>
            <a:endParaRPr lang="ko-KR" dirty="0"/>
          </a:p>
        </p:txBody>
      </p:sp>
      <p:sp>
        <p:nvSpPr>
          <p:cNvPr id="15" name="Slide Number"/>
          <p:cNvSpPr txBox="1">
            <a:spLocks/>
          </p:cNvSpPr>
          <p:nvPr userDrawn="1"/>
        </p:nvSpPr>
        <p:spPr>
          <a:xfrm>
            <a:off x="856456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lang="ko-KR" sz="1000" baseline="0">
                <a:latin typeface="+mn-lt"/>
              </a:defRPr>
            </a:lvl1pPr>
          </a:lstStyle>
          <a:p>
            <a:pPr eaLnBrk="0"/>
            <a:fld id="{42C328C1-A84F-4A39-A664-DBA00541A8C6}" type="slidenum">
              <a:rPr lang="ko-KR" sz="800" baseline="0" smtClean="0">
                <a:solidFill>
                  <a:srgbClr val="FFFFFF"/>
                </a:solidFill>
                <a:latin typeface="+mn-lt"/>
                <a:ea typeface="+mn-ea"/>
              </a:rPr>
              <a:pPr eaLnBrk="0"/>
              <a:t>‹#›</a:t>
            </a:fld>
            <a:endParaRPr lang="ko-KR" sz="800" baseline="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7450817" y="6508272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 eaLnBrk="0"/>
            <a:r>
              <a:rPr lang="ko-KR" sz="800" baseline="0" dirty="0">
                <a:solidFill>
                  <a:srgbClr val="FFFFFF"/>
                </a:solidFill>
                <a:latin typeface="+mn-lt"/>
                <a:ea typeface="+mn-ea"/>
              </a:rPr>
              <a:t>McKinsey &amp; Company</a:t>
            </a: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auto">
          <a:xfrm>
            <a:off x="8081963" y="50801"/>
            <a:ext cx="65722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5350" eaLnBrk="0"/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02889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7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72">
          <p15:clr>
            <a:srgbClr val="00000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"/>
            <a:ext cx="8961438" cy="6721079"/>
          </a:xfrm>
          <a:prstGeom prst="rect">
            <a:avLst/>
          </a:prstGeom>
        </p:spPr>
      </p:pic>
      <p:sp>
        <p:nvSpPr>
          <p:cNvPr id="30" name="TitleRectangle"/>
          <p:cNvSpPr>
            <a:spLocks/>
          </p:cNvSpPr>
          <p:nvPr userDrawn="1"/>
        </p:nvSpPr>
        <p:spPr bwMode="white">
          <a:xfrm>
            <a:off x="2085976" y="3048"/>
            <a:ext cx="6877050" cy="3967881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/>
            <a:endParaRPr lang="en-US" baseline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4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 hidden="1"/>
          <p:cNvSpPr txBox="1">
            <a:spLocks noChangeArrowheads="1"/>
          </p:cNvSpPr>
          <p:nvPr userDrawn="1"/>
        </p:nvSpPr>
        <p:spPr bwMode="auto">
          <a:xfrm>
            <a:off x="8441357" y="36514"/>
            <a:ext cx="297832" cy="10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/>
            </a:pPr>
            <a:endParaRPr lang="en-US" sz="800" baseline="0" dirty="0" smtClean="0">
              <a:solidFill>
                <a:srgbClr val="C5C5C5"/>
              </a:solidFill>
              <a:latin typeface="+mn-lt"/>
              <a:ea typeface="+mn-ea"/>
            </a:endParaRPr>
          </a:p>
        </p:txBody>
      </p:sp>
      <p:sp>
        <p:nvSpPr>
          <p:cNvPr id="4" name="Working Draft Text" hidden="1"/>
          <p:cNvSpPr txBox="1">
            <a:spLocks noChangeArrowheads="1"/>
          </p:cNvSpPr>
          <p:nvPr userDrawn="1"/>
        </p:nvSpPr>
        <p:spPr bwMode="gray">
          <a:xfrm>
            <a:off x="5992719" y="6287538"/>
            <a:ext cx="88165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800" b="1" baseline="0" dirty="0" smtClean="0">
                <a:solidFill>
                  <a:srgbClr val="808080"/>
                </a:solidFill>
                <a:latin typeface="+mn-lt"/>
                <a:ea typeface="+mn-ea"/>
              </a:rPr>
              <a:t>WORKING DRAFT</a:t>
            </a:r>
          </a:p>
        </p:txBody>
      </p:sp>
      <p:sp>
        <p:nvSpPr>
          <p:cNvPr id="6" name="Working Draft" hidden="1"/>
          <p:cNvSpPr txBox="1">
            <a:spLocks noChangeArrowheads="1"/>
          </p:cNvSpPr>
          <p:nvPr userDrawn="1"/>
        </p:nvSpPr>
        <p:spPr bwMode="gray">
          <a:xfrm>
            <a:off x="5992718" y="6410648"/>
            <a:ext cx="297030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800" baseline="0" smtClean="0">
                <a:solidFill>
                  <a:srgbClr val="808080"/>
                </a:solidFill>
                <a:latin typeface="+mn-lt"/>
                <a:ea typeface="+mn-ea"/>
              </a:rPr>
              <a:t>Last Modified 2017-03-24 </a:t>
            </a:r>
            <a:r>
              <a:rPr lang="ko-KR" altLang="en-US" sz="800" baseline="0" smtClean="0">
                <a:solidFill>
                  <a:srgbClr val="808080"/>
                </a:solidFill>
                <a:latin typeface="+mn-lt"/>
                <a:ea typeface="+mn-ea"/>
              </a:rPr>
              <a:t>오후 </a:t>
            </a:r>
            <a:r>
              <a:rPr lang="en-US" altLang="ko-KR" sz="800" baseline="0" smtClean="0">
                <a:solidFill>
                  <a:srgbClr val="808080"/>
                </a:solidFill>
                <a:latin typeface="+mn-lt"/>
                <a:ea typeface="+mn-ea"/>
              </a:rPr>
              <a:t>3:37 </a:t>
            </a:r>
            <a:r>
              <a:rPr lang="en-US" sz="800" baseline="0" smtClean="0">
                <a:solidFill>
                  <a:srgbClr val="808080"/>
                </a:solidFill>
                <a:latin typeface="+mn-lt"/>
                <a:ea typeface="+mn-ea"/>
              </a:rPr>
              <a:t>Korea Standard Time</a:t>
            </a:r>
            <a:endParaRPr lang="en-US" sz="8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 userDrawn="1"/>
        </p:nvSpPr>
        <p:spPr bwMode="gray">
          <a:xfrm>
            <a:off x="5992719" y="6533759"/>
            <a:ext cx="279000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800" baseline="0" smtClean="0">
                <a:solidFill>
                  <a:srgbClr val="808080"/>
                </a:solidFill>
                <a:latin typeface="+mn-lt"/>
                <a:ea typeface="+mn-ea"/>
              </a:rPr>
              <a:t>Printed 2017-03-24 </a:t>
            </a:r>
            <a:r>
              <a:rPr lang="ko-KR" altLang="en-US" sz="800" baseline="0" smtClean="0">
                <a:solidFill>
                  <a:srgbClr val="808080"/>
                </a:solidFill>
                <a:latin typeface="+mn-lt"/>
                <a:ea typeface="+mn-ea"/>
              </a:rPr>
              <a:t>오후 </a:t>
            </a:r>
            <a:r>
              <a:rPr lang="en-US" altLang="ko-KR" sz="800" baseline="0" smtClean="0">
                <a:solidFill>
                  <a:srgbClr val="808080"/>
                </a:solidFill>
                <a:latin typeface="+mn-lt"/>
                <a:ea typeface="+mn-ea"/>
              </a:rPr>
              <a:t>3:04 </a:t>
            </a:r>
            <a:r>
              <a:rPr lang="en-US" sz="800" baseline="0" smtClean="0">
                <a:solidFill>
                  <a:srgbClr val="808080"/>
                </a:solidFill>
                <a:latin typeface="+mn-lt"/>
                <a:ea typeface="+mn-ea"/>
              </a:rPr>
              <a:t>Korea Standard Time</a:t>
            </a:r>
            <a:endParaRPr lang="en-US" sz="800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2268266" y="1434419"/>
            <a:ext cx="6231663" cy="492443"/>
          </a:xfrm>
          <a:prstGeom prst="rect">
            <a:avLst/>
          </a:prstGeom>
        </p:spPr>
        <p:txBody>
          <a:bodyPr/>
          <a:lstStyle>
            <a:lvl1pPr eaLnBrk="0">
              <a:defRPr sz="3200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 smtClean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 bwMode="gray">
          <a:xfrm>
            <a:off x="2268266" y="3119078"/>
            <a:ext cx="6231663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eaLnBrk="0">
              <a:defRPr sz="1400" cap="all" baseline="0">
                <a:solidFill>
                  <a:schemeClr val="accent6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67" name="Document type" hidden="1"/>
          <p:cNvSpPr txBox="1">
            <a:spLocks noChangeArrowheads="1"/>
          </p:cNvSpPr>
          <p:nvPr userDrawn="1"/>
        </p:nvSpPr>
        <p:spPr bwMode="gray">
          <a:xfrm>
            <a:off x="2268265" y="3582333"/>
            <a:ext cx="6231663" cy="215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1400" baseline="0" dirty="0" smtClean="0">
                <a:solidFill>
                  <a:schemeClr val="accent6"/>
                </a:solidFill>
                <a:latin typeface="+mn-lt"/>
                <a:ea typeface="+mn-ea"/>
              </a:rPr>
              <a:t>Document type | Date</a:t>
            </a:r>
          </a:p>
        </p:txBody>
      </p:sp>
      <p:sp>
        <p:nvSpPr>
          <p:cNvPr id="33" name="LogoImage"/>
          <p:cNvSpPr>
            <a:spLocks noEditPoints="1"/>
          </p:cNvSpPr>
          <p:nvPr userDrawn="1"/>
        </p:nvSpPr>
        <p:spPr bwMode="auto">
          <a:xfrm>
            <a:off x="2267712" y="155448"/>
            <a:ext cx="2176978" cy="238073"/>
          </a:xfrm>
          <a:custGeom>
            <a:avLst/>
            <a:gdLst>
              <a:gd name="T0" fmla="*/ 504 w 5516"/>
              <a:gd name="T1" fmla="*/ 26 h 606"/>
              <a:gd name="T2" fmla="*/ 18 w 5516"/>
              <a:gd name="T3" fmla="*/ 22 h 606"/>
              <a:gd name="T4" fmla="*/ 140 w 5516"/>
              <a:gd name="T5" fmla="*/ 436 h 606"/>
              <a:gd name="T6" fmla="*/ 408 w 5516"/>
              <a:gd name="T7" fmla="*/ 372 h 606"/>
              <a:gd name="T8" fmla="*/ 696 w 5516"/>
              <a:gd name="T9" fmla="*/ 422 h 606"/>
              <a:gd name="T10" fmla="*/ 768 w 5516"/>
              <a:gd name="T11" fmla="*/ 196 h 606"/>
              <a:gd name="T12" fmla="*/ 1272 w 5516"/>
              <a:gd name="T13" fmla="*/ 26 h 606"/>
              <a:gd name="T14" fmla="*/ 1302 w 5516"/>
              <a:gd name="T15" fmla="*/ 338 h 606"/>
              <a:gd name="T16" fmla="*/ 1202 w 5516"/>
              <a:gd name="T17" fmla="*/ 436 h 606"/>
              <a:gd name="T18" fmla="*/ 1030 w 5516"/>
              <a:gd name="T19" fmla="*/ 10 h 606"/>
              <a:gd name="T20" fmla="*/ 960 w 5516"/>
              <a:gd name="T21" fmla="*/ 22 h 606"/>
              <a:gd name="T22" fmla="*/ 804 w 5516"/>
              <a:gd name="T23" fmla="*/ 434 h 606"/>
              <a:gd name="T24" fmla="*/ 930 w 5516"/>
              <a:gd name="T25" fmla="*/ 246 h 606"/>
              <a:gd name="T26" fmla="*/ 1658 w 5516"/>
              <a:gd name="T27" fmla="*/ 342 h 606"/>
              <a:gd name="T28" fmla="*/ 1368 w 5516"/>
              <a:gd name="T29" fmla="*/ 188 h 606"/>
              <a:gd name="T30" fmla="*/ 1514 w 5516"/>
              <a:gd name="T31" fmla="*/ 436 h 606"/>
              <a:gd name="T32" fmla="*/ 1564 w 5516"/>
              <a:gd name="T33" fmla="*/ 434 h 606"/>
              <a:gd name="T34" fmla="*/ 1904 w 5516"/>
              <a:gd name="T35" fmla="*/ 184 h 606"/>
              <a:gd name="T36" fmla="*/ 1728 w 5516"/>
              <a:gd name="T37" fmla="*/ 366 h 606"/>
              <a:gd name="T38" fmla="*/ 2102 w 5516"/>
              <a:gd name="T39" fmla="*/ 192 h 606"/>
              <a:gd name="T40" fmla="*/ 1982 w 5516"/>
              <a:gd name="T41" fmla="*/ 320 h 606"/>
              <a:gd name="T42" fmla="*/ 2478 w 5516"/>
              <a:gd name="T43" fmla="*/ 242 h 606"/>
              <a:gd name="T44" fmla="*/ 2406 w 5516"/>
              <a:gd name="T45" fmla="*/ 390 h 606"/>
              <a:gd name="T46" fmla="*/ 2234 w 5516"/>
              <a:gd name="T47" fmla="*/ 192 h 606"/>
              <a:gd name="T48" fmla="*/ 2478 w 5516"/>
              <a:gd name="T49" fmla="*/ 242 h 606"/>
              <a:gd name="T50" fmla="*/ 2928 w 5516"/>
              <a:gd name="T51" fmla="*/ 448 h 606"/>
              <a:gd name="T52" fmla="*/ 2958 w 5516"/>
              <a:gd name="T53" fmla="*/ 230 h 606"/>
              <a:gd name="T54" fmla="*/ 2716 w 5516"/>
              <a:gd name="T55" fmla="*/ 54 h 606"/>
              <a:gd name="T56" fmla="*/ 2714 w 5516"/>
              <a:gd name="T57" fmla="*/ 36 h 606"/>
              <a:gd name="T58" fmla="*/ 2928 w 5516"/>
              <a:gd name="T59" fmla="*/ 448 h 606"/>
              <a:gd name="T60" fmla="*/ 3388 w 5516"/>
              <a:gd name="T61" fmla="*/ 4 h 606"/>
              <a:gd name="T62" fmla="*/ 3396 w 5516"/>
              <a:gd name="T63" fmla="*/ 366 h 606"/>
              <a:gd name="T64" fmla="*/ 3580 w 5516"/>
              <a:gd name="T65" fmla="*/ 190 h 606"/>
              <a:gd name="T66" fmla="*/ 3502 w 5516"/>
              <a:gd name="T67" fmla="*/ 432 h 606"/>
              <a:gd name="T68" fmla="*/ 4232 w 5516"/>
              <a:gd name="T69" fmla="*/ 348 h 606"/>
              <a:gd name="T70" fmla="*/ 3858 w 5516"/>
              <a:gd name="T71" fmla="*/ 176 h 606"/>
              <a:gd name="T72" fmla="*/ 3758 w 5516"/>
              <a:gd name="T73" fmla="*/ 446 h 606"/>
              <a:gd name="T74" fmla="*/ 3990 w 5516"/>
              <a:gd name="T75" fmla="*/ 282 h 606"/>
              <a:gd name="T76" fmla="*/ 4042 w 5516"/>
              <a:gd name="T77" fmla="*/ 342 h 606"/>
              <a:gd name="T78" fmla="*/ 4134 w 5516"/>
              <a:gd name="T79" fmla="*/ 448 h 606"/>
              <a:gd name="T80" fmla="*/ 4454 w 5516"/>
              <a:gd name="T81" fmla="*/ 202 h 606"/>
              <a:gd name="T82" fmla="*/ 4284 w 5516"/>
              <a:gd name="T83" fmla="*/ 174 h 606"/>
              <a:gd name="T84" fmla="*/ 4432 w 5516"/>
              <a:gd name="T85" fmla="*/ 588 h 606"/>
              <a:gd name="T86" fmla="*/ 4792 w 5516"/>
              <a:gd name="T87" fmla="*/ 382 h 606"/>
              <a:gd name="T88" fmla="*/ 5192 w 5516"/>
              <a:gd name="T89" fmla="*/ 340 h 606"/>
              <a:gd name="T90" fmla="*/ 4902 w 5516"/>
              <a:gd name="T91" fmla="*/ 186 h 606"/>
              <a:gd name="T92" fmla="*/ 4850 w 5516"/>
              <a:gd name="T93" fmla="*/ 274 h 606"/>
              <a:gd name="T94" fmla="*/ 4742 w 5516"/>
              <a:gd name="T95" fmla="*/ 194 h 606"/>
              <a:gd name="T96" fmla="*/ 4794 w 5516"/>
              <a:gd name="T97" fmla="*/ 418 h 606"/>
              <a:gd name="T98" fmla="*/ 5004 w 5516"/>
              <a:gd name="T99" fmla="*/ 338 h 606"/>
              <a:gd name="T100" fmla="*/ 5098 w 5516"/>
              <a:gd name="T101" fmla="*/ 446 h 606"/>
              <a:gd name="T102" fmla="*/ 5418 w 5516"/>
              <a:gd name="T103" fmla="*/ 192 h 606"/>
              <a:gd name="T104" fmla="*/ 5348 w 5516"/>
              <a:gd name="T105" fmla="*/ 180 h 606"/>
              <a:gd name="T106" fmla="*/ 5254 w 5516"/>
              <a:gd name="T107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16" h="606">
                <a:moveTo>
                  <a:pt x="366" y="448"/>
                </a:moveTo>
                <a:cubicBezTo>
                  <a:pt x="524" y="448"/>
                  <a:pt x="524" y="448"/>
                  <a:pt x="524" y="448"/>
                </a:cubicBezTo>
                <a:cubicBezTo>
                  <a:pt x="524" y="436"/>
                  <a:pt x="524" y="436"/>
                  <a:pt x="524" y="436"/>
                </a:cubicBezTo>
                <a:cubicBezTo>
                  <a:pt x="486" y="432"/>
                  <a:pt x="470" y="414"/>
                  <a:pt x="468" y="362"/>
                </a:cubicBezTo>
                <a:cubicBezTo>
                  <a:pt x="454" y="86"/>
                  <a:pt x="454" y="86"/>
                  <a:pt x="454" y="86"/>
                </a:cubicBezTo>
                <a:cubicBezTo>
                  <a:pt x="452" y="46"/>
                  <a:pt x="470" y="30"/>
                  <a:pt x="504" y="26"/>
                </a:cubicBezTo>
                <a:cubicBezTo>
                  <a:pt x="504" y="12"/>
                  <a:pt x="504" y="12"/>
                  <a:pt x="504" y="12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26"/>
                  <a:pt x="74" y="32"/>
                  <a:pt x="72" y="84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4" y="410"/>
                  <a:pt x="38" y="430"/>
                  <a:pt x="0" y="436"/>
                </a:cubicBezTo>
                <a:cubicBezTo>
                  <a:pt x="0" y="448"/>
                  <a:pt x="0" y="448"/>
                  <a:pt x="0" y="448"/>
                </a:cubicBezTo>
                <a:cubicBezTo>
                  <a:pt x="140" y="448"/>
                  <a:pt x="140" y="448"/>
                  <a:pt x="140" y="448"/>
                </a:cubicBezTo>
                <a:cubicBezTo>
                  <a:pt x="140" y="436"/>
                  <a:pt x="140" y="436"/>
                  <a:pt x="140" y="436"/>
                </a:cubicBezTo>
                <a:cubicBezTo>
                  <a:pt x="98" y="428"/>
                  <a:pt x="84" y="414"/>
                  <a:pt x="88" y="356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240" y="444"/>
                  <a:pt x="240" y="444"/>
                  <a:pt x="240" y="444"/>
                </a:cubicBezTo>
                <a:cubicBezTo>
                  <a:pt x="258" y="444"/>
                  <a:pt x="258" y="444"/>
                  <a:pt x="258" y="444"/>
                </a:cubicBezTo>
                <a:cubicBezTo>
                  <a:pt x="396" y="86"/>
                  <a:pt x="396" y="86"/>
                  <a:pt x="396" y="86"/>
                </a:cubicBezTo>
                <a:cubicBezTo>
                  <a:pt x="408" y="372"/>
                  <a:pt x="408" y="372"/>
                  <a:pt x="408" y="372"/>
                </a:cubicBezTo>
                <a:cubicBezTo>
                  <a:pt x="410" y="416"/>
                  <a:pt x="398" y="430"/>
                  <a:pt x="366" y="434"/>
                </a:cubicBezTo>
                <a:lnTo>
                  <a:pt x="366" y="448"/>
                </a:lnTo>
                <a:close/>
                <a:moveTo>
                  <a:pt x="670" y="456"/>
                </a:moveTo>
                <a:cubicBezTo>
                  <a:pt x="708" y="456"/>
                  <a:pt x="756" y="440"/>
                  <a:pt x="782" y="412"/>
                </a:cubicBezTo>
                <a:cubicBezTo>
                  <a:pt x="776" y="400"/>
                  <a:pt x="776" y="400"/>
                  <a:pt x="776" y="400"/>
                </a:cubicBezTo>
                <a:cubicBezTo>
                  <a:pt x="750" y="416"/>
                  <a:pt x="722" y="422"/>
                  <a:pt x="696" y="422"/>
                </a:cubicBezTo>
                <a:cubicBezTo>
                  <a:pt x="620" y="422"/>
                  <a:pt x="592" y="358"/>
                  <a:pt x="592" y="290"/>
                </a:cubicBezTo>
                <a:cubicBezTo>
                  <a:pt x="592" y="258"/>
                  <a:pt x="600" y="236"/>
                  <a:pt x="614" y="222"/>
                </a:cubicBezTo>
                <a:cubicBezTo>
                  <a:pt x="626" y="210"/>
                  <a:pt x="646" y="204"/>
                  <a:pt x="664" y="204"/>
                </a:cubicBezTo>
                <a:cubicBezTo>
                  <a:pt x="690" y="204"/>
                  <a:pt x="722" y="214"/>
                  <a:pt x="744" y="244"/>
                </a:cubicBezTo>
                <a:cubicBezTo>
                  <a:pt x="750" y="244"/>
                  <a:pt x="750" y="244"/>
                  <a:pt x="750" y="244"/>
                </a:cubicBezTo>
                <a:cubicBezTo>
                  <a:pt x="758" y="234"/>
                  <a:pt x="766" y="212"/>
                  <a:pt x="768" y="196"/>
                </a:cubicBezTo>
                <a:cubicBezTo>
                  <a:pt x="748" y="180"/>
                  <a:pt x="720" y="172"/>
                  <a:pt x="686" y="172"/>
                </a:cubicBezTo>
                <a:cubicBezTo>
                  <a:pt x="604" y="172"/>
                  <a:pt x="544" y="246"/>
                  <a:pt x="544" y="326"/>
                </a:cubicBezTo>
                <a:cubicBezTo>
                  <a:pt x="540" y="390"/>
                  <a:pt x="576" y="456"/>
                  <a:pt x="670" y="456"/>
                </a:cubicBezTo>
                <a:moveTo>
                  <a:pt x="1272" y="98"/>
                </a:moveTo>
                <a:cubicBezTo>
                  <a:pt x="1292" y="98"/>
                  <a:pt x="1308" y="82"/>
                  <a:pt x="1308" y="62"/>
                </a:cubicBezTo>
                <a:cubicBezTo>
                  <a:pt x="1308" y="42"/>
                  <a:pt x="1292" y="26"/>
                  <a:pt x="1272" y="26"/>
                </a:cubicBezTo>
                <a:cubicBezTo>
                  <a:pt x="1252" y="26"/>
                  <a:pt x="1238" y="42"/>
                  <a:pt x="1238" y="62"/>
                </a:cubicBezTo>
                <a:cubicBezTo>
                  <a:pt x="1238" y="82"/>
                  <a:pt x="1252" y="98"/>
                  <a:pt x="1272" y="98"/>
                </a:cubicBezTo>
                <a:moveTo>
                  <a:pt x="1202" y="448"/>
                </a:moveTo>
                <a:cubicBezTo>
                  <a:pt x="1346" y="448"/>
                  <a:pt x="1346" y="448"/>
                  <a:pt x="1346" y="448"/>
                </a:cubicBezTo>
                <a:cubicBezTo>
                  <a:pt x="1346" y="436"/>
                  <a:pt x="1346" y="436"/>
                  <a:pt x="1346" y="436"/>
                </a:cubicBezTo>
                <a:cubicBezTo>
                  <a:pt x="1304" y="432"/>
                  <a:pt x="1302" y="434"/>
                  <a:pt x="1302" y="338"/>
                </a:cubicBezTo>
                <a:cubicBezTo>
                  <a:pt x="1302" y="176"/>
                  <a:pt x="1302" y="176"/>
                  <a:pt x="1302" y="176"/>
                </a:cubicBezTo>
                <a:cubicBezTo>
                  <a:pt x="1200" y="176"/>
                  <a:pt x="1200" y="176"/>
                  <a:pt x="1200" y="176"/>
                </a:cubicBezTo>
                <a:cubicBezTo>
                  <a:pt x="1200" y="188"/>
                  <a:pt x="1200" y="188"/>
                  <a:pt x="1200" y="188"/>
                </a:cubicBezTo>
                <a:cubicBezTo>
                  <a:pt x="1244" y="190"/>
                  <a:pt x="1250" y="192"/>
                  <a:pt x="1250" y="268"/>
                </a:cubicBezTo>
                <a:cubicBezTo>
                  <a:pt x="1250" y="336"/>
                  <a:pt x="1250" y="336"/>
                  <a:pt x="1250" y="336"/>
                </a:cubicBezTo>
                <a:cubicBezTo>
                  <a:pt x="1250" y="432"/>
                  <a:pt x="1248" y="432"/>
                  <a:pt x="1202" y="436"/>
                </a:cubicBezTo>
                <a:cubicBezTo>
                  <a:pt x="1178" y="434"/>
                  <a:pt x="1154" y="426"/>
                  <a:pt x="1076" y="338"/>
                </a:cubicBezTo>
                <a:cubicBezTo>
                  <a:pt x="1046" y="302"/>
                  <a:pt x="996" y="244"/>
                  <a:pt x="968" y="206"/>
                </a:cubicBezTo>
                <a:cubicBezTo>
                  <a:pt x="1062" y="102"/>
                  <a:pt x="1062" y="102"/>
                  <a:pt x="1062" y="102"/>
                </a:cubicBezTo>
                <a:cubicBezTo>
                  <a:pt x="1108" y="52"/>
                  <a:pt x="1132" y="26"/>
                  <a:pt x="1176" y="24"/>
                </a:cubicBezTo>
                <a:cubicBezTo>
                  <a:pt x="1176" y="10"/>
                  <a:pt x="1176" y="10"/>
                  <a:pt x="1176" y="10"/>
                </a:cubicBezTo>
                <a:cubicBezTo>
                  <a:pt x="1030" y="10"/>
                  <a:pt x="1030" y="10"/>
                  <a:pt x="1030" y="10"/>
                </a:cubicBezTo>
                <a:cubicBezTo>
                  <a:pt x="1030" y="22"/>
                  <a:pt x="1030" y="22"/>
                  <a:pt x="1030" y="22"/>
                </a:cubicBezTo>
                <a:cubicBezTo>
                  <a:pt x="1050" y="26"/>
                  <a:pt x="1056" y="32"/>
                  <a:pt x="1056" y="46"/>
                </a:cubicBezTo>
                <a:cubicBezTo>
                  <a:pt x="1056" y="56"/>
                  <a:pt x="1054" y="72"/>
                  <a:pt x="1026" y="102"/>
                </a:cubicBezTo>
                <a:cubicBezTo>
                  <a:pt x="910" y="230"/>
                  <a:pt x="910" y="230"/>
                  <a:pt x="910" y="230"/>
                </a:cubicBezTo>
                <a:cubicBezTo>
                  <a:pt x="910" y="148"/>
                  <a:pt x="910" y="148"/>
                  <a:pt x="910" y="148"/>
                </a:cubicBezTo>
                <a:cubicBezTo>
                  <a:pt x="910" y="36"/>
                  <a:pt x="916" y="28"/>
                  <a:pt x="960" y="22"/>
                </a:cubicBezTo>
                <a:cubicBezTo>
                  <a:pt x="960" y="8"/>
                  <a:pt x="960" y="8"/>
                  <a:pt x="960" y="8"/>
                </a:cubicBezTo>
                <a:cubicBezTo>
                  <a:pt x="804" y="8"/>
                  <a:pt x="804" y="8"/>
                  <a:pt x="804" y="8"/>
                </a:cubicBezTo>
                <a:cubicBezTo>
                  <a:pt x="804" y="22"/>
                  <a:pt x="804" y="22"/>
                  <a:pt x="804" y="22"/>
                </a:cubicBezTo>
                <a:cubicBezTo>
                  <a:pt x="852" y="26"/>
                  <a:pt x="854" y="36"/>
                  <a:pt x="854" y="148"/>
                </a:cubicBezTo>
                <a:cubicBezTo>
                  <a:pt x="854" y="300"/>
                  <a:pt x="854" y="300"/>
                  <a:pt x="854" y="300"/>
                </a:cubicBezTo>
                <a:cubicBezTo>
                  <a:pt x="854" y="422"/>
                  <a:pt x="850" y="430"/>
                  <a:pt x="804" y="434"/>
                </a:cubicBezTo>
                <a:cubicBezTo>
                  <a:pt x="804" y="446"/>
                  <a:pt x="804" y="446"/>
                  <a:pt x="804" y="446"/>
                </a:cubicBezTo>
                <a:cubicBezTo>
                  <a:pt x="960" y="446"/>
                  <a:pt x="960" y="446"/>
                  <a:pt x="960" y="446"/>
                </a:cubicBezTo>
                <a:cubicBezTo>
                  <a:pt x="960" y="434"/>
                  <a:pt x="960" y="434"/>
                  <a:pt x="960" y="434"/>
                </a:cubicBezTo>
                <a:cubicBezTo>
                  <a:pt x="910" y="428"/>
                  <a:pt x="910" y="424"/>
                  <a:pt x="910" y="292"/>
                </a:cubicBezTo>
                <a:cubicBezTo>
                  <a:pt x="910" y="268"/>
                  <a:pt x="910" y="268"/>
                  <a:pt x="910" y="268"/>
                </a:cubicBezTo>
                <a:cubicBezTo>
                  <a:pt x="930" y="246"/>
                  <a:pt x="930" y="246"/>
                  <a:pt x="930" y="246"/>
                </a:cubicBezTo>
                <a:cubicBezTo>
                  <a:pt x="982" y="310"/>
                  <a:pt x="1038" y="380"/>
                  <a:pt x="1098" y="448"/>
                </a:cubicBezTo>
                <a:cubicBezTo>
                  <a:pt x="1202" y="448"/>
                  <a:pt x="1202" y="448"/>
                  <a:pt x="1202" y="448"/>
                </a:cubicBezTo>
                <a:close/>
                <a:moveTo>
                  <a:pt x="1564" y="448"/>
                </a:moveTo>
                <a:cubicBezTo>
                  <a:pt x="1706" y="448"/>
                  <a:pt x="1706" y="448"/>
                  <a:pt x="1706" y="448"/>
                </a:cubicBezTo>
                <a:cubicBezTo>
                  <a:pt x="1706" y="436"/>
                  <a:pt x="1706" y="436"/>
                  <a:pt x="1706" y="436"/>
                </a:cubicBezTo>
                <a:cubicBezTo>
                  <a:pt x="1658" y="434"/>
                  <a:pt x="1658" y="432"/>
                  <a:pt x="1658" y="342"/>
                </a:cubicBezTo>
                <a:cubicBezTo>
                  <a:pt x="1658" y="280"/>
                  <a:pt x="1658" y="280"/>
                  <a:pt x="1658" y="280"/>
                </a:cubicBezTo>
                <a:cubicBezTo>
                  <a:pt x="1658" y="198"/>
                  <a:pt x="1612" y="172"/>
                  <a:pt x="1570" y="172"/>
                </a:cubicBezTo>
                <a:cubicBezTo>
                  <a:pt x="1534" y="172"/>
                  <a:pt x="1498" y="188"/>
                  <a:pt x="1470" y="224"/>
                </a:cubicBezTo>
                <a:cubicBezTo>
                  <a:pt x="1470" y="176"/>
                  <a:pt x="1470" y="176"/>
                  <a:pt x="1470" y="176"/>
                </a:cubicBezTo>
                <a:cubicBezTo>
                  <a:pt x="1368" y="176"/>
                  <a:pt x="1368" y="176"/>
                  <a:pt x="1368" y="176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412" y="190"/>
                  <a:pt x="1418" y="192"/>
                  <a:pt x="1418" y="268"/>
                </a:cubicBezTo>
                <a:cubicBezTo>
                  <a:pt x="1418" y="336"/>
                  <a:pt x="1418" y="336"/>
                  <a:pt x="1418" y="336"/>
                </a:cubicBezTo>
                <a:cubicBezTo>
                  <a:pt x="1418" y="434"/>
                  <a:pt x="1418" y="434"/>
                  <a:pt x="1370" y="436"/>
                </a:cubicBezTo>
                <a:cubicBezTo>
                  <a:pt x="1370" y="448"/>
                  <a:pt x="1370" y="448"/>
                  <a:pt x="1370" y="448"/>
                </a:cubicBezTo>
                <a:cubicBezTo>
                  <a:pt x="1514" y="448"/>
                  <a:pt x="1514" y="448"/>
                  <a:pt x="1514" y="448"/>
                </a:cubicBezTo>
                <a:cubicBezTo>
                  <a:pt x="1514" y="436"/>
                  <a:pt x="1514" y="436"/>
                  <a:pt x="1514" y="436"/>
                </a:cubicBezTo>
                <a:cubicBezTo>
                  <a:pt x="1472" y="432"/>
                  <a:pt x="1470" y="434"/>
                  <a:pt x="1470" y="338"/>
                </a:cubicBezTo>
                <a:cubicBezTo>
                  <a:pt x="1470" y="262"/>
                  <a:pt x="1470" y="262"/>
                  <a:pt x="1470" y="262"/>
                </a:cubicBezTo>
                <a:cubicBezTo>
                  <a:pt x="1470" y="236"/>
                  <a:pt x="1504" y="206"/>
                  <a:pt x="1546" y="206"/>
                </a:cubicBezTo>
                <a:cubicBezTo>
                  <a:pt x="1580" y="206"/>
                  <a:pt x="1606" y="220"/>
                  <a:pt x="1606" y="286"/>
                </a:cubicBezTo>
                <a:cubicBezTo>
                  <a:pt x="1606" y="340"/>
                  <a:pt x="1606" y="340"/>
                  <a:pt x="1606" y="340"/>
                </a:cubicBezTo>
                <a:cubicBezTo>
                  <a:pt x="1606" y="432"/>
                  <a:pt x="1602" y="432"/>
                  <a:pt x="1564" y="434"/>
                </a:cubicBezTo>
                <a:lnTo>
                  <a:pt x="1564" y="448"/>
                </a:lnTo>
                <a:close/>
                <a:moveTo>
                  <a:pt x="1776" y="222"/>
                </a:moveTo>
                <a:cubicBezTo>
                  <a:pt x="1776" y="200"/>
                  <a:pt x="1796" y="188"/>
                  <a:pt x="1822" y="188"/>
                </a:cubicBezTo>
                <a:cubicBezTo>
                  <a:pt x="1874" y="188"/>
                  <a:pt x="1896" y="236"/>
                  <a:pt x="1900" y="252"/>
                </a:cubicBezTo>
                <a:cubicBezTo>
                  <a:pt x="1912" y="252"/>
                  <a:pt x="1912" y="252"/>
                  <a:pt x="1912" y="252"/>
                </a:cubicBezTo>
                <a:cubicBezTo>
                  <a:pt x="1912" y="212"/>
                  <a:pt x="1908" y="188"/>
                  <a:pt x="1904" y="184"/>
                </a:cubicBezTo>
                <a:cubicBezTo>
                  <a:pt x="1900" y="180"/>
                  <a:pt x="1862" y="170"/>
                  <a:pt x="1824" y="170"/>
                </a:cubicBezTo>
                <a:cubicBezTo>
                  <a:pt x="1768" y="170"/>
                  <a:pt x="1734" y="206"/>
                  <a:pt x="1734" y="248"/>
                </a:cubicBezTo>
                <a:cubicBezTo>
                  <a:pt x="1734" y="340"/>
                  <a:pt x="1890" y="322"/>
                  <a:pt x="1890" y="396"/>
                </a:cubicBezTo>
                <a:cubicBezTo>
                  <a:pt x="1890" y="422"/>
                  <a:pt x="1866" y="436"/>
                  <a:pt x="1826" y="436"/>
                </a:cubicBezTo>
                <a:cubicBezTo>
                  <a:pt x="1788" y="436"/>
                  <a:pt x="1754" y="416"/>
                  <a:pt x="1744" y="366"/>
                </a:cubicBezTo>
                <a:cubicBezTo>
                  <a:pt x="1728" y="366"/>
                  <a:pt x="1728" y="366"/>
                  <a:pt x="1728" y="366"/>
                </a:cubicBezTo>
                <a:cubicBezTo>
                  <a:pt x="1728" y="386"/>
                  <a:pt x="1732" y="422"/>
                  <a:pt x="1734" y="428"/>
                </a:cubicBezTo>
                <a:cubicBezTo>
                  <a:pt x="1744" y="446"/>
                  <a:pt x="1788" y="454"/>
                  <a:pt x="1824" y="454"/>
                </a:cubicBezTo>
                <a:cubicBezTo>
                  <a:pt x="1888" y="454"/>
                  <a:pt x="1928" y="416"/>
                  <a:pt x="1928" y="372"/>
                </a:cubicBezTo>
                <a:cubicBezTo>
                  <a:pt x="1932" y="270"/>
                  <a:pt x="1776" y="286"/>
                  <a:pt x="1776" y="222"/>
                </a:cubicBezTo>
                <a:moveTo>
                  <a:pt x="2030" y="270"/>
                </a:moveTo>
                <a:cubicBezTo>
                  <a:pt x="2034" y="220"/>
                  <a:pt x="2058" y="192"/>
                  <a:pt x="2102" y="192"/>
                </a:cubicBezTo>
                <a:cubicBezTo>
                  <a:pt x="2144" y="192"/>
                  <a:pt x="2170" y="220"/>
                  <a:pt x="2172" y="270"/>
                </a:cubicBezTo>
                <a:lnTo>
                  <a:pt x="2030" y="270"/>
                </a:lnTo>
                <a:close/>
                <a:moveTo>
                  <a:pt x="2030" y="290"/>
                </a:moveTo>
                <a:cubicBezTo>
                  <a:pt x="2222" y="290"/>
                  <a:pt x="2222" y="290"/>
                  <a:pt x="2222" y="290"/>
                </a:cubicBezTo>
                <a:cubicBezTo>
                  <a:pt x="2226" y="228"/>
                  <a:pt x="2192" y="168"/>
                  <a:pt x="2114" y="168"/>
                </a:cubicBezTo>
                <a:cubicBezTo>
                  <a:pt x="2034" y="168"/>
                  <a:pt x="1982" y="232"/>
                  <a:pt x="1982" y="320"/>
                </a:cubicBezTo>
                <a:cubicBezTo>
                  <a:pt x="1982" y="388"/>
                  <a:pt x="2018" y="456"/>
                  <a:pt x="2112" y="456"/>
                </a:cubicBezTo>
                <a:cubicBezTo>
                  <a:pt x="2150" y="456"/>
                  <a:pt x="2198" y="440"/>
                  <a:pt x="2224" y="412"/>
                </a:cubicBezTo>
                <a:cubicBezTo>
                  <a:pt x="2218" y="400"/>
                  <a:pt x="2218" y="400"/>
                  <a:pt x="2218" y="400"/>
                </a:cubicBezTo>
                <a:cubicBezTo>
                  <a:pt x="2192" y="416"/>
                  <a:pt x="2164" y="422"/>
                  <a:pt x="2138" y="422"/>
                </a:cubicBezTo>
                <a:cubicBezTo>
                  <a:pt x="2058" y="420"/>
                  <a:pt x="2028" y="352"/>
                  <a:pt x="2030" y="290"/>
                </a:cubicBezTo>
                <a:moveTo>
                  <a:pt x="2478" y="242"/>
                </a:moveTo>
                <a:cubicBezTo>
                  <a:pt x="2490" y="206"/>
                  <a:pt x="2510" y="192"/>
                  <a:pt x="2528" y="192"/>
                </a:cubicBezTo>
                <a:cubicBezTo>
                  <a:pt x="2528" y="180"/>
                  <a:pt x="2528" y="180"/>
                  <a:pt x="2528" y="180"/>
                </a:cubicBezTo>
                <a:cubicBezTo>
                  <a:pt x="2430" y="180"/>
                  <a:pt x="2430" y="180"/>
                  <a:pt x="2430" y="180"/>
                </a:cubicBezTo>
                <a:cubicBezTo>
                  <a:pt x="2430" y="192"/>
                  <a:pt x="2430" y="192"/>
                  <a:pt x="2430" y="192"/>
                </a:cubicBezTo>
                <a:cubicBezTo>
                  <a:pt x="2454" y="194"/>
                  <a:pt x="2466" y="206"/>
                  <a:pt x="2458" y="234"/>
                </a:cubicBezTo>
                <a:cubicBezTo>
                  <a:pt x="2406" y="390"/>
                  <a:pt x="2406" y="390"/>
                  <a:pt x="2406" y="390"/>
                </a:cubicBezTo>
                <a:cubicBezTo>
                  <a:pt x="2354" y="270"/>
                  <a:pt x="2354" y="270"/>
                  <a:pt x="2354" y="270"/>
                </a:cubicBezTo>
                <a:cubicBezTo>
                  <a:pt x="2340" y="238"/>
                  <a:pt x="2334" y="224"/>
                  <a:pt x="2334" y="212"/>
                </a:cubicBezTo>
                <a:cubicBezTo>
                  <a:pt x="2334" y="202"/>
                  <a:pt x="2340" y="196"/>
                  <a:pt x="2360" y="192"/>
                </a:cubicBezTo>
                <a:cubicBezTo>
                  <a:pt x="2360" y="180"/>
                  <a:pt x="2360" y="180"/>
                  <a:pt x="2360" y="180"/>
                </a:cubicBezTo>
                <a:cubicBezTo>
                  <a:pt x="2234" y="180"/>
                  <a:pt x="2234" y="180"/>
                  <a:pt x="2234" y="180"/>
                </a:cubicBezTo>
                <a:cubicBezTo>
                  <a:pt x="2234" y="192"/>
                  <a:pt x="2234" y="192"/>
                  <a:pt x="2234" y="192"/>
                </a:cubicBezTo>
                <a:cubicBezTo>
                  <a:pt x="2266" y="194"/>
                  <a:pt x="2268" y="198"/>
                  <a:pt x="2310" y="292"/>
                </a:cubicBezTo>
                <a:cubicBezTo>
                  <a:pt x="2382" y="450"/>
                  <a:pt x="2382" y="450"/>
                  <a:pt x="2382" y="450"/>
                </a:cubicBezTo>
                <a:cubicBezTo>
                  <a:pt x="2358" y="512"/>
                  <a:pt x="2320" y="546"/>
                  <a:pt x="2242" y="564"/>
                </a:cubicBezTo>
                <a:cubicBezTo>
                  <a:pt x="2246" y="576"/>
                  <a:pt x="2260" y="600"/>
                  <a:pt x="2268" y="606"/>
                </a:cubicBezTo>
                <a:cubicBezTo>
                  <a:pt x="2370" y="564"/>
                  <a:pt x="2390" y="498"/>
                  <a:pt x="2426" y="396"/>
                </a:cubicBezTo>
                <a:lnTo>
                  <a:pt x="2478" y="242"/>
                </a:lnTo>
                <a:close/>
                <a:moveTo>
                  <a:pt x="2844" y="394"/>
                </a:moveTo>
                <a:cubicBezTo>
                  <a:pt x="2822" y="412"/>
                  <a:pt x="2782" y="416"/>
                  <a:pt x="2750" y="416"/>
                </a:cubicBezTo>
                <a:cubicBezTo>
                  <a:pt x="2670" y="416"/>
                  <a:pt x="2606" y="360"/>
                  <a:pt x="2606" y="284"/>
                </a:cubicBezTo>
                <a:cubicBezTo>
                  <a:pt x="2606" y="236"/>
                  <a:pt x="2626" y="206"/>
                  <a:pt x="2658" y="198"/>
                </a:cubicBezTo>
                <a:cubicBezTo>
                  <a:pt x="2698" y="266"/>
                  <a:pt x="2770" y="338"/>
                  <a:pt x="2844" y="394"/>
                </a:cubicBezTo>
                <a:moveTo>
                  <a:pt x="2928" y="448"/>
                </a:moveTo>
                <a:cubicBezTo>
                  <a:pt x="3022" y="448"/>
                  <a:pt x="3022" y="448"/>
                  <a:pt x="3022" y="448"/>
                </a:cubicBezTo>
                <a:cubicBezTo>
                  <a:pt x="3022" y="436"/>
                  <a:pt x="3022" y="436"/>
                  <a:pt x="3022" y="436"/>
                </a:cubicBezTo>
                <a:cubicBezTo>
                  <a:pt x="2992" y="432"/>
                  <a:pt x="2946" y="408"/>
                  <a:pt x="2896" y="372"/>
                </a:cubicBezTo>
                <a:cubicBezTo>
                  <a:pt x="2914" y="342"/>
                  <a:pt x="2918" y="300"/>
                  <a:pt x="2922" y="270"/>
                </a:cubicBezTo>
                <a:cubicBezTo>
                  <a:pt x="2926" y="244"/>
                  <a:pt x="2946" y="244"/>
                  <a:pt x="2958" y="242"/>
                </a:cubicBezTo>
                <a:cubicBezTo>
                  <a:pt x="2958" y="230"/>
                  <a:pt x="2958" y="230"/>
                  <a:pt x="2958" y="230"/>
                </a:cubicBezTo>
                <a:cubicBezTo>
                  <a:pt x="2834" y="230"/>
                  <a:pt x="2834" y="230"/>
                  <a:pt x="2834" y="230"/>
                </a:cubicBezTo>
                <a:cubicBezTo>
                  <a:pt x="2834" y="242"/>
                  <a:pt x="2834" y="242"/>
                  <a:pt x="2834" y="242"/>
                </a:cubicBezTo>
                <a:cubicBezTo>
                  <a:pt x="2864" y="246"/>
                  <a:pt x="2892" y="250"/>
                  <a:pt x="2892" y="294"/>
                </a:cubicBezTo>
                <a:cubicBezTo>
                  <a:pt x="2892" y="318"/>
                  <a:pt x="2888" y="342"/>
                  <a:pt x="2878" y="358"/>
                </a:cubicBezTo>
                <a:cubicBezTo>
                  <a:pt x="2770" y="274"/>
                  <a:pt x="2670" y="156"/>
                  <a:pt x="2670" y="96"/>
                </a:cubicBezTo>
                <a:cubicBezTo>
                  <a:pt x="2670" y="66"/>
                  <a:pt x="2688" y="54"/>
                  <a:pt x="2716" y="54"/>
                </a:cubicBezTo>
                <a:cubicBezTo>
                  <a:pt x="2752" y="54"/>
                  <a:pt x="2784" y="78"/>
                  <a:pt x="2800" y="124"/>
                </a:cubicBezTo>
                <a:cubicBezTo>
                  <a:pt x="2812" y="124"/>
                  <a:pt x="2812" y="124"/>
                  <a:pt x="2812" y="124"/>
                </a:cubicBezTo>
                <a:cubicBezTo>
                  <a:pt x="2810" y="42"/>
                  <a:pt x="2810" y="42"/>
                  <a:pt x="2810" y="42"/>
                </a:cubicBezTo>
                <a:cubicBezTo>
                  <a:pt x="2798" y="42"/>
                  <a:pt x="2798" y="42"/>
                  <a:pt x="2798" y="42"/>
                </a:cubicBezTo>
                <a:cubicBezTo>
                  <a:pt x="2798" y="48"/>
                  <a:pt x="2792" y="52"/>
                  <a:pt x="2788" y="52"/>
                </a:cubicBezTo>
                <a:cubicBezTo>
                  <a:pt x="2772" y="52"/>
                  <a:pt x="2752" y="36"/>
                  <a:pt x="2714" y="36"/>
                </a:cubicBezTo>
                <a:cubicBezTo>
                  <a:pt x="2672" y="36"/>
                  <a:pt x="2630" y="62"/>
                  <a:pt x="2630" y="118"/>
                </a:cubicBezTo>
                <a:cubicBezTo>
                  <a:pt x="2630" y="140"/>
                  <a:pt x="2636" y="160"/>
                  <a:pt x="2648" y="182"/>
                </a:cubicBezTo>
                <a:cubicBezTo>
                  <a:pt x="2592" y="200"/>
                  <a:pt x="2562" y="248"/>
                  <a:pt x="2562" y="304"/>
                </a:cubicBezTo>
                <a:cubicBezTo>
                  <a:pt x="2562" y="406"/>
                  <a:pt x="2640" y="460"/>
                  <a:pt x="2726" y="460"/>
                </a:cubicBezTo>
                <a:cubicBezTo>
                  <a:pt x="2780" y="460"/>
                  <a:pt x="2824" y="444"/>
                  <a:pt x="2862" y="410"/>
                </a:cubicBezTo>
                <a:cubicBezTo>
                  <a:pt x="2888" y="424"/>
                  <a:pt x="2912" y="442"/>
                  <a:pt x="2928" y="448"/>
                </a:cubicBezTo>
                <a:moveTo>
                  <a:pt x="3094" y="212"/>
                </a:moveTo>
                <a:cubicBezTo>
                  <a:pt x="3094" y="88"/>
                  <a:pt x="3154" y="20"/>
                  <a:pt x="3252" y="20"/>
                </a:cubicBezTo>
                <a:cubicBezTo>
                  <a:pt x="3328" y="20"/>
                  <a:pt x="3372" y="58"/>
                  <a:pt x="3392" y="134"/>
                </a:cubicBezTo>
                <a:cubicBezTo>
                  <a:pt x="3404" y="134"/>
                  <a:pt x="3404" y="134"/>
                  <a:pt x="3404" y="134"/>
                </a:cubicBezTo>
                <a:cubicBezTo>
                  <a:pt x="3400" y="4"/>
                  <a:pt x="3400" y="4"/>
                  <a:pt x="3400" y="4"/>
                </a:cubicBezTo>
                <a:cubicBezTo>
                  <a:pt x="3388" y="4"/>
                  <a:pt x="3388" y="4"/>
                  <a:pt x="3388" y="4"/>
                </a:cubicBezTo>
                <a:cubicBezTo>
                  <a:pt x="3384" y="14"/>
                  <a:pt x="3376" y="18"/>
                  <a:pt x="3364" y="18"/>
                </a:cubicBezTo>
                <a:cubicBezTo>
                  <a:pt x="3338" y="18"/>
                  <a:pt x="3314" y="0"/>
                  <a:pt x="3248" y="0"/>
                </a:cubicBezTo>
                <a:cubicBezTo>
                  <a:pt x="3118" y="0"/>
                  <a:pt x="3030" y="102"/>
                  <a:pt x="3030" y="242"/>
                </a:cubicBezTo>
                <a:cubicBezTo>
                  <a:pt x="3030" y="376"/>
                  <a:pt x="3110" y="460"/>
                  <a:pt x="3238" y="460"/>
                </a:cubicBezTo>
                <a:cubicBezTo>
                  <a:pt x="3320" y="460"/>
                  <a:pt x="3384" y="420"/>
                  <a:pt x="3408" y="380"/>
                </a:cubicBezTo>
                <a:cubicBezTo>
                  <a:pt x="3396" y="366"/>
                  <a:pt x="3396" y="366"/>
                  <a:pt x="3396" y="366"/>
                </a:cubicBezTo>
                <a:cubicBezTo>
                  <a:pt x="3370" y="402"/>
                  <a:pt x="3314" y="426"/>
                  <a:pt x="3256" y="426"/>
                </a:cubicBezTo>
                <a:cubicBezTo>
                  <a:pt x="3156" y="426"/>
                  <a:pt x="3094" y="340"/>
                  <a:pt x="3094" y="212"/>
                </a:cubicBezTo>
                <a:moveTo>
                  <a:pt x="3678" y="328"/>
                </a:moveTo>
                <a:cubicBezTo>
                  <a:pt x="3678" y="392"/>
                  <a:pt x="3650" y="430"/>
                  <a:pt x="3592" y="430"/>
                </a:cubicBezTo>
                <a:cubicBezTo>
                  <a:pt x="3542" y="430"/>
                  <a:pt x="3496" y="384"/>
                  <a:pt x="3496" y="292"/>
                </a:cubicBezTo>
                <a:cubicBezTo>
                  <a:pt x="3496" y="226"/>
                  <a:pt x="3528" y="190"/>
                  <a:pt x="3580" y="190"/>
                </a:cubicBezTo>
                <a:cubicBezTo>
                  <a:pt x="3628" y="192"/>
                  <a:pt x="3678" y="238"/>
                  <a:pt x="3678" y="328"/>
                </a:cubicBezTo>
                <a:moveTo>
                  <a:pt x="3732" y="312"/>
                </a:moveTo>
                <a:cubicBezTo>
                  <a:pt x="3732" y="260"/>
                  <a:pt x="3710" y="214"/>
                  <a:pt x="3672" y="190"/>
                </a:cubicBezTo>
                <a:cubicBezTo>
                  <a:pt x="3650" y="176"/>
                  <a:pt x="3620" y="168"/>
                  <a:pt x="3588" y="168"/>
                </a:cubicBezTo>
                <a:cubicBezTo>
                  <a:pt x="3502" y="168"/>
                  <a:pt x="3442" y="230"/>
                  <a:pt x="3442" y="310"/>
                </a:cubicBezTo>
                <a:cubicBezTo>
                  <a:pt x="3442" y="364"/>
                  <a:pt x="3464" y="408"/>
                  <a:pt x="3502" y="432"/>
                </a:cubicBezTo>
                <a:cubicBezTo>
                  <a:pt x="3524" y="446"/>
                  <a:pt x="3554" y="452"/>
                  <a:pt x="3586" y="452"/>
                </a:cubicBezTo>
                <a:cubicBezTo>
                  <a:pt x="3672" y="454"/>
                  <a:pt x="3732" y="394"/>
                  <a:pt x="3732" y="312"/>
                </a:cubicBezTo>
                <a:moveTo>
                  <a:pt x="4136" y="448"/>
                </a:moveTo>
                <a:cubicBezTo>
                  <a:pt x="4280" y="448"/>
                  <a:pt x="4280" y="448"/>
                  <a:pt x="4280" y="448"/>
                </a:cubicBezTo>
                <a:cubicBezTo>
                  <a:pt x="4280" y="436"/>
                  <a:pt x="4280" y="436"/>
                  <a:pt x="4280" y="436"/>
                </a:cubicBezTo>
                <a:cubicBezTo>
                  <a:pt x="4230" y="434"/>
                  <a:pt x="4232" y="426"/>
                  <a:pt x="4232" y="348"/>
                </a:cubicBezTo>
                <a:cubicBezTo>
                  <a:pt x="4232" y="276"/>
                  <a:pt x="4232" y="276"/>
                  <a:pt x="4232" y="276"/>
                </a:cubicBezTo>
                <a:cubicBezTo>
                  <a:pt x="4232" y="200"/>
                  <a:pt x="4190" y="172"/>
                  <a:pt x="4142" y="172"/>
                </a:cubicBezTo>
                <a:cubicBezTo>
                  <a:pt x="4098" y="172"/>
                  <a:pt x="4064" y="196"/>
                  <a:pt x="4038" y="232"/>
                </a:cubicBezTo>
                <a:cubicBezTo>
                  <a:pt x="4028" y="194"/>
                  <a:pt x="4000" y="172"/>
                  <a:pt x="3954" y="172"/>
                </a:cubicBezTo>
                <a:cubicBezTo>
                  <a:pt x="3916" y="172"/>
                  <a:pt x="3880" y="196"/>
                  <a:pt x="3858" y="224"/>
                </a:cubicBezTo>
                <a:cubicBezTo>
                  <a:pt x="3858" y="176"/>
                  <a:pt x="3858" y="176"/>
                  <a:pt x="3858" y="176"/>
                </a:cubicBezTo>
                <a:cubicBezTo>
                  <a:pt x="3756" y="176"/>
                  <a:pt x="3756" y="176"/>
                  <a:pt x="3756" y="176"/>
                </a:cubicBezTo>
                <a:cubicBezTo>
                  <a:pt x="3756" y="188"/>
                  <a:pt x="3756" y="188"/>
                  <a:pt x="3756" y="188"/>
                </a:cubicBezTo>
                <a:cubicBezTo>
                  <a:pt x="3800" y="190"/>
                  <a:pt x="3806" y="192"/>
                  <a:pt x="3806" y="268"/>
                </a:cubicBezTo>
                <a:cubicBezTo>
                  <a:pt x="3806" y="346"/>
                  <a:pt x="3806" y="346"/>
                  <a:pt x="3806" y="346"/>
                </a:cubicBezTo>
                <a:cubicBezTo>
                  <a:pt x="3806" y="434"/>
                  <a:pt x="3804" y="434"/>
                  <a:pt x="3758" y="434"/>
                </a:cubicBezTo>
                <a:cubicBezTo>
                  <a:pt x="3758" y="446"/>
                  <a:pt x="3758" y="446"/>
                  <a:pt x="3758" y="446"/>
                </a:cubicBezTo>
                <a:cubicBezTo>
                  <a:pt x="3902" y="446"/>
                  <a:pt x="3902" y="446"/>
                  <a:pt x="3902" y="446"/>
                </a:cubicBezTo>
                <a:cubicBezTo>
                  <a:pt x="3902" y="434"/>
                  <a:pt x="3902" y="434"/>
                  <a:pt x="3902" y="434"/>
                </a:cubicBezTo>
                <a:cubicBezTo>
                  <a:pt x="3862" y="430"/>
                  <a:pt x="3858" y="430"/>
                  <a:pt x="3858" y="342"/>
                </a:cubicBezTo>
                <a:cubicBezTo>
                  <a:pt x="3858" y="262"/>
                  <a:pt x="3858" y="262"/>
                  <a:pt x="3858" y="262"/>
                </a:cubicBezTo>
                <a:cubicBezTo>
                  <a:pt x="3858" y="234"/>
                  <a:pt x="3894" y="204"/>
                  <a:pt x="3932" y="204"/>
                </a:cubicBezTo>
                <a:cubicBezTo>
                  <a:pt x="3974" y="204"/>
                  <a:pt x="3990" y="226"/>
                  <a:pt x="3990" y="282"/>
                </a:cubicBezTo>
                <a:cubicBezTo>
                  <a:pt x="3990" y="338"/>
                  <a:pt x="3990" y="338"/>
                  <a:pt x="3990" y="338"/>
                </a:cubicBezTo>
                <a:cubicBezTo>
                  <a:pt x="3990" y="428"/>
                  <a:pt x="3988" y="432"/>
                  <a:pt x="3950" y="436"/>
                </a:cubicBezTo>
                <a:cubicBezTo>
                  <a:pt x="3950" y="448"/>
                  <a:pt x="3950" y="448"/>
                  <a:pt x="3950" y="448"/>
                </a:cubicBezTo>
                <a:cubicBezTo>
                  <a:pt x="4086" y="448"/>
                  <a:pt x="4086" y="448"/>
                  <a:pt x="4086" y="448"/>
                </a:cubicBezTo>
                <a:cubicBezTo>
                  <a:pt x="4086" y="436"/>
                  <a:pt x="4086" y="436"/>
                  <a:pt x="4086" y="436"/>
                </a:cubicBezTo>
                <a:cubicBezTo>
                  <a:pt x="4040" y="432"/>
                  <a:pt x="4042" y="428"/>
                  <a:pt x="4042" y="342"/>
                </a:cubicBezTo>
                <a:cubicBezTo>
                  <a:pt x="4042" y="264"/>
                  <a:pt x="4042" y="264"/>
                  <a:pt x="4042" y="264"/>
                </a:cubicBezTo>
                <a:cubicBezTo>
                  <a:pt x="4042" y="236"/>
                  <a:pt x="4078" y="206"/>
                  <a:pt x="4118" y="206"/>
                </a:cubicBezTo>
                <a:cubicBezTo>
                  <a:pt x="4152" y="206"/>
                  <a:pt x="4174" y="226"/>
                  <a:pt x="4174" y="284"/>
                </a:cubicBezTo>
                <a:cubicBezTo>
                  <a:pt x="4174" y="346"/>
                  <a:pt x="4174" y="346"/>
                  <a:pt x="4174" y="346"/>
                </a:cubicBezTo>
                <a:cubicBezTo>
                  <a:pt x="4174" y="428"/>
                  <a:pt x="4174" y="432"/>
                  <a:pt x="4134" y="436"/>
                </a:cubicBezTo>
                <a:cubicBezTo>
                  <a:pt x="4134" y="448"/>
                  <a:pt x="4134" y="448"/>
                  <a:pt x="4134" y="448"/>
                </a:cubicBezTo>
                <a:lnTo>
                  <a:pt x="4136" y="448"/>
                </a:lnTo>
                <a:close/>
                <a:moveTo>
                  <a:pt x="4546" y="316"/>
                </a:moveTo>
                <a:cubicBezTo>
                  <a:pt x="4546" y="388"/>
                  <a:pt x="4516" y="432"/>
                  <a:pt x="4460" y="432"/>
                </a:cubicBezTo>
                <a:cubicBezTo>
                  <a:pt x="4424" y="432"/>
                  <a:pt x="4384" y="412"/>
                  <a:pt x="4384" y="384"/>
                </a:cubicBezTo>
                <a:cubicBezTo>
                  <a:pt x="4384" y="248"/>
                  <a:pt x="4384" y="248"/>
                  <a:pt x="4384" y="248"/>
                </a:cubicBezTo>
                <a:cubicBezTo>
                  <a:pt x="4384" y="226"/>
                  <a:pt x="4416" y="202"/>
                  <a:pt x="4454" y="202"/>
                </a:cubicBezTo>
                <a:cubicBezTo>
                  <a:pt x="4510" y="206"/>
                  <a:pt x="4546" y="248"/>
                  <a:pt x="4546" y="316"/>
                </a:cubicBezTo>
                <a:moveTo>
                  <a:pt x="4600" y="310"/>
                </a:moveTo>
                <a:cubicBezTo>
                  <a:pt x="4600" y="230"/>
                  <a:pt x="4548" y="170"/>
                  <a:pt x="4478" y="170"/>
                </a:cubicBezTo>
                <a:cubicBezTo>
                  <a:pt x="4438" y="170"/>
                  <a:pt x="4406" y="188"/>
                  <a:pt x="4384" y="214"/>
                </a:cubicBezTo>
                <a:cubicBezTo>
                  <a:pt x="4384" y="174"/>
                  <a:pt x="4384" y="174"/>
                  <a:pt x="4384" y="174"/>
                </a:cubicBezTo>
                <a:cubicBezTo>
                  <a:pt x="4284" y="174"/>
                  <a:pt x="4284" y="174"/>
                  <a:pt x="4284" y="174"/>
                </a:cubicBezTo>
                <a:cubicBezTo>
                  <a:pt x="4284" y="186"/>
                  <a:pt x="4284" y="186"/>
                  <a:pt x="4284" y="186"/>
                </a:cubicBezTo>
                <a:cubicBezTo>
                  <a:pt x="4326" y="188"/>
                  <a:pt x="4332" y="190"/>
                  <a:pt x="4332" y="280"/>
                </a:cubicBezTo>
                <a:cubicBezTo>
                  <a:pt x="4332" y="466"/>
                  <a:pt x="4332" y="466"/>
                  <a:pt x="4332" y="466"/>
                </a:cubicBezTo>
                <a:cubicBezTo>
                  <a:pt x="4332" y="564"/>
                  <a:pt x="4334" y="570"/>
                  <a:pt x="4286" y="574"/>
                </a:cubicBezTo>
                <a:cubicBezTo>
                  <a:pt x="4286" y="588"/>
                  <a:pt x="4286" y="588"/>
                  <a:pt x="4286" y="588"/>
                </a:cubicBezTo>
                <a:cubicBezTo>
                  <a:pt x="4432" y="588"/>
                  <a:pt x="4432" y="588"/>
                  <a:pt x="4432" y="588"/>
                </a:cubicBezTo>
                <a:cubicBezTo>
                  <a:pt x="4432" y="574"/>
                  <a:pt x="4432" y="574"/>
                  <a:pt x="4432" y="574"/>
                </a:cubicBezTo>
                <a:cubicBezTo>
                  <a:pt x="4380" y="572"/>
                  <a:pt x="4384" y="564"/>
                  <a:pt x="4384" y="462"/>
                </a:cubicBezTo>
                <a:cubicBezTo>
                  <a:pt x="4384" y="424"/>
                  <a:pt x="4384" y="424"/>
                  <a:pt x="4384" y="424"/>
                </a:cubicBezTo>
                <a:cubicBezTo>
                  <a:pt x="4404" y="444"/>
                  <a:pt x="4436" y="454"/>
                  <a:pt x="4466" y="454"/>
                </a:cubicBezTo>
                <a:cubicBezTo>
                  <a:pt x="4548" y="454"/>
                  <a:pt x="4600" y="392"/>
                  <a:pt x="4600" y="310"/>
                </a:cubicBezTo>
                <a:moveTo>
                  <a:pt x="4792" y="382"/>
                </a:moveTo>
                <a:cubicBezTo>
                  <a:pt x="4792" y="404"/>
                  <a:pt x="4762" y="424"/>
                  <a:pt x="4736" y="424"/>
                </a:cubicBezTo>
                <a:cubicBezTo>
                  <a:pt x="4712" y="424"/>
                  <a:pt x="4694" y="410"/>
                  <a:pt x="4694" y="378"/>
                </a:cubicBezTo>
                <a:cubicBezTo>
                  <a:pt x="4694" y="322"/>
                  <a:pt x="4752" y="328"/>
                  <a:pt x="4792" y="306"/>
                </a:cubicBezTo>
                <a:cubicBezTo>
                  <a:pt x="4792" y="382"/>
                  <a:pt x="4792" y="382"/>
                  <a:pt x="4792" y="382"/>
                </a:cubicBezTo>
                <a:close/>
                <a:moveTo>
                  <a:pt x="5240" y="434"/>
                </a:moveTo>
                <a:cubicBezTo>
                  <a:pt x="5192" y="432"/>
                  <a:pt x="5192" y="430"/>
                  <a:pt x="5192" y="340"/>
                </a:cubicBezTo>
                <a:cubicBezTo>
                  <a:pt x="5192" y="278"/>
                  <a:pt x="5192" y="278"/>
                  <a:pt x="5192" y="278"/>
                </a:cubicBezTo>
                <a:cubicBezTo>
                  <a:pt x="5192" y="196"/>
                  <a:pt x="5146" y="170"/>
                  <a:pt x="5104" y="170"/>
                </a:cubicBezTo>
                <a:cubicBezTo>
                  <a:pt x="5068" y="170"/>
                  <a:pt x="5032" y="186"/>
                  <a:pt x="5004" y="222"/>
                </a:cubicBezTo>
                <a:cubicBezTo>
                  <a:pt x="5004" y="174"/>
                  <a:pt x="5004" y="174"/>
                  <a:pt x="5004" y="174"/>
                </a:cubicBezTo>
                <a:cubicBezTo>
                  <a:pt x="4902" y="174"/>
                  <a:pt x="4902" y="174"/>
                  <a:pt x="4902" y="174"/>
                </a:cubicBezTo>
                <a:cubicBezTo>
                  <a:pt x="4902" y="186"/>
                  <a:pt x="4902" y="186"/>
                  <a:pt x="4902" y="186"/>
                </a:cubicBezTo>
                <a:cubicBezTo>
                  <a:pt x="4946" y="188"/>
                  <a:pt x="4952" y="190"/>
                  <a:pt x="4952" y="266"/>
                </a:cubicBezTo>
                <a:cubicBezTo>
                  <a:pt x="4952" y="334"/>
                  <a:pt x="4952" y="334"/>
                  <a:pt x="4952" y="334"/>
                </a:cubicBezTo>
                <a:cubicBezTo>
                  <a:pt x="4952" y="430"/>
                  <a:pt x="4952" y="432"/>
                  <a:pt x="4904" y="434"/>
                </a:cubicBezTo>
                <a:cubicBezTo>
                  <a:pt x="4892" y="434"/>
                  <a:pt x="4892" y="434"/>
                  <a:pt x="4892" y="434"/>
                </a:cubicBezTo>
                <a:cubicBezTo>
                  <a:pt x="4854" y="434"/>
                  <a:pt x="4850" y="422"/>
                  <a:pt x="4850" y="366"/>
                </a:cubicBezTo>
                <a:cubicBezTo>
                  <a:pt x="4850" y="274"/>
                  <a:pt x="4850" y="274"/>
                  <a:pt x="4850" y="274"/>
                </a:cubicBezTo>
                <a:cubicBezTo>
                  <a:pt x="4850" y="256"/>
                  <a:pt x="4848" y="240"/>
                  <a:pt x="4844" y="228"/>
                </a:cubicBezTo>
                <a:cubicBezTo>
                  <a:pt x="4830" y="186"/>
                  <a:pt x="4796" y="170"/>
                  <a:pt x="4748" y="170"/>
                </a:cubicBezTo>
                <a:cubicBezTo>
                  <a:pt x="4718" y="170"/>
                  <a:pt x="4674" y="180"/>
                  <a:pt x="4650" y="202"/>
                </a:cubicBezTo>
                <a:cubicBezTo>
                  <a:pt x="4652" y="214"/>
                  <a:pt x="4664" y="240"/>
                  <a:pt x="4670" y="248"/>
                </a:cubicBezTo>
                <a:cubicBezTo>
                  <a:pt x="4676" y="246"/>
                  <a:pt x="4676" y="246"/>
                  <a:pt x="4676" y="246"/>
                </a:cubicBezTo>
                <a:cubicBezTo>
                  <a:pt x="4688" y="216"/>
                  <a:pt x="4708" y="194"/>
                  <a:pt x="4742" y="194"/>
                </a:cubicBezTo>
                <a:cubicBezTo>
                  <a:pt x="4778" y="194"/>
                  <a:pt x="4794" y="220"/>
                  <a:pt x="4794" y="250"/>
                </a:cubicBezTo>
                <a:cubicBezTo>
                  <a:pt x="4794" y="282"/>
                  <a:pt x="4794" y="282"/>
                  <a:pt x="4794" y="282"/>
                </a:cubicBezTo>
                <a:cubicBezTo>
                  <a:pt x="4794" y="302"/>
                  <a:pt x="4702" y="306"/>
                  <a:pt x="4664" y="338"/>
                </a:cubicBezTo>
                <a:cubicBezTo>
                  <a:pt x="4652" y="350"/>
                  <a:pt x="4642" y="364"/>
                  <a:pt x="4642" y="384"/>
                </a:cubicBezTo>
                <a:cubicBezTo>
                  <a:pt x="4642" y="426"/>
                  <a:pt x="4672" y="456"/>
                  <a:pt x="4716" y="456"/>
                </a:cubicBezTo>
                <a:cubicBezTo>
                  <a:pt x="4744" y="456"/>
                  <a:pt x="4768" y="446"/>
                  <a:pt x="4794" y="418"/>
                </a:cubicBezTo>
                <a:cubicBezTo>
                  <a:pt x="4798" y="438"/>
                  <a:pt x="4814" y="448"/>
                  <a:pt x="4842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5048" y="448"/>
                  <a:pt x="5048" y="448"/>
                  <a:pt x="5048" y="448"/>
                </a:cubicBezTo>
                <a:cubicBezTo>
                  <a:pt x="5048" y="436"/>
                  <a:pt x="5048" y="436"/>
                  <a:pt x="5048" y="436"/>
                </a:cubicBezTo>
                <a:cubicBezTo>
                  <a:pt x="5006" y="432"/>
                  <a:pt x="5004" y="434"/>
                  <a:pt x="5004" y="338"/>
                </a:cubicBezTo>
                <a:cubicBezTo>
                  <a:pt x="5004" y="262"/>
                  <a:pt x="5004" y="262"/>
                  <a:pt x="5004" y="262"/>
                </a:cubicBezTo>
                <a:cubicBezTo>
                  <a:pt x="5004" y="236"/>
                  <a:pt x="5038" y="206"/>
                  <a:pt x="5080" y="206"/>
                </a:cubicBezTo>
                <a:cubicBezTo>
                  <a:pt x="5114" y="206"/>
                  <a:pt x="5140" y="220"/>
                  <a:pt x="5140" y="286"/>
                </a:cubicBezTo>
                <a:cubicBezTo>
                  <a:pt x="5140" y="340"/>
                  <a:pt x="5140" y="340"/>
                  <a:pt x="5140" y="340"/>
                </a:cubicBezTo>
                <a:cubicBezTo>
                  <a:pt x="5140" y="432"/>
                  <a:pt x="5136" y="432"/>
                  <a:pt x="5098" y="434"/>
                </a:cubicBezTo>
                <a:cubicBezTo>
                  <a:pt x="5098" y="446"/>
                  <a:pt x="5098" y="446"/>
                  <a:pt x="5098" y="446"/>
                </a:cubicBezTo>
                <a:cubicBezTo>
                  <a:pt x="5240" y="446"/>
                  <a:pt x="5240" y="446"/>
                  <a:pt x="5240" y="446"/>
                </a:cubicBezTo>
                <a:lnTo>
                  <a:pt x="5240" y="434"/>
                </a:lnTo>
                <a:close/>
                <a:moveTo>
                  <a:pt x="5516" y="192"/>
                </a:moveTo>
                <a:cubicBezTo>
                  <a:pt x="5516" y="180"/>
                  <a:pt x="5516" y="180"/>
                  <a:pt x="5516" y="180"/>
                </a:cubicBezTo>
                <a:cubicBezTo>
                  <a:pt x="5418" y="180"/>
                  <a:pt x="5418" y="180"/>
                  <a:pt x="5418" y="180"/>
                </a:cubicBezTo>
                <a:cubicBezTo>
                  <a:pt x="5418" y="192"/>
                  <a:pt x="5418" y="192"/>
                  <a:pt x="5418" y="192"/>
                </a:cubicBezTo>
                <a:cubicBezTo>
                  <a:pt x="5442" y="194"/>
                  <a:pt x="5454" y="206"/>
                  <a:pt x="5446" y="234"/>
                </a:cubicBezTo>
                <a:cubicBezTo>
                  <a:pt x="5394" y="390"/>
                  <a:pt x="5394" y="390"/>
                  <a:pt x="5394" y="390"/>
                </a:cubicBezTo>
                <a:cubicBezTo>
                  <a:pt x="5342" y="270"/>
                  <a:pt x="5342" y="270"/>
                  <a:pt x="5342" y="270"/>
                </a:cubicBezTo>
                <a:cubicBezTo>
                  <a:pt x="5328" y="238"/>
                  <a:pt x="5322" y="224"/>
                  <a:pt x="5322" y="212"/>
                </a:cubicBezTo>
                <a:cubicBezTo>
                  <a:pt x="5322" y="202"/>
                  <a:pt x="5328" y="196"/>
                  <a:pt x="5348" y="192"/>
                </a:cubicBezTo>
                <a:cubicBezTo>
                  <a:pt x="5348" y="180"/>
                  <a:pt x="5348" y="180"/>
                  <a:pt x="5348" y="180"/>
                </a:cubicBezTo>
                <a:cubicBezTo>
                  <a:pt x="5220" y="180"/>
                  <a:pt x="5220" y="180"/>
                  <a:pt x="5220" y="180"/>
                </a:cubicBezTo>
                <a:cubicBezTo>
                  <a:pt x="5220" y="192"/>
                  <a:pt x="5220" y="192"/>
                  <a:pt x="5220" y="192"/>
                </a:cubicBezTo>
                <a:cubicBezTo>
                  <a:pt x="5252" y="194"/>
                  <a:pt x="5254" y="198"/>
                  <a:pt x="5296" y="292"/>
                </a:cubicBezTo>
                <a:cubicBezTo>
                  <a:pt x="5368" y="450"/>
                  <a:pt x="5368" y="450"/>
                  <a:pt x="5368" y="450"/>
                </a:cubicBezTo>
                <a:cubicBezTo>
                  <a:pt x="5344" y="512"/>
                  <a:pt x="5306" y="546"/>
                  <a:pt x="5228" y="564"/>
                </a:cubicBezTo>
                <a:cubicBezTo>
                  <a:pt x="5232" y="576"/>
                  <a:pt x="5246" y="600"/>
                  <a:pt x="5254" y="606"/>
                </a:cubicBezTo>
                <a:cubicBezTo>
                  <a:pt x="5356" y="564"/>
                  <a:pt x="5376" y="498"/>
                  <a:pt x="5412" y="396"/>
                </a:cubicBezTo>
                <a:cubicBezTo>
                  <a:pt x="5466" y="242"/>
                  <a:pt x="5466" y="242"/>
                  <a:pt x="5466" y="242"/>
                </a:cubicBezTo>
                <a:cubicBezTo>
                  <a:pt x="5478" y="206"/>
                  <a:pt x="5498" y="192"/>
                  <a:pt x="5516" y="192"/>
                </a:cubicBez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0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0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0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0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/>
            <a:endParaRPr lang="en-US" baseline="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7" name="Disclaimer" hidden="1"/>
          <p:cNvSpPr>
            <a:spLocks noChangeArrowheads="1"/>
          </p:cNvSpPr>
          <p:nvPr userDrawn="1"/>
        </p:nvSpPr>
        <p:spPr bwMode="black">
          <a:xfrm>
            <a:off x="2268266" y="6267796"/>
            <a:ext cx="3544453" cy="38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804863" eaLnBrk="0" hangingPunct="0"/>
            <a:r>
              <a:rPr 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CONFIDENTIALITY1</a:t>
            </a:r>
            <a:endParaRPr lang="en-US" sz="800" baseline="0" dirty="0">
              <a:solidFill>
                <a:srgbClr val="808080"/>
              </a:solidFill>
              <a:latin typeface="+mn-lt"/>
              <a:ea typeface="+mn-ea"/>
            </a:endParaRPr>
          </a:p>
          <a:p>
            <a:pPr defTabSz="804863" eaLnBrk="0" hangingPunct="0"/>
            <a:r>
              <a:rPr 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Confidentiality2</a:t>
            </a:r>
            <a:endParaRPr lang="en-US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152960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17">
          <p15:clr>
            <a:srgbClr val="FBAE40"/>
          </p15:clr>
        </p15:guide>
        <p15:guide id="2" pos="282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. Slide Title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 latinLnBrk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>
          <a:xfrm>
            <a:off x="856456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eaLnBrk="0"/>
            <a:fld id="{42C328C1-A84F-4A39-A664-DBA00541A8C6}" type="slidenum">
              <a:rPr lang="en-US" sz="800" baseline="0" smtClean="0">
                <a:solidFill>
                  <a:srgbClr val="808080"/>
                </a:solidFill>
                <a:latin typeface="+mn-lt"/>
                <a:ea typeface="+mn-ea"/>
              </a:rPr>
              <a:pPr eaLnBrk="0"/>
              <a:t>‹#›</a:t>
            </a:fld>
            <a:endParaRPr lang="en-US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7450817" y="6508272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 eaLnBrk="0"/>
            <a:r>
              <a:rPr lang="en-US" sz="800" baseline="0" dirty="0">
                <a:solidFill>
                  <a:srgbClr val="808080"/>
                </a:solidFill>
                <a:latin typeface="+mn-lt"/>
                <a:ea typeface="+mn-ea"/>
              </a:rPr>
              <a:t>McKinsey &amp; Company</a:t>
            </a: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auto">
          <a:xfrm>
            <a:off x="7796463" y="50801"/>
            <a:ext cx="94272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 eaLnBrk="0"/>
            <a:endParaRPr lang="ko-KR" sz="600" baseline="0" dirty="0">
              <a:solidFill>
                <a:srgbClr val="C5C5C5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95076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505">
          <p15:clr>
            <a:srgbClr val="F26B43"/>
          </p15:clr>
        </p15:guide>
        <p15:guide id="2" pos="74">
          <p15:clr>
            <a:srgbClr val="F26B43"/>
          </p15:clr>
        </p15:guide>
        <p15:guide id="3" orient="horz" pos="571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accent2"/>
                </a:solidFill>
              </a:defRPr>
            </a:lvl1pPr>
          </a:lstStyle>
          <a:p>
            <a:pPr lvl="0" latinLnBrk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Slide Number"/>
          <p:cNvSpPr txBox="1">
            <a:spLocks/>
          </p:cNvSpPr>
          <p:nvPr userDrawn="1"/>
        </p:nvSpPr>
        <p:spPr>
          <a:xfrm>
            <a:off x="856456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eaLnBrk="0"/>
            <a:fld id="{42C328C1-A84F-4A39-A664-DBA00541A8C6}" type="slidenum">
              <a:rPr lang="en-US" sz="800" baseline="0" smtClean="0">
                <a:solidFill>
                  <a:srgbClr val="808080"/>
                </a:solidFill>
                <a:latin typeface="+mn-lt"/>
                <a:ea typeface="+mn-ea"/>
              </a:rPr>
              <a:pPr eaLnBrk="0"/>
              <a:t>‹#›</a:t>
            </a:fld>
            <a:endParaRPr lang="en-US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7450817" y="6508272"/>
            <a:ext cx="101309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 eaLnBrk="0"/>
            <a:r>
              <a:rPr lang="en-US" sz="800" baseline="0" dirty="0">
                <a:solidFill>
                  <a:srgbClr val="808080"/>
                </a:solidFill>
                <a:latin typeface="+mn-lt"/>
                <a:ea typeface="+mn-ea"/>
              </a:rPr>
              <a:t>McKinsey &amp; Company</a:t>
            </a: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auto">
          <a:xfrm>
            <a:off x="7796463" y="50801"/>
            <a:ext cx="94272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 eaLnBrk="0"/>
            <a:endParaRPr lang="ko-KR" sz="600" baseline="0" dirty="0">
              <a:solidFill>
                <a:srgbClr val="C5C5C5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59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7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72">
          <p15:clr>
            <a:srgbClr val="00000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13" Type="http://schemas.openxmlformats.org/officeDocument/2006/relationships/tags" Target="../tags/tag8.xml"/><Relationship Id="rId18" Type="http://schemas.openxmlformats.org/officeDocument/2006/relationships/tags" Target="../tags/tag13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6.xml"/><Relationship Id="rId7" Type="http://schemas.openxmlformats.org/officeDocument/2006/relationships/tags" Target="../tags/tag2.xml"/><Relationship Id="rId12" Type="http://schemas.openxmlformats.org/officeDocument/2006/relationships/tags" Target="../tags/tag7.xml"/><Relationship Id="rId17" Type="http://schemas.openxmlformats.org/officeDocument/2006/relationships/tags" Target="../tags/tag12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1.xml"/><Relationship Id="rId20" Type="http://schemas.openxmlformats.org/officeDocument/2006/relationships/tags" Target="../tags/tag15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11" Type="http://schemas.openxmlformats.org/officeDocument/2006/relationships/tags" Target="../tags/tag6.xml"/><Relationship Id="rId24" Type="http://schemas.openxmlformats.org/officeDocument/2006/relationships/oleObject" Target="../embeddings/oleObject1.bin"/><Relationship Id="rId5" Type="http://schemas.openxmlformats.org/officeDocument/2006/relationships/theme" Target="../theme/theme1.xml"/><Relationship Id="rId15" Type="http://schemas.openxmlformats.org/officeDocument/2006/relationships/tags" Target="../tags/tag10.xml"/><Relationship Id="rId23" Type="http://schemas.openxmlformats.org/officeDocument/2006/relationships/tags" Target="../tags/tag18.xml"/><Relationship Id="rId10" Type="http://schemas.openxmlformats.org/officeDocument/2006/relationships/tags" Target="../tags/tag5.xml"/><Relationship Id="rId19" Type="http://schemas.openxmlformats.org/officeDocument/2006/relationships/tags" Target="../tags/tag1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Relationship Id="rId14" Type="http://schemas.openxmlformats.org/officeDocument/2006/relationships/tags" Target="../tags/tag9.xml"/><Relationship Id="rId22" Type="http://schemas.openxmlformats.org/officeDocument/2006/relationships/tags" Target="../tags/tag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3" Type="http://schemas.openxmlformats.org/officeDocument/2006/relationships/slideLayout" Target="../slideLayouts/slideLayout7.xml"/><Relationship Id="rId21" Type="http://schemas.openxmlformats.org/officeDocument/2006/relationships/tags" Target="../tags/tag38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" Type="http://schemas.openxmlformats.org/officeDocument/2006/relationships/slideLayout" Target="../slideLayouts/slideLayout6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1" Type="http://schemas.openxmlformats.org/officeDocument/2006/relationships/slideLayout" Target="../slideLayouts/slideLayout5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1.emf"/><Relationship Id="rId5" Type="http://schemas.openxmlformats.org/officeDocument/2006/relationships/vmlDrawing" Target="../drawings/vmlDrawing4.vml"/><Relationship Id="rId15" Type="http://schemas.openxmlformats.org/officeDocument/2006/relationships/tags" Target="../tags/tag32.xml"/><Relationship Id="rId23" Type="http://schemas.openxmlformats.org/officeDocument/2006/relationships/oleObject" Target="../embeddings/oleObject4.bin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4" Type="http://schemas.openxmlformats.org/officeDocument/2006/relationships/theme" Target="../theme/theme2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3682553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88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8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eaLnBrk="0"/>
            <a:endParaRPr lang="ko-KR" dirty="0" smtClean="0">
              <a:solidFill>
                <a:srgbClr val="000000"/>
              </a:solidFill>
              <a:ea typeface="-윤고딕130" panose="02030504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7886506" y="1940591"/>
            <a:ext cx="2010166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ko-KR"/>
            </a:pPr>
            <a:r>
              <a:rPr lang="en-US" altLang="ko-KR" sz="600" baseline="0" smtClean="0">
                <a:solidFill>
                  <a:srgbClr val="808080"/>
                </a:solidFill>
                <a:latin typeface="+mn-lt"/>
                <a:ea typeface="+mn-ea"/>
              </a:rPr>
              <a:t>Last Modified 2017-03-24 </a:t>
            </a:r>
            <a:r>
              <a:rPr lang="ko-KR" alt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오후 </a:t>
            </a:r>
            <a:r>
              <a:rPr lang="en-US" altLang="ko-KR" sz="600" baseline="0" smtClean="0">
                <a:solidFill>
                  <a:srgbClr val="808080"/>
                </a:solidFill>
                <a:latin typeface="+mn-lt"/>
                <a:ea typeface="+mn-ea"/>
              </a:rPr>
              <a:t>3:37 Korea Standard Time</a:t>
            </a:r>
            <a:endParaRPr lang="ko-KR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8015547" y="4114417"/>
            <a:ext cx="175208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ko-KR"/>
            </a:pPr>
            <a:r>
              <a:rPr lang="en-US" altLang="ko-KR" sz="600" baseline="0" smtClean="0">
                <a:solidFill>
                  <a:srgbClr val="808080"/>
                </a:solidFill>
                <a:latin typeface="+mn-lt"/>
                <a:ea typeface="+mn-ea"/>
              </a:rPr>
              <a:t>Printed 2017-03-24 </a:t>
            </a:r>
            <a:r>
              <a:rPr lang="ko-KR" alt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오후 </a:t>
            </a:r>
            <a:r>
              <a:rPr lang="en-US" altLang="ko-KR" sz="600" baseline="0" smtClean="0">
                <a:solidFill>
                  <a:srgbClr val="808080"/>
                </a:solidFill>
                <a:latin typeface="+mn-lt"/>
                <a:ea typeface="+mn-ea"/>
              </a:rPr>
              <a:t>3:04 Korea Standard Time</a:t>
            </a:r>
            <a:endParaRPr lang="ko-KR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19063" y="230188"/>
            <a:ext cx="86185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altLang="ko-KR" smtClean="0"/>
              <a:t>Click to edit Master title style</a:t>
            </a:r>
            <a:endParaRPr lang="ko-KR" noProof="0" dirty="0" smtClean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119063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0"/>
            <a:r>
              <a:rPr lang="ko-KR" sz="800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19063" y="554865"/>
            <a:ext cx="86185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ko-KR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ko-KR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ko-KR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ko-KR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ko-KR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ko-KR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ko-KR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ko-KR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ko-KR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>
              <a:defRPr lang="ko-KR"/>
            </a:pPr>
            <a:r>
              <a:rPr lang="ko-KR" sz="1600" baseline="0" dirty="0" smtClean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4" name="Slide Elements" hidden="1"/>
          <p:cNvGrpSpPr/>
          <p:nvPr userDrawn="1"/>
        </p:nvGrpSpPr>
        <p:grpSpPr bwMode="gray">
          <a:xfrm>
            <a:off x="119063" y="6305945"/>
            <a:ext cx="8618537" cy="325438"/>
            <a:chOff x="119063" y="6305945"/>
            <a:chExt cx="8618537" cy="32543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119063" y="6305945"/>
              <a:ext cx="8618537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ko-KR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ko-KR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ko-KR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ko-KR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ko-KR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ko-KR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ko-KR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ko-KR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ko-KR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ko-KR"/>
              </a:pPr>
              <a:r>
                <a:rPr lang="ko-KR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1 주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119063" y="6507558"/>
              <a:ext cx="7200000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271463" indent="-271463" defTabSz="895350">
                <a:tabLst>
                  <a:tab pos="271463" algn="l"/>
                </a:tabLst>
              </a:pPr>
              <a:r>
                <a:rPr lang="ko-KR" sz="800" baseline="0" dirty="0">
                  <a:solidFill>
                    <a:srgbClr val="808080"/>
                  </a:solidFill>
                  <a:latin typeface="+mn-lt"/>
                  <a:ea typeface="+mn-ea"/>
                </a:rPr>
                <a:t>자료</a:t>
              </a:r>
              <a:r>
                <a:rPr lang="ko-KR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:</a:t>
              </a:r>
              <a:r>
                <a:rPr lang="en-US" altLang="ko-KR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	</a:t>
              </a:r>
              <a:r>
                <a:rPr lang="ko-KR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자료 </a:t>
              </a:r>
              <a:r>
                <a:rPr lang="ko-KR" sz="800" baseline="0" dirty="0">
                  <a:solidFill>
                    <a:srgbClr val="808080"/>
                  </a:solidFill>
                  <a:latin typeface="+mn-lt"/>
                  <a:ea typeface="+mn-ea"/>
                </a:rPr>
                <a:t>출처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452564" y="1951380"/>
            <a:ext cx="4302125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 altLang="ko-KR" smtClean="0"/>
              <a:t>Click to edit Master text styles</a:t>
            </a:r>
          </a:p>
          <a:p>
            <a:pPr lvl="1" latinLnBrk="0"/>
            <a:r>
              <a:rPr lang="en-US" altLang="ko-KR" smtClean="0"/>
              <a:t>Second level</a:t>
            </a:r>
          </a:p>
          <a:p>
            <a:pPr lvl="2" latinLnBrk="0"/>
            <a:r>
              <a:rPr lang="en-US" altLang="ko-KR" smtClean="0"/>
              <a:t>Third level</a:t>
            </a:r>
          </a:p>
          <a:p>
            <a:pPr lvl="3" latinLnBrk="0"/>
            <a:r>
              <a:rPr lang="en-US" altLang="ko-KR" smtClean="0"/>
              <a:t>Fourth level</a:t>
            </a:r>
          </a:p>
          <a:p>
            <a:pPr lvl="4" latinLnBrk="0"/>
            <a:r>
              <a:rPr lang="en-US" altLang="ko-KR" smtClean="0"/>
              <a:t>Fifth level</a:t>
            </a:r>
            <a:endParaRPr lang="ko-KR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452563" y="1257754"/>
            <a:ext cx="4264025" cy="508000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ko-KR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ko-KR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McKSticker" hidden="1"/>
          <p:cNvGrpSpPr/>
          <p:nvPr/>
        </p:nvGrpSpPr>
        <p:grpSpPr bwMode="gray">
          <a:xfrm>
            <a:off x="8264265" y="285750"/>
            <a:ext cx="473335" cy="150811"/>
            <a:chOff x="8267440" y="285750"/>
            <a:chExt cx="473335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267440" y="285750"/>
              <a:ext cx="473335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rgbClr val="002960"/>
                </a:buClr>
              </a:pPr>
              <a:r>
                <a:rPr lang="ko-KR" sz="800" baseline="0" dirty="0" smtClean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  <a:endParaRPr lang="ko-KR" sz="800" baseline="0" dirty="0">
                <a:solidFill>
                  <a:schemeClr val="accent6"/>
                </a:solidFill>
                <a:latin typeface="+mn-lt"/>
                <a:ea typeface="+mn-ea"/>
              </a:endParaRP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267440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267440" y="436561"/>
              <a:ext cx="473335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SlideBottomBar" hidden="1"/>
          <p:cNvSpPr/>
          <p:nvPr userDrawn="1"/>
        </p:nvSpPr>
        <p:spPr>
          <a:xfrm>
            <a:off x="8509000" y="6327339"/>
            <a:ext cx="45719" cy="123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/>
            <a:endParaRPr lang="ko-KR" baseline="0" dirty="0" smtClean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3" name="doc id" hidden="1"/>
          <p:cNvSpPr>
            <a:spLocks noChangeArrowheads="1"/>
          </p:cNvSpPr>
          <p:nvPr userDrawn="1"/>
        </p:nvSpPr>
        <p:spPr bwMode="auto">
          <a:xfrm>
            <a:off x="8081963" y="50801"/>
            <a:ext cx="65722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5350" eaLnBrk="0"/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6" name="LegendBoxes" hidden="1"/>
          <p:cNvGrpSpPr/>
          <p:nvPr userDrawn="1"/>
        </p:nvGrpSpPr>
        <p:grpSpPr bwMode="gray">
          <a:xfrm>
            <a:off x="7915092" y="279400"/>
            <a:ext cx="763755" cy="997467"/>
            <a:chOff x="7835905" y="279400"/>
            <a:chExt cx="763755" cy="997467"/>
          </a:xfrm>
        </p:grpSpPr>
        <p:sp>
          <p:nvSpPr>
            <p:cNvPr id="27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baseline="0" dirty="0">
                <a:latin typeface="+mn-lt"/>
                <a:ea typeface="+mn-ea"/>
              </a:endParaRPr>
            </a:p>
          </p:txBody>
        </p:sp>
        <p:sp>
          <p:nvSpPr>
            <p:cNvPr id="30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baseline="0" dirty="0">
                <a:latin typeface="+mn-lt"/>
                <a:ea typeface="+mn-ea"/>
              </a:endParaRPr>
            </a:p>
          </p:txBody>
        </p:sp>
        <p:sp>
          <p:nvSpPr>
            <p:cNvPr id="31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ko-KR" sz="1200" baseline="0" dirty="0" smtClean="0">
                  <a:latin typeface="+mn-lt"/>
                  <a:ea typeface="+mn-ea"/>
                </a:rPr>
                <a:t>Legend</a:t>
              </a:r>
              <a:endParaRPr lang="ko-KR" sz="1200" baseline="0" dirty="0">
                <a:latin typeface="+mn-lt"/>
                <a:ea typeface="+mn-ea"/>
              </a:endParaRPr>
            </a:p>
          </p:txBody>
        </p:sp>
        <p:sp>
          <p:nvSpPr>
            <p:cNvPr id="32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ko-KR" sz="1200" baseline="0" dirty="0" smtClean="0">
                  <a:latin typeface="+mn-lt"/>
                  <a:ea typeface="+mn-ea"/>
                </a:rPr>
                <a:t>Legend</a:t>
              </a:r>
              <a:endParaRPr lang="ko-KR" sz="1200" baseline="0" dirty="0">
                <a:latin typeface="+mn-lt"/>
                <a:ea typeface="+mn-ea"/>
              </a:endParaRPr>
            </a:p>
          </p:txBody>
        </p:sp>
        <p:sp>
          <p:nvSpPr>
            <p:cNvPr id="33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ko-KR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ko-KR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5" name="LegendLines" hidden="1"/>
          <p:cNvGrpSpPr/>
          <p:nvPr userDrawn="1"/>
        </p:nvGrpSpPr>
        <p:grpSpPr bwMode="gray">
          <a:xfrm>
            <a:off x="7607284" y="279400"/>
            <a:ext cx="1071563" cy="730251"/>
            <a:chOff x="7540629" y="279400"/>
            <a:chExt cx="1071563" cy="730251"/>
          </a:xfrm>
        </p:grpSpPr>
        <p:sp>
          <p:nvSpPr>
            <p:cNvPr id="36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baseline="0" dirty="0">
                <a:latin typeface="+mn-lt"/>
                <a:ea typeface="+mn-ea"/>
              </a:endParaRPr>
            </a:p>
          </p:txBody>
        </p:sp>
        <p:sp>
          <p:nvSpPr>
            <p:cNvPr id="38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baseline="0" dirty="0">
                <a:latin typeface="+mn-lt"/>
                <a:ea typeface="+mn-ea"/>
              </a:endParaRPr>
            </a:p>
          </p:txBody>
        </p:sp>
        <p:sp>
          <p:nvSpPr>
            <p:cNvPr id="39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ko-KR" sz="1200" baseline="0" dirty="0" smtClean="0">
                  <a:latin typeface="+mn-lt"/>
                  <a:ea typeface="+mn-ea"/>
                </a:rPr>
                <a:t>Legend</a:t>
              </a:r>
              <a:endParaRPr lang="ko-KR" sz="1200" baseline="0" dirty="0">
                <a:latin typeface="+mn-lt"/>
                <a:ea typeface="+mn-ea"/>
              </a:endParaRPr>
            </a:p>
          </p:txBody>
        </p:sp>
        <p:sp>
          <p:nvSpPr>
            <p:cNvPr id="40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ko-KR" sz="1200" baseline="0" dirty="0" smtClean="0">
                  <a:latin typeface="+mn-lt"/>
                  <a:ea typeface="+mn-ea"/>
                </a:rPr>
                <a:t>Legend</a:t>
              </a:r>
              <a:endParaRPr lang="ko-KR" sz="1200" baseline="0" dirty="0">
                <a:latin typeface="+mn-lt"/>
                <a:ea typeface="+mn-ea"/>
              </a:endParaRPr>
            </a:p>
          </p:txBody>
        </p:sp>
        <p:sp>
          <p:nvSpPr>
            <p:cNvPr id="41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ko-KR" sz="1200" baseline="0" dirty="0" smtClean="0">
                  <a:latin typeface="+mn-lt"/>
                  <a:ea typeface="+mn-ea"/>
                </a:rPr>
                <a:t>Legend</a:t>
              </a:r>
              <a:endParaRPr lang="ko-KR" sz="12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42" name="LegendMoons" hidden="1"/>
          <p:cNvGrpSpPr/>
          <p:nvPr userDrawn="1"/>
        </p:nvGrpSpPr>
        <p:grpSpPr bwMode="gray">
          <a:xfrm>
            <a:off x="7848417" y="250825"/>
            <a:ext cx="830430" cy="1306516"/>
            <a:chOff x="7769225" y="250825"/>
            <a:chExt cx="830430" cy="1306516"/>
          </a:xfrm>
        </p:grpSpPr>
        <p:grpSp>
          <p:nvGrpSpPr>
            <p:cNvPr id="43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1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2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9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0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7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8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5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6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3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4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8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ko-KR" sz="1200" baseline="0" dirty="0" smtClean="0">
                  <a:latin typeface="+mn-lt"/>
                  <a:ea typeface="+mn-ea"/>
                </a:rPr>
                <a:t>Legend</a:t>
              </a:r>
              <a:endParaRPr lang="ko-KR" sz="1200" baseline="0" dirty="0">
                <a:latin typeface="+mn-lt"/>
                <a:ea typeface="+mn-ea"/>
              </a:endParaRPr>
            </a:p>
          </p:txBody>
        </p:sp>
        <p:sp>
          <p:nvSpPr>
            <p:cNvPr id="49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ko-KR" sz="1200" baseline="0" dirty="0" smtClean="0">
                  <a:latin typeface="+mn-lt"/>
                  <a:ea typeface="+mn-ea"/>
                </a:rPr>
                <a:t>Legend</a:t>
              </a:r>
              <a:endParaRPr lang="ko-KR" sz="1200" baseline="0" dirty="0">
                <a:latin typeface="+mn-lt"/>
                <a:ea typeface="+mn-ea"/>
              </a:endParaRPr>
            </a:p>
          </p:txBody>
        </p:sp>
        <p:sp>
          <p:nvSpPr>
            <p:cNvPr id="50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ko-KR" sz="1200" baseline="0" dirty="0" smtClean="0">
                  <a:latin typeface="+mn-lt"/>
                  <a:ea typeface="+mn-ea"/>
                </a:rPr>
                <a:t>Legend</a:t>
              </a:r>
              <a:endParaRPr lang="ko-KR" sz="1200" baseline="0" dirty="0">
                <a:latin typeface="+mn-lt"/>
                <a:ea typeface="+mn-ea"/>
              </a:endParaRPr>
            </a:p>
          </p:txBody>
        </p:sp>
        <p:sp>
          <p:nvSpPr>
            <p:cNvPr id="51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ko-KR" sz="1200" baseline="0" dirty="0" smtClean="0">
                  <a:latin typeface="+mn-lt"/>
                  <a:ea typeface="+mn-ea"/>
                </a:rPr>
                <a:t>Legend</a:t>
              </a:r>
              <a:endParaRPr lang="ko-KR" sz="1200" baseline="0" dirty="0">
                <a:latin typeface="+mn-lt"/>
                <a:ea typeface="+mn-ea"/>
              </a:endParaRPr>
            </a:p>
          </p:txBody>
        </p:sp>
        <p:sp>
          <p:nvSpPr>
            <p:cNvPr id="52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ko-KR" sz="1200" baseline="0" dirty="0" smtClean="0">
                  <a:latin typeface="+mn-lt"/>
                  <a:ea typeface="+mn-ea"/>
                </a:rPr>
                <a:t>Legend</a:t>
              </a:r>
              <a:endParaRPr lang="ko-KR" sz="1200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8019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5" r:id="rId2"/>
    <p:sldLayoutId id="2147483669" r:id="rId3"/>
    <p:sldLayoutId id="2147483670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95350" rtl="0" eaLnBrk="1" fontAlgn="base" latinLnBrk="1" hangingPunct="1">
        <a:spcBef>
          <a:spcPct val="0"/>
        </a:spcBef>
        <a:spcAft>
          <a:spcPct val="0"/>
        </a:spcAft>
        <a:tabLst>
          <a:tab pos="269875" algn="l"/>
        </a:tabLst>
        <a:defRPr lang="ko-KR" sz="2000" b="0" kern="0" baseline="0" noProof="0" dirty="0" smtClean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50" rtl="0" eaLnBrk="1" fontAlgn="base" latinLnBrk="1" hangingPunct="1">
        <a:spcBef>
          <a:spcPct val="0"/>
        </a:spcBef>
        <a:spcAft>
          <a:spcPct val="0"/>
        </a:spcAft>
        <a:defRPr lang="ko-KR" sz="1900" b="1">
          <a:solidFill>
            <a:schemeClr val="tx2"/>
          </a:solidFill>
          <a:latin typeface="Arial" charset="0"/>
        </a:defRPr>
      </a:lvl2pPr>
      <a:lvl3pPr algn="l" defTabSz="895350" rtl="0" eaLnBrk="1" fontAlgn="base" latinLnBrk="1" hangingPunct="1">
        <a:spcBef>
          <a:spcPct val="0"/>
        </a:spcBef>
        <a:spcAft>
          <a:spcPct val="0"/>
        </a:spcAft>
        <a:defRPr lang="ko-KR" sz="1900" b="1">
          <a:solidFill>
            <a:schemeClr val="tx2"/>
          </a:solidFill>
          <a:latin typeface="Arial" charset="0"/>
        </a:defRPr>
      </a:lvl3pPr>
      <a:lvl4pPr algn="l" defTabSz="895350" rtl="0" eaLnBrk="1" fontAlgn="base" latinLnBrk="1" hangingPunct="1">
        <a:spcBef>
          <a:spcPct val="0"/>
        </a:spcBef>
        <a:spcAft>
          <a:spcPct val="0"/>
        </a:spcAft>
        <a:defRPr lang="ko-KR" sz="1900" b="1">
          <a:solidFill>
            <a:schemeClr val="tx2"/>
          </a:solidFill>
          <a:latin typeface="Arial" charset="0"/>
        </a:defRPr>
      </a:lvl4pPr>
      <a:lvl5pPr algn="l" defTabSz="895350" rtl="0" eaLnBrk="1" fontAlgn="base" latinLnBrk="1" hangingPunct="1">
        <a:spcBef>
          <a:spcPct val="0"/>
        </a:spcBef>
        <a:spcAft>
          <a:spcPct val="0"/>
        </a:spcAft>
        <a:defRPr lang="ko-KR" sz="1900" b="1">
          <a:solidFill>
            <a:schemeClr val="tx2"/>
          </a:solidFill>
          <a:latin typeface="Arial" charset="0"/>
        </a:defRPr>
      </a:lvl5pPr>
      <a:lvl6pPr marL="457200" algn="l" defTabSz="895350" rtl="0" eaLnBrk="1" fontAlgn="base" latinLnBrk="1" hangingPunct="1">
        <a:spcBef>
          <a:spcPct val="0"/>
        </a:spcBef>
        <a:spcAft>
          <a:spcPct val="0"/>
        </a:spcAft>
        <a:defRPr lang="ko-KR" sz="1900" b="1">
          <a:solidFill>
            <a:schemeClr val="tx2"/>
          </a:solidFill>
          <a:latin typeface="Arial" charset="0"/>
        </a:defRPr>
      </a:lvl6pPr>
      <a:lvl7pPr marL="914400" algn="l" defTabSz="895350" rtl="0" eaLnBrk="1" fontAlgn="base" latinLnBrk="1" hangingPunct="1">
        <a:spcBef>
          <a:spcPct val="0"/>
        </a:spcBef>
        <a:spcAft>
          <a:spcPct val="0"/>
        </a:spcAft>
        <a:defRPr lang="ko-KR" sz="1900" b="1">
          <a:solidFill>
            <a:schemeClr val="tx2"/>
          </a:solidFill>
          <a:latin typeface="Arial" charset="0"/>
        </a:defRPr>
      </a:lvl7pPr>
      <a:lvl8pPr marL="1371600" algn="l" defTabSz="895350" rtl="0" eaLnBrk="1" fontAlgn="base" latinLnBrk="1" hangingPunct="1">
        <a:spcBef>
          <a:spcPct val="0"/>
        </a:spcBef>
        <a:spcAft>
          <a:spcPct val="0"/>
        </a:spcAft>
        <a:defRPr lang="ko-KR" sz="1900" b="1">
          <a:solidFill>
            <a:schemeClr val="tx2"/>
          </a:solidFill>
          <a:latin typeface="Arial" charset="0"/>
        </a:defRPr>
      </a:lvl8pPr>
      <a:lvl9pPr marL="1828800" algn="l" defTabSz="895350" rtl="0" eaLnBrk="1" fontAlgn="base" latinLnBrk="1" hangingPunct="1">
        <a:spcBef>
          <a:spcPct val="0"/>
        </a:spcBef>
        <a:spcAft>
          <a:spcPct val="0"/>
        </a:spcAft>
        <a:defRPr lang="ko-KR"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50" rtl="0" eaLnBrk="1" fontAlgn="base" latinLnBrk="1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ko-KR" sz="1400" baseline="0">
          <a:solidFill>
            <a:schemeClr val="tx1"/>
          </a:solidFill>
          <a:latin typeface="+mn-lt"/>
          <a:ea typeface="+mn-ea"/>
          <a:cs typeface="+mn-cs"/>
        </a:defRPr>
      </a:lvl1pPr>
      <a:lvl2pPr marL="193675" indent="-192088" algn="l" defTabSz="895350" rtl="0" eaLnBrk="1" fontAlgn="base" latinLnBrk="1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ko-KR" sz="1400" baseline="0">
          <a:solidFill>
            <a:schemeClr val="tx1"/>
          </a:solidFill>
          <a:latin typeface="+mn-lt"/>
          <a:ea typeface="+mn-ea"/>
        </a:defRPr>
      </a:lvl2pPr>
      <a:lvl3pPr marL="457200" indent="-261938" algn="l" defTabSz="895350" rtl="0" eaLnBrk="1" fontAlgn="base" latinLnBrk="1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ko-KR" sz="1400" baseline="0">
          <a:solidFill>
            <a:schemeClr val="tx1"/>
          </a:solidFill>
          <a:latin typeface="+mn-lt"/>
          <a:ea typeface="+mn-ea"/>
        </a:defRPr>
      </a:lvl3pPr>
      <a:lvl4pPr marL="614363" indent="-155575" algn="l" defTabSz="895350" rtl="0" eaLnBrk="1" fontAlgn="base" latinLnBrk="1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ko-KR" sz="1400" baseline="0">
          <a:solidFill>
            <a:schemeClr val="tx1"/>
          </a:solidFill>
          <a:latin typeface="+mn-lt"/>
          <a:ea typeface="+mn-ea"/>
        </a:defRPr>
      </a:lvl4pPr>
      <a:lvl5pPr marL="749808" indent="-130175" algn="l" defTabSz="895350" rtl="0" eaLnBrk="1" fontAlgn="base" latinLnBrk="1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ko-KR" sz="1400" baseline="0">
          <a:solidFill>
            <a:schemeClr val="tx1"/>
          </a:solidFill>
          <a:latin typeface="+mn-lt"/>
          <a:ea typeface="+mn-ea"/>
        </a:defRPr>
      </a:lvl5pPr>
      <a:lvl6pPr marL="749808" indent="-130175" algn="l" defTabSz="895350" rtl="0" eaLnBrk="1" fontAlgn="base" latinLnBrk="1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ko-KR" sz="1600" baseline="0">
          <a:solidFill>
            <a:schemeClr val="tx1"/>
          </a:solidFill>
          <a:latin typeface="+mn-lt"/>
        </a:defRPr>
      </a:lvl6pPr>
      <a:lvl7pPr marL="749808" indent="-130175" algn="l" defTabSz="895350" rtl="0" eaLnBrk="1" fontAlgn="base" latinLnBrk="1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ko-KR" sz="1600" baseline="0">
          <a:solidFill>
            <a:schemeClr val="tx1"/>
          </a:solidFill>
          <a:latin typeface="+mn-lt"/>
        </a:defRPr>
      </a:lvl7pPr>
      <a:lvl8pPr marL="749808" indent="-130175" algn="l" defTabSz="895350" rtl="0" eaLnBrk="1" fontAlgn="base" latinLnBrk="1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ko-KR" sz="1600" baseline="0">
          <a:solidFill>
            <a:schemeClr val="tx1"/>
          </a:solidFill>
          <a:latin typeface="+mn-lt"/>
        </a:defRPr>
      </a:lvl8pPr>
      <a:lvl9pPr marL="749808" indent="-130175" algn="l" defTabSz="895350" rtl="0" eaLnBrk="1" fontAlgn="base" latinLnBrk="1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ko-KR" sz="1600" baseline="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/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18"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7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eaLnBrk="0"/>
            <a:endParaRPr lang="ko-KR" dirty="0" smtClean="0">
              <a:solidFill>
                <a:srgbClr val="000000"/>
              </a:solidFill>
              <a:ea typeface="-윤고딕130" panose="02030504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119063" y="230188"/>
            <a:ext cx="86185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ko-KR" dirty="0" smtClean="0"/>
              <a:t>Click to edit Master title style</a:t>
            </a:r>
            <a:endParaRPr lang="ko-KR" noProof="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2564" y="1951380"/>
            <a:ext cx="4302125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ko-KR" dirty="0" smtClean="0"/>
              <a:t>Click to edit Master text styles</a:t>
            </a:r>
          </a:p>
          <a:p>
            <a:pPr lvl="1" latinLnBrk="0"/>
            <a:r>
              <a:rPr lang="ko-KR" dirty="0" smtClean="0"/>
              <a:t>Second level</a:t>
            </a:r>
          </a:p>
          <a:p>
            <a:pPr lvl="2" latinLnBrk="0"/>
            <a:r>
              <a:rPr lang="ko-KR" dirty="0" smtClean="0"/>
              <a:t>Third level</a:t>
            </a:r>
          </a:p>
          <a:p>
            <a:pPr lvl="3" latinLnBrk="0"/>
            <a:r>
              <a:rPr lang="ko-KR" dirty="0" smtClean="0"/>
              <a:t>Fourth level</a:t>
            </a:r>
          </a:p>
          <a:p>
            <a:pPr lvl="4" latinLnBrk="0"/>
            <a:r>
              <a:rPr lang="ko-KR" dirty="0" smtClean="0"/>
              <a:t>Fifth level</a:t>
            </a:r>
            <a:endParaRPr lang="ko-KR" dirty="0"/>
          </a:p>
        </p:txBody>
      </p:sp>
      <p:sp>
        <p:nvSpPr>
          <p:cNvPr id="24" name="Working Draft" hidden="1"/>
          <p:cNvSpPr txBox="1">
            <a:spLocks noChangeArrowheads="1"/>
          </p:cNvSpPr>
          <p:nvPr userDrawn="1"/>
        </p:nvSpPr>
        <p:spPr bwMode="auto">
          <a:xfrm rot="5400000">
            <a:off x="7880094" y="1940591"/>
            <a:ext cx="202299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ko-KR"/>
            </a:pPr>
            <a:r>
              <a:rPr lang="en-US" altLang="ko-KR" sz="600" baseline="0" smtClean="0">
                <a:solidFill>
                  <a:srgbClr val="808080"/>
                </a:solidFill>
                <a:latin typeface="+mn-lt"/>
                <a:ea typeface="+mn-ea"/>
              </a:rPr>
              <a:t>Last Modified 2017-03-24 </a:t>
            </a:r>
            <a:r>
              <a:rPr lang="ko-KR" alt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오후 </a:t>
            </a:r>
            <a:r>
              <a:rPr lang="en-US" altLang="ko-KR" sz="600" baseline="0" smtClean="0">
                <a:solidFill>
                  <a:srgbClr val="808080"/>
                </a:solidFill>
                <a:latin typeface="+mn-lt"/>
                <a:ea typeface="+mn-ea"/>
              </a:rPr>
              <a:t>3:37 Korea Standard Time</a:t>
            </a:r>
            <a:endParaRPr lang="ko-KR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25" name="Printed" hidden="1"/>
          <p:cNvSpPr txBox="1">
            <a:spLocks noChangeArrowheads="1"/>
          </p:cNvSpPr>
          <p:nvPr userDrawn="1"/>
        </p:nvSpPr>
        <p:spPr bwMode="auto">
          <a:xfrm rot="5400000">
            <a:off x="8009135" y="4114417"/>
            <a:ext cx="1764907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ko-KR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ko-KR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ko-KR"/>
            </a:pPr>
            <a:r>
              <a:rPr lang="en-US" altLang="ko-KR" sz="600" baseline="0" smtClean="0">
                <a:solidFill>
                  <a:srgbClr val="808080"/>
                </a:solidFill>
                <a:latin typeface="+mn-lt"/>
                <a:ea typeface="+mn-ea"/>
              </a:rPr>
              <a:t>Printed 2017-03-24 </a:t>
            </a:r>
            <a:r>
              <a:rPr lang="ko-KR" altLang="en-US" sz="600" baseline="0" smtClean="0">
                <a:solidFill>
                  <a:srgbClr val="808080"/>
                </a:solidFill>
                <a:latin typeface="+mn-lt"/>
                <a:ea typeface="+mn-ea"/>
              </a:rPr>
              <a:t>오후 </a:t>
            </a:r>
            <a:r>
              <a:rPr lang="en-US" altLang="ko-KR" sz="600" baseline="0" smtClean="0">
                <a:solidFill>
                  <a:srgbClr val="808080"/>
                </a:solidFill>
                <a:latin typeface="+mn-lt"/>
                <a:ea typeface="+mn-ea"/>
              </a:rPr>
              <a:t>3:04 Korea Standard Time</a:t>
            </a:r>
            <a:endParaRPr lang="ko-KR" baseline="0" dirty="0" smtClean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26" name="1. On-page tracker" hidden="1"/>
          <p:cNvSpPr>
            <a:spLocks noChangeArrowheads="1"/>
          </p:cNvSpPr>
          <p:nvPr userDrawn="1"/>
        </p:nvSpPr>
        <p:spPr bwMode="auto">
          <a:xfrm>
            <a:off x="119063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0"/>
            <a:r>
              <a:rPr lang="ko-KR" sz="800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27" name="3. Unit of measure" hidden="1"/>
          <p:cNvSpPr txBox="1">
            <a:spLocks noChangeArrowheads="1"/>
          </p:cNvSpPr>
          <p:nvPr userDrawn="1"/>
        </p:nvSpPr>
        <p:spPr bwMode="auto">
          <a:xfrm>
            <a:off x="119062" y="554865"/>
            <a:ext cx="86185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ko-KR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ko-KR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ko-KR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ko-KR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ko-KR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ko-KR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ko-KR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ko-KR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ko-KR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>
              <a:defRPr lang="ko-KR"/>
            </a:pPr>
            <a:r>
              <a:rPr lang="ko-KR" sz="1600" baseline="0" dirty="0" smtClean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28" name="Slide Elements" hidden="1"/>
          <p:cNvGrpSpPr>
            <a:grpSpLocks/>
          </p:cNvGrpSpPr>
          <p:nvPr userDrawn="1"/>
        </p:nvGrpSpPr>
        <p:grpSpPr bwMode="auto">
          <a:xfrm>
            <a:off x="119063" y="6305945"/>
            <a:ext cx="8548687" cy="325438"/>
            <a:chOff x="75" y="3936"/>
            <a:chExt cx="5385" cy="205"/>
          </a:xfrm>
        </p:grpSpPr>
        <p:sp>
          <p:nvSpPr>
            <p:cNvPr id="29" name="4. Footnote"/>
            <p:cNvSpPr txBox="1">
              <a:spLocks noChangeArrowheads="1"/>
            </p:cNvSpPr>
            <p:nvPr/>
          </p:nvSpPr>
          <p:spPr bwMode="auto">
            <a:xfrm>
              <a:off x="75" y="3936"/>
              <a:ext cx="5385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ko-KR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ko-KR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ko-KR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ko-KR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ko-KR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ko-KR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ko-KR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ko-KR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ko-KR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 lang="ko-KR"/>
              </a:pPr>
              <a:r>
                <a:rPr lang="ko-KR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1 주</a:t>
              </a:r>
            </a:p>
          </p:txBody>
        </p:sp>
        <p:sp>
          <p:nvSpPr>
            <p:cNvPr id="30" name="5. Source"/>
            <p:cNvSpPr>
              <a:spLocks noChangeArrowheads="1"/>
            </p:cNvSpPr>
            <p:nvPr/>
          </p:nvSpPr>
          <p:spPr bwMode="auto">
            <a:xfrm>
              <a:off x="75" y="4063"/>
              <a:ext cx="4323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271463" indent="-271463" defTabSz="895350">
                <a:tabLst>
                  <a:tab pos="271463" algn="l"/>
                </a:tabLst>
              </a:pPr>
              <a:r>
                <a:rPr lang="ko-KR" sz="800" baseline="0" dirty="0">
                  <a:solidFill>
                    <a:srgbClr val="808080"/>
                  </a:solidFill>
                  <a:latin typeface="+mn-lt"/>
                  <a:ea typeface="+mn-ea"/>
                </a:rPr>
                <a:t>자료</a:t>
              </a:r>
              <a:r>
                <a:rPr lang="ko-KR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:</a:t>
              </a:r>
              <a:r>
                <a:rPr lang="en-US" altLang="ko-KR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	</a:t>
              </a:r>
              <a:r>
                <a:rPr lang="ko-KR" sz="800" baseline="0" dirty="0" smtClean="0">
                  <a:solidFill>
                    <a:srgbClr val="808080"/>
                  </a:solidFill>
                  <a:latin typeface="+mn-lt"/>
                  <a:ea typeface="+mn-ea"/>
                </a:rPr>
                <a:t>자료 </a:t>
              </a:r>
              <a:r>
                <a:rPr lang="ko-KR" sz="800" baseline="0" dirty="0">
                  <a:solidFill>
                    <a:srgbClr val="808080"/>
                  </a:solidFill>
                  <a:latin typeface="+mn-lt"/>
                  <a:ea typeface="+mn-ea"/>
                </a:rPr>
                <a:t>출처</a:t>
              </a:r>
            </a:p>
          </p:txBody>
        </p:sp>
      </p:grpSp>
      <p:grpSp>
        <p:nvGrpSpPr>
          <p:cNvPr id="31" name="ACET" hidden="1"/>
          <p:cNvGrpSpPr>
            <a:grpSpLocks/>
          </p:cNvGrpSpPr>
          <p:nvPr userDrawn="1"/>
        </p:nvGrpSpPr>
        <p:grpSpPr bwMode="auto">
          <a:xfrm>
            <a:off x="1452563" y="1257754"/>
            <a:ext cx="4264025" cy="508000"/>
            <a:chOff x="915" y="710"/>
            <a:chExt cx="2686" cy="320"/>
          </a:xfrm>
        </p:grpSpPr>
        <p:cxnSp>
          <p:nvCxnSpPr>
            <p:cNvPr id="32" name="AutoShape 249"/>
            <p:cNvCxnSpPr>
              <a:cxnSpLocks noChangeShapeType="1"/>
              <a:stCxn id="33" idx="4"/>
              <a:endCxn id="33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AutoShape 250"/>
            <p:cNvSpPr>
              <a:spLocks noChangeArrowheads="1"/>
            </p:cNvSpPr>
            <p:nvPr/>
          </p:nvSpPr>
          <p:spPr bwMode="auto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ko-KR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ko-KR" baseline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34" name="McKSticker" hidden="1"/>
          <p:cNvGrpSpPr/>
          <p:nvPr userDrawn="1"/>
        </p:nvGrpSpPr>
        <p:grpSpPr>
          <a:xfrm>
            <a:off x="8264265" y="285750"/>
            <a:ext cx="473335" cy="150811"/>
            <a:chOff x="8267440" y="285750"/>
            <a:chExt cx="473335" cy="150811"/>
          </a:xfrm>
        </p:grpSpPr>
        <p:sp>
          <p:nvSpPr>
            <p:cNvPr id="35" name="StickerRectangle"/>
            <p:cNvSpPr>
              <a:spLocks noChangeArrowheads="1"/>
            </p:cNvSpPr>
            <p:nvPr/>
          </p:nvSpPr>
          <p:spPr bwMode="auto">
            <a:xfrm>
              <a:off x="8267440" y="285750"/>
              <a:ext cx="473335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rgbClr val="002960"/>
                </a:buClr>
              </a:pPr>
              <a:r>
                <a:rPr lang="ko-KR" sz="800" baseline="0" dirty="0" smtClean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  <a:endParaRPr lang="ko-KR" sz="800" baseline="0" dirty="0">
                <a:solidFill>
                  <a:schemeClr val="accent6"/>
                </a:solidFill>
                <a:latin typeface="+mn-lt"/>
                <a:ea typeface="+mn-ea"/>
              </a:endParaRPr>
            </a:p>
          </p:txBody>
        </p:sp>
        <p:cxnSp>
          <p:nvCxnSpPr>
            <p:cNvPr id="36" name="AutoShape 31"/>
            <p:cNvCxnSpPr>
              <a:cxnSpLocks noChangeShapeType="1"/>
              <a:stCxn id="35" idx="2"/>
              <a:endCxn id="35" idx="4"/>
            </p:cNvCxnSpPr>
            <p:nvPr/>
          </p:nvCxnSpPr>
          <p:spPr bwMode="auto">
            <a:xfrm>
              <a:off x="8267440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AutoShape 32"/>
            <p:cNvCxnSpPr>
              <a:cxnSpLocks noChangeShapeType="1"/>
              <a:stCxn id="35" idx="4"/>
              <a:endCxn id="35" idx="6"/>
            </p:cNvCxnSpPr>
            <p:nvPr/>
          </p:nvCxnSpPr>
          <p:spPr bwMode="auto">
            <a:xfrm>
              <a:off x="8267440" y="436561"/>
              <a:ext cx="473335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1" name="SlideBottomBar" hidden="1"/>
          <p:cNvSpPr/>
          <p:nvPr userDrawn="1"/>
        </p:nvSpPr>
        <p:spPr>
          <a:xfrm>
            <a:off x="8799702" y="6328650"/>
            <a:ext cx="45719" cy="123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/>
            <a:endParaRPr lang="ko-KR" baseline="0" dirty="0" smtClean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2" name="doc id" hidden="1"/>
          <p:cNvSpPr>
            <a:spLocks noChangeArrowheads="1"/>
          </p:cNvSpPr>
          <p:nvPr userDrawn="1"/>
        </p:nvSpPr>
        <p:spPr bwMode="auto">
          <a:xfrm>
            <a:off x="7796463" y="50801"/>
            <a:ext cx="94272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 eaLnBrk="0"/>
            <a:endParaRPr lang="ko-KR" sz="600" baseline="0" dirty="0">
              <a:solidFill>
                <a:srgbClr val="C5C5C5"/>
              </a:solidFill>
              <a:latin typeface="+mn-lt"/>
              <a:ea typeface="+mn-ea"/>
            </a:endParaRPr>
          </a:p>
        </p:txBody>
      </p:sp>
      <p:grpSp>
        <p:nvGrpSpPr>
          <p:cNvPr id="38" name="LegendBoxes" hidden="1"/>
          <p:cNvGrpSpPr/>
          <p:nvPr userDrawn="1"/>
        </p:nvGrpSpPr>
        <p:grpSpPr bwMode="gray">
          <a:xfrm>
            <a:off x="7917131" y="279400"/>
            <a:ext cx="763755" cy="997467"/>
            <a:chOff x="7835905" y="279400"/>
            <a:chExt cx="763755" cy="997467"/>
          </a:xfrm>
        </p:grpSpPr>
        <p:sp>
          <p:nvSpPr>
            <p:cNvPr id="39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baseline="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baseline="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baseline="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baseline="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2960"/>
                </a:buClr>
              </a:pPr>
              <a:r>
                <a:rPr lang="ko-KR" sz="1200" baseline="0" dirty="0" smtClean="0">
                  <a:solidFill>
                    <a:srgbClr val="000000"/>
                  </a:solidFill>
                  <a:latin typeface="+mn-lt"/>
                  <a:ea typeface="+mn-ea"/>
                </a:rPr>
                <a:t>Legend</a:t>
              </a:r>
              <a:endParaRPr lang="ko-KR" sz="1200" baseline="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2960"/>
                </a:buClr>
              </a:pPr>
              <a:r>
                <a:rPr lang="ko-KR" sz="1200" baseline="0" dirty="0" smtClean="0">
                  <a:solidFill>
                    <a:srgbClr val="000000"/>
                  </a:solidFill>
                  <a:latin typeface="+mn-lt"/>
                  <a:ea typeface="+mn-ea"/>
                </a:rPr>
                <a:t>Legend</a:t>
              </a:r>
              <a:endParaRPr lang="ko-KR" sz="1200" baseline="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2960"/>
                </a:buClr>
              </a:pPr>
              <a:r>
                <a:rPr lang="ko-KR" sz="1200" baseline="0" dirty="0">
                  <a:solidFill>
                    <a:srgbClr val="000000"/>
                  </a:solidFill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6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2960"/>
                </a:buClr>
              </a:pPr>
              <a:r>
                <a:rPr lang="ko-KR" sz="1200" baseline="0" dirty="0">
                  <a:solidFill>
                    <a:srgbClr val="000000"/>
                  </a:solidFill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7" name="LegendLines" hidden="1"/>
          <p:cNvGrpSpPr/>
          <p:nvPr userDrawn="1"/>
        </p:nvGrpSpPr>
        <p:grpSpPr bwMode="gray">
          <a:xfrm>
            <a:off x="7609323" y="279400"/>
            <a:ext cx="1071563" cy="730251"/>
            <a:chOff x="7540629" y="279400"/>
            <a:chExt cx="1071563" cy="730251"/>
          </a:xfrm>
        </p:grpSpPr>
        <p:sp>
          <p:nvSpPr>
            <p:cNvPr id="48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baseline="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baseline="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baseline="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2960"/>
                </a:buClr>
              </a:pPr>
              <a:r>
                <a:rPr lang="ko-KR" sz="1200" baseline="0" dirty="0" smtClean="0">
                  <a:solidFill>
                    <a:srgbClr val="000000"/>
                  </a:solidFill>
                  <a:latin typeface="+mn-lt"/>
                  <a:ea typeface="+mn-ea"/>
                </a:rPr>
                <a:t>Legend</a:t>
              </a:r>
              <a:endParaRPr lang="ko-KR" sz="1200" baseline="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2960"/>
                </a:buClr>
              </a:pPr>
              <a:r>
                <a:rPr lang="ko-KR" sz="1200" baseline="0" dirty="0" smtClean="0">
                  <a:solidFill>
                    <a:srgbClr val="000000"/>
                  </a:solidFill>
                  <a:latin typeface="+mn-lt"/>
                  <a:ea typeface="+mn-ea"/>
                </a:rPr>
                <a:t>Legend</a:t>
              </a:r>
              <a:endParaRPr lang="ko-KR" sz="1200" baseline="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2960"/>
                </a:buClr>
              </a:pPr>
              <a:r>
                <a:rPr lang="ko-KR" sz="1200" baseline="0" dirty="0" smtClean="0">
                  <a:solidFill>
                    <a:srgbClr val="000000"/>
                  </a:solidFill>
                  <a:latin typeface="+mn-lt"/>
                  <a:ea typeface="+mn-ea"/>
                </a:rPr>
                <a:t>Legend</a:t>
              </a:r>
              <a:endParaRPr lang="ko-KR" sz="1200" baseline="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4" name="LegendMoons" hidden="1"/>
          <p:cNvGrpSpPr/>
          <p:nvPr userDrawn="1"/>
        </p:nvGrpSpPr>
        <p:grpSpPr bwMode="gray">
          <a:xfrm>
            <a:off x="7850456" y="250825"/>
            <a:ext cx="830430" cy="1306516"/>
            <a:chOff x="7769225" y="250825"/>
            <a:chExt cx="830430" cy="1306516"/>
          </a:xfrm>
        </p:grpSpPr>
        <p:grpSp>
          <p:nvGrpSpPr>
            <p:cNvPr id="55" name="MoonLegend1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73" name="Oval 38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baseline="0" dirty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4" name="Arc 39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baseline="0" dirty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56" name="MoonLegend2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71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baseline="0" dirty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2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baseline="0" dirty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57" name="MoonLegend4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69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baseline="0" dirty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0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baseline="0" dirty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58" name="MoonLegend5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67" name="Oval 50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baseline="0" dirty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8" name="Oval 5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baseline="0" dirty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59" name="MoonLegend3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65" name="Oval 47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baseline="0" dirty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6" name="Arc 48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baseline="0" dirty="0">
                  <a:solidFill>
                    <a:srgbClr val="000000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60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2960"/>
                </a:buClr>
              </a:pPr>
              <a:r>
                <a:rPr lang="ko-KR" sz="1200" baseline="0" dirty="0" smtClean="0">
                  <a:solidFill>
                    <a:srgbClr val="000000"/>
                  </a:solidFill>
                  <a:latin typeface="+mn-lt"/>
                  <a:ea typeface="+mn-ea"/>
                </a:rPr>
                <a:t>Legend</a:t>
              </a:r>
              <a:endParaRPr lang="ko-KR" sz="1200" baseline="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2960"/>
                </a:buClr>
              </a:pPr>
              <a:r>
                <a:rPr lang="ko-KR" sz="1200" baseline="0" dirty="0" smtClean="0">
                  <a:solidFill>
                    <a:srgbClr val="000000"/>
                  </a:solidFill>
                  <a:latin typeface="+mn-lt"/>
                  <a:ea typeface="+mn-ea"/>
                </a:rPr>
                <a:t>Legend</a:t>
              </a:r>
              <a:endParaRPr lang="ko-KR" sz="1200" baseline="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2960"/>
                </a:buClr>
              </a:pPr>
              <a:r>
                <a:rPr lang="ko-KR" sz="1200" baseline="0" dirty="0" smtClean="0">
                  <a:solidFill>
                    <a:srgbClr val="000000"/>
                  </a:solidFill>
                  <a:latin typeface="+mn-lt"/>
                  <a:ea typeface="+mn-ea"/>
                </a:rPr>
                <a:t>Legend</a:t>
              </a:r>
              <a:endParaRPr lang="ko-KR" sz="1200" baseline="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2960"/>
                </a:buClr>
              </a:pPr>
              <a:r>
                <a:rPr lang="ko-KR" sz="1200" baseline="0" dirty="0" smtClean="0">
                  <a:solidFill>
                    <a:srgbClr val="000000"/>
                  </a:solidFill>
                  <a:latin typeface="+mn-lt"/>
                  <a:ea typeface="+mn-ea"/>
                </a:rPr>
                <a:t>Legend</a:t>
              </a:r>
              <a:endParaRPr lang="ko-KR" sz="1200" baseline="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rgbClr val="002960"/>
                </a:buClr>
              </a:pPr>
              <a:r>
                <a:rPr lang="ko-KR" sz="1200" baseline="0" dirty="0" smtClean="0">
                  <a:solidFill>
                    <a:srgbClr val="000000"/>
                  </a:solidFill>
                  <a:latin typeface="+mn-lt"/>
                  <a:ea typeface="+mn-ea"/>
                </a:rPr>
                <a:t>Legend</a:t>
              </a:r>
              <a:endParaRPr lang="ko-KR" sz="1200" baseline="0" dirty="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24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95350" rtl="0" eaLnBrk="0" fontAlgn="base" hangingPunct="1">
        <a:spcBef>
          <a:spcPct val="0"/>
        </a:spcBef>
        <a:spcAft>
          <a:spcPct val="0"/>
        </a:spcAft>
        <a:tabLst>
          <a:tab pos="269875" algn="l"/>
        </a:tabLst>
        <a:defRPr lang="ko-KR" sz="2000" b="0" kern="0" baseline="0" noProof="0" dirty="0" smtClean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50" rtl="0" eaLnBrk="0" fontAlgn="base" hangingPunct="1">
        <a:spcBef>
          <a:spcPct val="0"/>
        </a:spcBef>
        <a:spcAft>
          <a:spcPct val="0"/>
        </a:spcAft>
        <a:defRPr lang="ko-KR" sz="1900" b="1">
          <a:solidFill>
            <a:schemeClr val="tx2"/>
          </a:solidFill>
          <a:latin typeface="Arial" charset="0"/>
        </a:defRPr>
      </a:lvl2pPr>
      <a:lvl3pPr algn="l" defTabSz="895350" rtl="0" eaLnBrk="0" fontAlgn="base" hangingPunct="1">
        <a:spcBef>
          <a:spcPct val="0"/>
        </a:spcBef>
        <a:spcAft>
          <a:spcPct val="0"/>
        </a:spcAft>
        <a:defRPr lang="ko-KR" sz="1900" b="1">
          <a:solidFill>
            <a:schemeClr val="tx2"/>
          </a:solidFill>
          <a:latin typeface="Arial" charset="0"/>
        </a:defRPr>
      </a:lvl3pPr>
      <a:lvl4pPr algn="l" defTabSz="895350" rtl="0" eaLnBrk="0" fontAlgn="base" hangingPunct="1">
        <a:spcBef>
          <a:spcPct val="0"/>
        </a:spcBef>
        <a:spcAft>
          <a:spcPct val="0"/>
        </a:spcAft>
        <a:defRPr lang="ko-KR" sz="1900" b="1">
          <a:solidFill>
            <a:schemeClr val="tx2"/>
          </a:solidFill>
          <a:latin typeface="Arial" charset="0"/>
        </a:defRPr>
      </a:lvl4pPr>
      <a:lvl5pPr algn="l" defTabSz="895350" rtl="0" eaLnBrk="0" fontAlgn="base" hangingPunct="1">
        <a:spcBef>
          <a:spcPct val="0"/>
        </a:spcBef>
        <a:spcAft>
          <a:spcPct val="0"/>
        </a:spcAft>
        <a:defRPr lang="ko-KR" sz="1900" b="1">
          <a:solidFill>
            <a:schemeClr val="tx2"/>
          </a:solidFill>
          <a:latin typeface="Arial" charset="0"/>
        </a:defRPr>
      </a:lvl5pPr>
      <a:lvl6pPr marL="457200" algn="l" defTabSz="895350" rtl="0" eaLnBrk="0" fontAlgn="base" hangingPunct="1">
        <a:spcBef>
          <a:spcPct val="0"/>
        </a:spcBef>
        <a:spcAft>
          <a:spcPct val="0"/>
        </a:spcAft>
        <a:defRPr lang="ko-KR" sz="1900" b="1">
          <a:solidFill>
            <a:schemeClr val="tx2"/>
          </a:solidFill>
          <a:latin typeface="Arial" charset="0"/>
        </a:defRPr>
      </a:lvl6pPr>
      <a:lvl7pPr marL="914400" algn="l" defTabSz="895350" rtl="0" eaLnBrk="0" fontAlgn="base" hangingPunct="1">
        <a:spcBef>
          <a:spcPct val="0"/>
        </a:spcBef>
        <a:spcAft>
          <a:spcPct val="0"/>
        </a:spcAft>
        <a:defRPr lang="ko-KR" sz="1900" b="1">
          <a:solidFill>
            <a:schemeClr val="tx2"/>
          </a:solidFill>
          <a:latin typeface="Arial" charset="0"/>
        </a:defRPr>
      </a:lvl7pPr>
      <a:lvl8pPr marL="1371600" algn="l" defTabSz="895350" rtl="0" eaLnBrk="0" fontAlgn="base" hangingPunct="1">
        <a:spcBef>
          <a:spcPct val="0"/>
        </a:spcBef>
        <a:spcAft>
          <a:spcPct val="0"/>
        </a:spcAft>
        <a:defRPr lang="ko-KR" sz="1900" b="1">
          <a:solidFill>
            <a:schemeClr val="tx2"/>
          </a:solidFill>
          <a:latin typeface="Arial" charset="0"/>
        </a:defRPr>
      </a:lvl8pPr>
      <a:lvl9pPr marL="1828800" algn="l" defTabSz="895350" rtl="0" eaLnBrk="0" fontAlgn="base" hangingPunct="1">
        <a:spcBef>
          <a:spcPct val="0"/>
        </a:spcBef>
        <a:spcAft>
          <a:spcPct val="0"/>
        </a:spcAft>
        <a:defRPr lang="ko-KR"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50" rtl="0" eaLnBrk="0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ko-KR" sz="1400" baseline="0">
          <a:solidFill>
            <a:schemeClr val="tx1"/>
          </a:solidFill>
          <a:latin typeface="+mn-lt"/>
          <a:ea typeface="+mn-ea"/>
          <a:cs typeface="+mn-cs"/>
        </a:defRPr>
      </a:lvl1pPr>
      <a:lvl2pPr marL="193675" indent="-192088" algn="l" defTabSz="895350" rtl="0" eaLnBrk="0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ko-KR" sz="1400" baseline="0">
          <a:solidFill>
            <a:schemeClr val="tx1"/>
          </a:solidFill>
          <a:latin typeface="+mn-lt"/>
          <a:ea typeface="+mn-ea"/>
        </a:defRPr>
      </a:lvl2pPr>
      <a:lvl3pPr marL="457200" indent="-261938" algn="l" defTabSz="895350" rtl="0" eaLnBrk="0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ko-KR" sz="1400" baseline="0">
          <a:solidFill>
            <a:schemeClr val="tx1"/>
          </a:solidFill>
          <a:latin typeface="+mn-lt"/>
          <a:ea typeface="+mn-ea"/>
        </a:defRPr>
      </a:lvl3pPr>
      <a:lvl4pPr marL="614363" indent="-155575" algn="l" defTabSz="895350" rtl="0" eaLnBrk="0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ko-KR" sz="1400" baseline="0">
          <a:solidFill>
            <a:schemeClr val="tx1"/>
          </a:solidFill>
          <a:latin typeface="+mn-lt"/>
          <a:ea typeface="+mn-ea"/>
        </a:defRPr>
      </a:lvl4pPr>
      <a:lvl5pPr marL="749808" indent="-130175" algn="l" defTabSz="895350" rtl="0" eaLnBrk="0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ko-KR" sz="1400" baseline="0">
          <a:solidFill>
            <a:schemeClr val="tx1"/>
          </a:solidFill>
          <a:latin typeface="+mn-lt"/>
          <a:ea typeface="+mn-ea"/>
        </a:defRPr>
      </a:lvl5pPr>
      <a:lvl6pPr marL="749808" indent="-130175" algn="l" defTabSz="895350" rtl="0" eaLnBrk="0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ko-KR" sz="1600" baseline="0">
          <a:solidFill>
            <a:schemeClr val="tx1"/>
          </a:solidFill>
          <a:latin typeface="+mn-lt"/>
        </a:defRPr>
      </a:lvl6pPr>
      <a:lvl7pPr marL="749808" indent="-130175" algn="l" defTabSz="895350" rtl="0" eaLnBrk="0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ko-KR" sz="1600" baseline="0">
          <a:solidFill>
            <a:schemeClr val="tx1"/>
          </a:solidFill>
          <a:latin typeface="+mn-lt"/>
        </a:defRPr>
      </a:lvl7pPr>
      <a:lvl8pPr marL="749808" indent="-130175" algn="l" defTabSz="895350" rtl="0" eaLnBrk="0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ko-KR" sz="1600" baseline="0">
          <a:solidFill>
            <a:schemeClr val="tx1"/>
          </a:solidFill>
          <a:latin typeface="+mn-lt"/>
        </a:defRPr>
      </a:lvl8pPr>
      <a:lvl9pPr marL="749808" indent="-130175" algn="l" defTabSz="895350" rtl="0" eaLnBrk="0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ko-KR" sz="1600" baseline="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0" latinLnBrk="0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0" latinLnBrk="0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0" latinLnBrk="0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0" latinLnBrk="0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0" latinLnBrk="0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0" latinLnBrk="0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0" latinLnBrk="0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0" latinLnBrk="0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0" latinLnBrk="0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tags" Target="../tags/tag169.xml"/><Relationship Id="rId18" Type="http://schemas.openxmlformats.org/officeDocument/2006/relationships/tags" Target="../tags/tag174.xml"/><Relationship Id="rId26" Type="http://schemas.openxmlformats.org/officeDocument/2006/relationships/image" Target="../media/image7.emf"/><Relationship Id="rId3" Type="http://schemas.openxmlformats.org/officeDocument/2006/relationships/tags" Target="../tags/tag159.xml"/><Relationship Id="rId21" Type="http://schemas.openxmlformats.org/officeDocument/2006/relationships/tags" Target="../tags/tag177.xml"/><Relationship Id="rId7" Type="http://schemas.openxmlformats.org/officeDocument/2006/relationships/tags" Target="../tags/tag163.xml"/><Relationship Id="rId12" Type="http://schemas.openxmlformats.org/officeDocument/2006/relationships/tags" Target="../tags/tag168.xml"/><Relationship Id="rId17" Type="http://schemas.openxmlformats.org/officeDocument/2006/relationships/tags" Target="../tags/tag173.xml"/><Relationship Id="rId25" Type="http://schemas.openxmlformats.org/officeDocument/2006/relationships/oleObject" Target="../embeddings/oleObject14.bin"/><Relationship Id="rId2" Type="http://schemas.openxmlformats.org/officeDocument/2006/relationships/tags" Target="../tags/tag158.xml"/><Relationship Id="rId16" Type="http://schemas.openxmlformats.org/officeDocument/2006/relationships/tags" Target="../tags/tag172.xml"/><Relationship Id="rId20" Type="http://schemas.openxmlformats.org/officeDocument/2006/relationships/tags" Target="../tags/tag176.xml"/><Relationship Id="rId1" Type="http://schemas.openxmlformats.org/officeDocument/2006/relationships/vmlDrawing" Target="../drawings/vmlDrawing14.v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24" Type="http://schemas.openxmlformats.org/officeDocument/2006/relationships/slideLayout" Target="../slideLayouts/slideLayout3.xml"/><Relationship Id="rId5" Type="http://schemas.openxmlformats.org/officeDocument/2006/relationships/tags" Target="../tags/tag161.xml"/><Relationship Id="rId15" Type="http://schemas.openxmlformats.org/officeDocument/2006/relationships/tags" Target="../tags/tag171.xml"/><Relationship Id="rId23" Type="http://schemas.openxmlformats.org/officeDocument/2006/relationships/tags" Target="../tags/tag179.xml"/><Relationship Id="rId28" Type="http://schemas.openxmlformats.org/officeDocument/2006/relationships/image" Target="../media/image14.emf"/><Relationship Id="rId10" Type="http://schemas.openxmlformats.org/officeDocument/2006/relationships/tags" Target="../tags/tag166.xml"/><Relationship Id="rId19" Type="http://schemas.openxmlformats.org/officeDocument/2006/relationships/tags" Target="../tags/tag175.xml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tags" Target="../tags/tag170.xml"/><Relationship Id="rId22" Type="http://schemas.openxmlformats.org/officeDocument/2006/relationships/tags" Target="../tags/tag178.xml"/><Relationship Id="rId27" Type="http://schemas.openxmlformats.org/officeDocument/2006/relationships/oleObject" Target="../embeddings/oleObject15.bin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91.xml"/><Relationship Id="rId18" Type="http://schemas.openxmlformats.org/officeDocument/2006/relationships/tags" Target="../tags/tag196.xml"/><Relationship Id="rId26" Type="http://schemas.openxmlformats.org/officeDocument/2006/relationships/tags" Target="../tags/tag204.xml"/><Relationship Id="rId3" Type="http://schemas.openxmlformats.org/officeDocument/2006/relationships/tags" Target="../tags/tag181.xml"/><Relationship Id="rId21" Type="http://schemas.openxmlformats.org/officeDocument/2006/relationships/tags" Target="../tags/tag199.xml"/><Relationship Id="rId34" Type="http://schemas.openxmlformats.org/officeDocument/2006/relationships/image" Target="../media/image16.emf"/><Relationship Id="rId7" Type="http://schemas.openxmlformats.org/officeDocument/2006/relationships/tags" Target="../tags/tag185.xml"/><Relationship Id="rId12" Type="http://schemas.openxmlformats.org/officeDocument/2006/relationships/tags" Target="../tags/tag190.xml"/><Relationship Id="rId17" Type="http://schemas.openxmlformats.org/officeDocument/2006/relationships/tags" Target="../tags/tag195.xml"/><Relationship Id="rId25" Type="http://schemas.openxmlformats.org/officeDocument/2006/relationships/tags" Target="../tags/tag203.xml"/><Relationship Id="rId33" Type="http://schemas.openxmlformats.org/officeDocument/2006/relationships/oleObject" Target="../embeddings/oleObject18.bin"/><Relationship Id="rId2" Type="http://schemas.openxmlformats.org/officeDocument/2006/relationships/tags" Target="../tags/tag180.xml"/><Relationship Id="rId16" Type="http://schemas.openxmlformats.org/officeDocument/2006/relationships/tags" Target="../tags/tag194.xml"/><Relationship Id="rId20" Type="http://schemas.openxmlformats.org/officeDocument/2006/relationships/tags" Target="../tags/tag198.xml"/><Relationship Id="rId29" Type="http://schemas.openxmlformats.org/officeDocument/2006/relationships/oleObject" Target="../embeddings/oleObject16.bin"/><Relationship Id="rId1" Type="http://schemas.openxmlformats.org/officeDocument/2006/relationships/vmlDrawing" Target="../drawings/vmlDrawing15.vml"/><Relationship Id="rId6" Type="http://schemas.openxmlformats.org/officeDocument/2006/relationships/tags" Target="../tags/tag184.xml"/><Relationship Id="rId11" Type="http://schemas.openxmlformats.org/officeDocument/2006/relationships/tags" Target="../tags/tag189.xml"/><Relationship Id="rId24" Type="http://schemas.openxmlformats.org/officeDocument/2006/relationships/tags" Target="../tags/tag202.xml"/><Relationship Id="rId32" Type="http://schemas.openxmlformats.org/officeDocument/2006/relationships/image" Target="../media/image15.emf"/><Relationship Id="rId5" Type="http://schemas.openxmlformats.org/officeDocument/2006/relationships/tags" Target="../tags/tag183.xml"/><Relationship Id="rId15" Type="http://schemas.openxmlformats.org/officeDocument/2006/relationships/tags" Target="../tags/tag193.xml"/><Relationship Id="rId23" Type="http://schemas.openxmlformats.org/officeDocument/2006/relationships/tags" Target="../tags/tag201.xml"/><Relationship Id="rId28" Type="http://schemas.openxmlformats.org/officeDocument/2006/relationships/slideLayout" Target="../slideLayouts/slideLayout3.xml"/><Relationship Id="rId10" Type="http://schemas.openxmlformats.org/officeDocument/2006/relationships/tags" Target="../tags/tag188.xml"/><Relationship Id="rId19" Type="http://schemas.openxmlformats.org/officeDocument/2006/relationships/tags" Target="../tags/tag197.xml"/><Relationship Id="rId31" Type="http://schemas.openxmlformats.org/officeDocument/2006/relationships/oleObject" Target="../embeddings/oleObject17.bin"/><Relationship Id="rId4" Type="http://schemas.openxmlformats.org/officeDocument/2006/relationships/tags" Target="../tags/tag182.xml"/><Relationship Id="rId9" Type="http://schemas.openxmlformats.org/officeDocument/2006/relationships/tags" Target="../tags/tag187.xml"/><Relationship Id="rId14" Type="http://schemas.openxmlformats.org/officeDocument/2006/relationships/tags" Target="../tags/tag192.xml"/><Relationship Id="rId22" Type="http://schemas.openxmlformats.org/officeDocument/2006/relationships/tags" Target="../tags/tag200.xml"/><Relationship Id="rId27" Type="http://schemas.openxmlformats.org/officeDocument/2006/relationships/tags" Target="../tags/tag205.xml"/><Relationship Id="rId30" Type="http://schemas.openxmlformats.org/officeDocument/2006/relationships/image" Target="../media/image7.emf"/><Relationship Id="rId8" Type="http://schemas.openxmlformats.org/officeDocument/2006/relationships/tags" Target="../tags/tag18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13" Type="http://schemas.openxmlformats.org/officeDocument/2006/relationships/oleObject" Target="../embeddings/oleObject19.bin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206.xml"/><Relationship Id="rId1" Type="http://schemas.openxmlformats.org/officeDocument/2006/relationships/vmlDrawing" Target="../drawings/vmlDrawing16.vml"/><Relationship Id="rId6" Type="http://schemas.openxmlformats.org/officeDocument/2006/relationships/tags" Target="../tags/tag210.xml"/><Relationship Id="rId11" Type="http://schemas.openxmlformats.org/officeDocument/2006/relationships/tags" Target="../tags/tag215.xml"/><Relationship Id="rId5" Type="http://schemas.openxmlformats.org/officeDocument/2006/relationships/tags" Target="../tags/tag209.xml"/><Relationship Id="rId15" Type="http://schemas.openxmlformats.org/officeDocument/2006/relationships/image" Target="../media/image18.emf"/><Relationship Id="rId10" Type="http://schemas.openxmlformats.org/officeDocument/2006/relationships/tags" Target="../tags/tag214.xml"/><Relationship Id="rId4" Type="http://schemas.openxmlformats.org/officeDocument/2006/relationships/tags" Target="../tags/tag208.xml"/><Relationship Id="rId9" Type="http://schemas.openxmlformats.org/officeDocument/2006/relationships/tags" Target="../tags/tag213.xml"/><Relationship Id="rId1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22.xml"/><Relationship Id="rId13" Type="http://schemas.openxmlformats.org/officeDocument/2006/relationships/tags" Target="../tags/tag227.xml"/><Relationship Id="rId18" Type="http://schemas.openxmlformats.org/officeDocument/2006/relationships/tags" Target="../tags/tag232.xml"/><Relationship Id="rId26" Type="http://schemas.openxmlformats.org/officeDocument/2006/relationships/slideLayout" Target="../slideLayouts/slideLayout3.xml"/><Relationship Id="rId3" Type="http://schemas.openxmlformats.org/officeDocument/2006/relationships/tags" Target="../tags/tag217.xml"/><Relationship Id="rId21" Type="http://schemas.openxmlformats.org/officeDocument/2006/relationships/tags" Target="../tags/tag235.xml"/><Relationship Id="rId7" Type="http://schemas.openxmlformats.org/officeDocument/2006/relationships/tags" Target="../tags/tag221.xml"/><Relationship Id="rId12" Type="http://schemas.openxmlformats.org/officeDocument/2006/relationships/tags" Target="../tags/tag226.xml"/><Relationship Id="rId17" Type="http://schemas.openxmlformats.org/officeDocument/2006/relationships/tags" Target="../tags/tag231.xml"/><Relationship Id="rId25" Type="http://schemas.openxmlformats.org/officeDocument/2006/relationships/tags" Target="../tags/tag239.xml"/><Relationship Id="rId2" Type="http://schemas.openxmlformats.org/officeDocument/2006/relationships/tags" Target="../tags/tag216.xml"/><Relationship Id="rId16" Type="http://schemas.openxmlformats.org/officeDocument/2006/relationships/tags" Target="../tags/tag230.xml"/><Relationship Id="rId20" Type="http://schemas.openxmlformats.org/officeDocument/2006/relationships/tags" Target="../tags/tag234.xml"/><Relationship Id="rId29" Type="http://schemas.openxmlformats.org/officeDocument/2006/relationships/image" Target="../media/image6.emf"/><Relationship Id="rId1" Type="http://schemas.openxmlformats.org/officeDocument/2006/relationships/vmlDrawing" Target="../drawings/vmlDrawing17.vml"/><Relationship Id="rId6" Type="http://schemas.openxmlformats.org/officeDocument/2006/relationships/tags" Target="../tags/tag220.xml"/><Relationship Id="rId11" Type="http://schemas.openxmlformats.org/officeDocument/2006/relationships/tags" Target="../tags/tag225.xml"/><Relationship Id="rId24" Type="http://schemas.openxmlformats.org/officeDocument/2006/relationships/tags" Target="../tags/tag238.xml"/><Relationship Id="rId5" Type="http://schemas.openxmlformats.org/officeDocument/2006/relationships/tags" Target="../tags/tag219.xml"/><Relationship Id="rId15" Type="http://schemas.openxmlformats.org/officeDocument/2006/relationships/tags" Target="../tags/tag229.xml"/><Relationship Id="rId23" Type="http://schemas.openxmlformats.org/officeDocument/2006/relationships/tags" Target="../tags/tag237.xml"/><Relationship Id="rId28" Type="http://schemas.openxmlformats.org/officeDocument/2006/relationships/oleObject" Target="../embeddings/oleObject20.bin"/><Relationship Id="rId10" Type="http://schemas.openxmlformats.org/officeDocument/2006/relationships/tags" Target="../tags/tag224.xml"/><Relationship Id="rId19" Type="http://schemas.openxmlformats.org/officeDocument/2006/relationships/tags" Target="../tags/tag233.xml"/><Relationship Id="rId4" Type="http://schemas.openxmlformats.org/officeDocument/2006/relationships/tags" Target="../tags/tag218.xml"/><Relationship Id="rId9" Type="http://schemas.openxmlformats.org/officeDocument/2006/relationships/tags" Target="../tags/tag223.xml"/><Relationship Id="rId14" Type="http://schemas.openxmlformats.org/officeDocument/2006/relationships/tags" Target="../tags/tag228.xml"/><Relationship Id="rId22" Type="http://schemas.openxmlformats.org/officeDocument/2006/relationships/tags" Target="../tags/tag236.xml"/><Relationship Id="rId27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46.xml"/><Relationship Id="rId13" Type="http://schemas.openxmlformats.org/officeDocument/2006/relationships/tags" Target="../tags/tag251.xml"/><Relationship Id="rId18" Type="http://schemas.openxmlformats.org/officeDocument/2006/relationships/slideLayout" Target="../slideLayouts/slideLayout3.xml"/><Relationship Id="rId3" Type="http://schemas.openxmlformats.org/officeDocument/2006/relationships/tags" Target="../tags/tag241.xml"/><Relationship Id="rId21" Type="http://schemas.openxmlformats.org/officeDocument/2006/relationships/oleObject" Target="../embeddings/oleObject22.bin"/><Relationship Id="rId7" Type="http://schemas.openxmlformats.org/officeDocument/2006/relationships/tags" Target="../tags/tag245.xml"/><Relationship Id="rId12" Type="http://schemas.openxmlformats.org/officeDocument/2006/relationships/tags" Target="../tags/tag250.xml"/><Relationship Id="rId17" Type="http://schemas.openxmlformats.org/officeDocument/2006/relationships/tags" Target="../tags/tag255.xml"/><Relationship Id="rId2" Type="http://schemas.openxmlformats.org/officeDocument/2006/relationships/tags" Target="../tags/tag240.xml"/><Relationship Id="rId16" Type="http://schemas.openxmlformats.org/officeDocument/2006/relationships/tags" Target="../tags/tag254.xml"/><Relationship Id="rId20" Type="http://schemas.openxmlformats.org/officeDocument/2006/relationships/image" Target="../media/image7.emf"/><Relationship Id="rId1" Type="http://schemas.openxmlformats.org/officeDocument/2006/relationships/vmlDrawing" Target="../drawings/vmlDrawing18.vml"/><Relationship Id="rId6" Type="http://schemas.openxmlformats.org/officeDocument/2006/relationships/tags" Target="../tags/tag244.xml"/><Relationship Id="rId11" Type="http://schemas.openxmlformats.org/officeDocument/2006/relationships/tags" Target="../tags/tag249.xml"/><Relationship Id="rId24" Type="http://schemas.openxmlformats.org/officeDocument/2006/relationships/image" Target="../media/image20.emf"/><Relationship Id="rId5" Type="http://schemas.openxmlformats.org/officeDocument/2006/relationships/tags" Target="../tags/tag243.xml"/><Relationship Id="rId15" Type="http://schemas.openxmlformats.org/officeDocument/2006/relationships/tags" Target="../tags/tag253.xml"/><Relationship Id="rId23" Type="http://schemas.openxmlformats.org/officeDocument/2006/relationships/oleObject" Target="../embeddings/oleObject23.bin"/><Relationship Id="rId10" Type="http://schemas.openxmlformats.org/officeDocument/2006/relationships/tags" Target="../tags/tag248.xml"/><Relationship Id="rId19" Type="http://schemas.openxmlformats.org/officeDocument/2006/relationships/oleObject" Target="../embeddings/oleObject21.bin"/><Relationship Id="rId4" Type="http://schemas.openxmlformats.org/officeDocument/2006/relationships/tags" Target="../tags/tag242.xml"/><Relationship Id="rId9" Type="http://schemas.openxmlformats.org/officeDocument/2006/relationships/tags" Target="../tags/tag247.xml"/><Relationship Id="rId14" Type="http://schemas.openxmlformats.org/officeDocument/2006/relationships/tags" Target="../tags/tag252.xml"/><Relationship Id="rId2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267.xml"/><Relationship Id="rId18" Type="http://schemas.openxmlformats.org/officeDocument/2006/relationships/tags" Target="../tags/tag272.xml"/><Relationship Id="rId26" Type="http://schemas.openxmlformats.org/officeDocument/2006/relationships/tags" Target="../tags/tag280.xml"/><Relationship Id="rId39" Type="http://schemas.openxmlformats.org/officeDocument/2006/relationships/tags" Target="../tags/tag293.xml"/><Relationship Id="rId21" Type="http://schemas.openxmlformats.org/officeDocument/2006/relationships/tags" Target="../tags/tag275.xml"/><Relationship Id="rId34" Type="http://schemas.openxmlformats.org/officeDocument/2006/relationships/tags" Target="../tags/tag288.xml"/><Relationship Id="rId42" Type="http://schemas.openxmlformats.org/officeDocument/2006/relationships/tags" Target="../tags/tag296.xml"/><Relationship Id="rId47" Type="http://schemas.openxmlformats.org/officeDocument/2006/relationships/oleObject" Target="../embeddings/oleObject25.bin"/><Relationship Id="rId50" Type="http://schemas.openxmlformats.org/officeDocument/2006/relationships/image" Target="../media/image22.emf"/><Relationship Id="rId55" Type="http://schemas.openxmlformats.org/officeDocument/2006/relationships/oleObject" Target="../embeddings/oleObject29.bin"/><Relationship Id="rId7" Type="http://schemas.openxmlformats.org/officeDocument/2006/relationships/tags" Target="../tags/tag261.xml"/><Relationship Id="rId2" Type="http://schemas.openxmlformats.org/officeDocument/2006/relationships/tags" Target="../tags/tag256.xml"/><Relationship Id="rId16" Type="http://schemas.openxmlformats.org/officeDocument/2006/relationships/tags" Target="../tags/tag270.xml"/><Relationship Id="rId29" Type="http://schemas.openxmlformats.org/officeDocument/2006/relationships/tags" Target="../tags/tag283.xml"/><Relationship Id="rId11" Type="http://schemas.openxmlformats.org/officeDocument/2006/relationships/tags" Target="../tags/tag265.xml"/><Relationship Id="rId24" Type="http://schemas.openxmlformats.org/officeDocument/2006/relationships/tags" Target="../tags/tag278.xml"/><Relationship Id="rId32" Type="http://schemas.openxmlformats.org/officeDocument/2006/relationships/tags" Target="../tags/tag286.xml"/><Relationship Id="rId37" Type="http://schemas.openxmlformats.org/officeDocument/2006/relationships/tags" Target="../tags/tag291.xml"/><Relationship Id="rId40" Type="http://schemas.openxmlformats.org/officeDocument/2006/relationships/tags" Target="../tags/tag294.xml"/><Relationship Id="rId45" Type="http://schemas.openxmlformats.org/officeDocument/2006/relationships/oleObject" Target="../embeddings/oleObject24.bin"/><Relationship Id="rId53" Type="http://schemas.openxmlformats.org/officeDocument/2006/relationships/oleObject" Target="../embeddings/oleObject28.bin"/><Relationship Id="rId58" Type="http://schemas.openxmlformats.org/officeDocument/2006/relationships/image" Target="../media/image26.emf"/><Relationship Id="rId5" Type="http://schemas.openxmlformats.org/officeDocument/2006/relationships/tags" Target="../tags/tag259.xml"/><Relationship Id="rId19" Type="http://schemas.openxmlformats.org/officeDocument/2006/relationships/tags" Target="../tags/tag273.xml"/><Relationship Id="rId4" Type="http://schemas.openxmlformats.org/officeDocument/2006/relationships/tags" Target="../tags/tag258.xml"/><Relationship Id="rId9" Type="http://schemas.openxmlformats.org/officeDocument/2006/relationships/tags" Target="../tags/tag263.xml"/><Relationship Id="rId14" Type="http://schemas.openxmlformats.org/officeDocument/2006/relationships/tags" Target="../tags/tag268.xml"/><Relationship Id="rId22" Type="http://schemas.openxmlformats.org/officeDocument/2006/relationships/tags" Target="../tags/tag276.xml"/><Relationship Id="rId27" Type="http://schemas.openxmlformats.org/officeDocument/2006/relationships/tags" Target="../tags/tag281.xml"/><Relationship Id="rId30" Type="http://schemas.openxmlformats.org/officeDocument/2006/relationships/tags" Target="../tags/tag284.xml"/><Relationship Id="rId35" Type="http://schemas.openxmlformats.org/officeDocument/2006/relationships/tags" Target="../tags/tag289.xml"/><Relationship Id="rId43" Type="http://schemas.openxmlformats.org/officeDocument/2006/relationships/tags" Target="../tags/tag297.xml"/><Relationship Id="rId48" Type="http://schemas.openxmlformats.org/officeDocument/2006/relationships/image" Target="../media/image21.emf"/><Relationship Id="rId56" Type="http://schemas.openxmlformats.org/officeDocument/2006/relationships/image" Target="../media/image25.emf"/><Relationship Id="rId8" Type="http://schemas.openxmlformats.org/officeDocument/2006/relationships/tags" Target="../tags/tag262.xml"/><Relationship Id="rId51" Type="http://schemas.openxmlformats.org/officeDocument/2006/relationships/oleObject" Target="../embeddings/oleObject27.bin"/><Relationship Id="rId3" Type="http://schemas.openxmlformats.org/officeDocument/2006/relationships/tags" Target="../tags/tag257.xml"/><Relationship Id="rId12" Type="http://schemas.openxmlformats.org/officeDocument/2006/relationships/tags" Target="../tags/tag266.xml"/><Relationship Id="rId17" Type="http://schemas.openxmlformats.org/officeDocument/2006/relationships/tags" Target="../tags/tag271.xml"/><Relationship Id="rId25" Type="http://schemas.openxmlformats.org/officeDocument/2006/relationships/tags" Target="../tags/tag279.xml"/><Relationship Id="rId33" Type="http://schemas.openxmlformats.org/officeDocument/2006/relationships/tags" Target="../tags/tag287.xml"/><Relationship Id="rId38" Type="http://schemas.openxmlformats.org/officeDocument/2006/relationships/tags" Target="../tags/tag292.xml"/><Relationship Id="rId46" Type="http://schemas.openxmlformats.org/officeDocument/2006/relationships/image" Target="../media/image7.emf"/><Relationship Id="rId20" Type="http://schemas.openxmlformats.org/officeDocument/2006/relationships/tags" Target="../tags/tag274.xml"/><Relationship Id="rId41" Type="http://schemas.openxmlformats.org/officeDocument/2006/relationships/tags" Target="../tags/tag295.xml"/><Relationship Id="rId54" Type="http://schemas.openxmlformats.org/officeDocument/2006/relationships/image" Target="../media/image24.emf"/><Relationship Id="rId1" Type="http://schemas.openxmlformats.org/officeDocument/2006/relationships/vmlDrawing" Target="../drawings/vmlDrawing19.vml"/><Relationship Id="rId6" Type="http://schemas.openxmlformats.org/officeDocument/2006/relationships/tags" Target="../tags/tag260.xml"/><Relationship Id="rId15" Type="http://schemas.openxmlformats.org/officeDocument/2006/relationships/tags" Target="../tags/tag269.xml"/><Relationship Id="rId23" Type="http://schemas.openxmlformats.org/officeDocument/2006/relationships/tags" Target="../tags/tag277.xml"/><Relationship Id="rId28" Type="http://schemas.openxmlformats.org/officeDocument/2006/relationships/tags" Target="../tags/tag282.xml"/><Relationship Id="rId36" Type="http://schemas.openxmlformats.org/officeDocument/2006/relationships/tags" Target="../tags/tag290.xml"/><Relationship Id="rId49" Type="http://schemas.openxmlformats.org/officeDocument/2006/relationships/oleObject" Target="../embeddings/oleObject26.bin"/><Relationship Id="rId57" Type="http://schemas.openxmlformats.org/officeDocument/2006/relationships/oleObject" Target="../embeddings/oleObject30.bin"/><Relationship Id="rId10" Type="http://schemas.openxmlformats.org/officeDocument/2006/relationships/tags" Target="../tags/tag264.xml"/><Relationship Id="rId31" Type="http://schemas.openxmlformats.org/officeDocument/2006/relationships/tags" Target="../tags/tag285.xml"/><Relationship Id="rId44" Type="http://schemas.openxmlformats.org/officeDocument/2006/relationships/slideLayout" Target="../slideLayouts/slideLayout3.xml"/><Relationship Id="rId52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9.png"/><Relationship Id="rId3" Type="http://schemas.openxmlformats.org/officeDocument/2006/relationships/tags" Target="../tags/tag299.xml"/><Relationship Id="rId7" Type="http://schemas.openxmlformats.org/officeDocument/2006/relationships/tags" Target="../tags/tag303.xml"/><Relationship Id="rId12" Type="http://schemas.openxmlformats.org/officeDocument/2006/relationships/image" Target="../media/image28.png"/><Relationship Id="rId2" Type="http://schemas.openxmlformats.org/officeDocument/2006/relationships/tags" Target="../tags/tag298.xml"/><Relationship Id="rId1" Type="http://schemas.openxmlformats.org/officeDocument/2006/relationships/vmlDrawing" Target="../drawings/vmlDrawing20.vml"/><Relationship Id="rId6" Type="http://schemas.openxmlformats.org/officeDocument/2006/relationships/tags" Target="../tags/tag302.xml"/><Relationship Id="rId11" Type="http://schemas.openxmlformats.org/officeDocument/2006/relationships/image" Target="../media/image27.png"/><Relationship Id="rId5" Type="http://schemas.openxmlformats.org/officeDocument/2006/relationships/tags" Target="../tags/tag301.xml"/><Relationship Id="rId10" Type="http://schemas.openxmlformats.org/officeDocument/2006/relationships/image" Target="../media/image7.emf"/><Relationship Id="rId4" Type="http://schemas.openxmlformats.org/officeDocument/2006/relationships/tags" Target="../tags/tag300.xml"/><Relationship Id="rId9" Type="http://schemas.openxmlformats.org/officeDocument/2006/relationships/oleObject" Target="../embeddings/oleObject31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10.xml"/><Relationship Id="rId13" Type="http://schemas.openxmlformats.org/officeDocument/2006/relationships/tags" Target="../tags/tag315.xml"/><Relationship Id="rId18" Type="http://schemas.openxmlformats.org/officeDocument/2006/relationships/tags" Target="../tags/tag320.xml"/><Relationship Id="rId3" Type="http://schemas.openxmlformats.org/officeDocument/2006/relationships/tags" Target="../tags/tag305.xml"/><Relationship Id="rId21" Type="http://schemas.openxmlformats.org/officeDocument/2006/relationships/tags" Target="../tags/tag323.xml"/><Relationship Id="rId7" Type="http://schemas.openxmlformats.org/officeDocument/2006/relationships/tags" Target="../tags/tag309.xml"/><Relationship Id="rId12" Type="http://schemas.openxmlformats.org/officeDocument/2006/relationships/tags" Target="../tags/tag314.xml"/><Relationship Id="rId17" Type="http://schemas.openxmlformats.org/officeDocument/2006/relationships/tags" Target="../tags/tag319.xml"/><Relationship Id="rId25" Type="http://schemas.openxmlformats.org/officeDocument/2006/relationships/image" Target="../media/image7.emf"/><Relationship Id="rId2" Type="http://schemas.openxmlformats.org/officeDocument/2006/relationships/tags" Target="../tags/tag304.xml"/><Relationship Id="rId16" Type="http://schemas.openxmlformats.org/officeDocument/2006/relationships/tags" Target="../tags/tag318.xml"/><Relationship Id="rId20" Type="http://schemas.openxmlformats.org/officeDocument/2006/relationships/tags" Target="../tags/tag322.xml"/><Relationship Id="rId1" Type="http://schemas.openxmlformats.org/officeDocument/2006/relationships/vmlDrawing" Target="../drawings/vmlDrawing21.vml"/><Relationship Id="rId6" Type="http://schemas.openxmlformats.org/officeDocument/2006/relationships/tags" Target="../tags/tag308.xml"/><Relationship Id="rId11" Type="http://schemas.openxmlformats.org/officeDocument/2006/relationships/tags" Target="../tags/tag313.xml"/><Relationship Id="rId24" Type="http://schemas.openxmlformats.org/officeDocument/2006/relationships/oleObject" Target="../embeddings/oleObject32.bin"/><Relationship Id="rId5" Type="http://schemas.openxmlformats.org/officeDocument/2006/relationships/tags" Target="../tags/tag307.xml"/><Relationship Id="rId15" Type="http://schemas.openxmlformats.org/officeDocument/2006/relationships/tags" Target="../tags/tag317.xml"/><Relationship Id="rId23" Type="http://schemas.openxmlformats.org/officeDocument/2006/relationships/slideLayout" Target="../slideLayouts/slideLayout3.xml"/><Relationship Id="rId10" Type="http://schemas.openxmlformats.org/officeDocument/2006/relationships/tags" Target="../tags/tag312.xml"/><Relationship Id="rId19" Type="http://schemas.openxmlformats.org/officeDocument/2006/relationships/tags" Target="../tags/tag321.xml"/><Relationship Id="rId4" Type="http://schemas.openxmlformats.org/officeDocument/2006/relationships/tags" Target="../tags/tag306.xml"/><Relationship Id="rId9" Type="http://schemas.openxmlformats.org/officeDocument/2006/relationships/tags" Target="../tags/tag311.xml"/><Relationship Id="rId14" Type="http://schemas.openxmlformats.org/officeDocument/2006/relationships/tags" Target="../tags/tag316.xml"/><Relationship Id="rId22" Type="http://schemas.openxmlformats.org/officeDocument/2006/relationships/tags" Target="../tags/tag32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tags" Target="../tags/tag326.xml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tags" Target="../tags/tag325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.emf"/><Relationship Id="rId11" Type="http://schemas.openxmlformats.org/officeDocument/2006/relationships/image" Target="../media/image34.png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328.xml"/><Relationship Id="rId7" Type="http://schemas.openxmlformats.org/officeDocument/2006/relationships/image" Target="../media/image38.png"/><Relationship Id="rId2" Type="http://schemas.openxmlformats.org/officeDocument/2006/relationships/tags" Target="../tags/tag32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4.bin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54.xml"/><Relationship Id="rId18" Type="http://schemas.openxmlformats.org/officeDocument/2006/relationships/tags" Target="../tags/tag59.xml"/><Relationship Id="rId26" Type="http://schemas.openxmlformats.org/officeDocument/2006/relationships/tags" Target="../tags/tag67.xml"/><Relationship Id="rId3" Type="http://schemas.openxmlformats.org/officeDocument/2006/relationships/tags" Target="../tags/tag44.xml"/><Relationship Id="rId21" Type="http://schemas.openxmlformats.org/officeDocument/2006/relationships/tags" Target="../tags/tag62.xml"/><Relationship Id="rId34" Type="http://schemas.openxmlformats.org/officeDocument/2006/relationships/image" Target="../media/image6.emf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17" Type="http://schemas.openxmlformats.org/officeDocument/2006/relationships/tags" Target="../tags/tag58.xml"/><Relationship Id="rId25" Type="http://schemas.openxmlformats.org/officeDocument/2006/relationships/tags" Target="../tags/tag66.xml"/><Relationship Id="rId33" Type="http://schemas.openxmlformats.org/officeDocument/2006/relationships/oleObject" Target="../embeddings/oleObject6.bin"/><Relationship Id="rId2" Type="http://schemas.openxmlformats.org/officeDocument/2006/relationships/tags" Target="../tags/tag43.xml"/><Relationship Id="rId16" Type="http://schemas.openxmlformats.org/officeDocument/2006/relationships/tags" Target="../tags/tag57.xml"/><Relationship Id="rId20" Type="http://schemas.openxmlformats.org/officeDocument/2006/relationships/tags" Target="../tags/tag61.xml"/><Relationship Id="rId29" Type="http://schemas.openxmlformats.org/officeDocument/2006/relationships/tags" Target="../tags/tag70.xml"/><Relationship Id="rId1" Type="http://schemas.openxmlformats.org/officeDocument/2006/relationships/vmlDrawing" Target="../drawings/vmlDrawing6.v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24" Type="http://schemas.openxmlformats.org/officeDocument/2006/relationships/tags" Target="../tags/tag65.xml"/><Relationship Id="rId32" Type="http://schemas.openxmlformats.org/officeDocument/2006/relationships/notesSlide" Target="../notesSlides/notesSlide2.xml"/><Relationship Id="rId5" Type="http://schemas.openxmlformats.org/officeDocument/2006/relationships/tags" Target="../tags/tag46.xml"/><Relationship Id="rId15" Type="http://schemas.openxmlformats.org/officeDocument/2006/relationships/tags" Target="../tags/tag56.xml"/><Relationship Id="rId23" Type="http://schemas.openxmlformats.org/officeDocument/2006/relationships/tags" Target="../tags/tag64.xml"/><Relationship Id="rId28" Type="http://schemas.openxmlformats.org/officeDocument/2006/relationships/tags" Target="../tags/tag69.xml"/><Relationship Id="rId10" Type="http://schemas.openxmlformats.org/officeDocument/2006/relationships/tags" Target="../tags/tag51.xml"/><Relationship Id="rId19" Type="http://schemas.openxmlformats.org/officeDocument/2006/relationships/tags" Target="../tags/tag60.xml"/><Relationship Id="rId31" Type="http://schemas.openxmlformats.org/officeDocument/2006/relationships/slideLayout" Target="../slideLayouts/slideLayout3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tags" Target="../tags/tag55.xml"/><Relationship Id="rId22" Type="http://schemas.openxmlformats.org/officeDocument/2006/relationships/tags" Target="../tags/tag63.xml"/><Relationship Id="rId27" Type="http://schemas.openxmlformats.org/officeDocument/2006/relationships/tags" Target="../tags/tag68.xml"/><Relationship Id="rId30" Type="http://schemas.openxmlformats.org/officeDocument/2006/relationships/tags" Target="../tags/tag71.xml"/><Relationship Id="rId8" Type="http://schemas.openxmlformats.org/officeDocument/2006/relationships/tags" Target="../tags/tag4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5.bin"/><Relationship Id="rId4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37.xml"/><Relationship Id="rId13" Type="http://schemas.openxmlformats.org/officeDocument/2006/relationships/tags" Target="../tags/tag342.xml"/><Relationship Id="rId18" Type="http://schemas.openxmlformats.org/officeDocument/2006/relationships/tags" Target="../tags/tag347.xml"/><Relationship Id="rId3" Type="http://schemas.openxmlformats.org/officeDocument/2006/relationships/tags" Target="../tags/tag332.xml"/><Relationship Id="rId21" Type="http://schemas.openxmlformats.org/officeDocument/2006/relationships/notesSlide" Target="../notesSlides/notesSlide4.xml"/><Relationship Id="rId7" Type="http://schemas.openxmlformats.org/officeDocument/2006/relationships/tags" Target="../tags/tag336.xml"/><Relationship Id="rId12" Type="http://schemas.openxmlformats.org/officeDocument/2006/relationships/tags" Target="../tags/tag341.xml"/><Relationship Id="rId17" Type="http://schemas.openxmlformats.org/officeDocument/2006/relationships/tags" Target="../tags/tag346.xml"/><Relationship Id="rId2" Type="http://schemas.openxmlformats.org/officeDocument/2006/relationships/tags" Target="../tags/tag331.xml"/><Relationship Id="rId16" Type="http://schemas.openxmlformats.org/officeDocument/2006/relationships/tags" Target="../tags/tag345.xml"/><Relationship Id="rId20" Type="http://schemas.openxmlformats.org/officeDocument/2006/relationships/slideLayout" Target="../slideLayouts/slideLayout3.xml"/><Relationship Id="rId1" Type="http://schemas.openxmlformats.org/officeDocument/2006/relationships/vmlDrawing" Target="../drawings/vmlDrawing25.vml"/><Relationship Id="rId6" Type="http://schemas.openxmlformats.org/officeDocument/2006/relationships/tags" Target="../tags/tag335.xml"/><Relationship Id="rId11" Type="http://schemas.openxmlformats.org/officeDocument/2006/relationships/tags" Target="../tags/tag340.xml"/><Relationship Id="rId5" Type="http://schemas.openxmlformats.org/officeDocument/2006/relationships/tags" Target="../tags/tag334.xml"/><Relationship Id="rId15" Type="http://schemas.openxmlformats.org/officeDocument/2006/relationships/tags" Target="../tags/tag344.xml"/><Relationship Id="rId23" Type="http://schemas.openxmlformats.org/officeDocument/2006/relationships/image" Target="../media/image41.emf"/><Relationship Id="rId10" Type="http://schemas.openxmlformats.org/officeDocument/2006/relationships/tags" Target="../tags/tag339.xml"/><Relationship Id="rId19" Type="http://schemas.openxmlformats.org/officeDocument/2006/relationships/tags" Target="../tags/tag348.xml"/><Relationship Id="rId4" Type="http://schemas.openxmlformats.org/officeDocument/2006/relationships/tags" Target="../tags/tag333.xml"/><Relationship Id="rId9" Type="http://schemas.openxmlformats.org/officeDocument/2006/relationships/tags" Target="../tags/tag338.xml"/><Relationship Id="rId14" Type="http://schemas.openxmlformats.org/officeDocument/2006/relationships/tags" Target="../tags/tag343.xml"/><Relationship Id="rId22" Type="http://schemas.openxmlformats.org/officeDocument/2006/relationships/oleObject" Target="../embeddings/oleObject3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7.bin"/><Relationship Id="rId4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tags" Target="../tags/tag352.xml"/><Relationship Id="rId7" Type="http://schemas.openxmlformats.org/officeDocument/2006/relationships/oleObject" Target="../embeddings/oleObject38.bin"/><Relationship Id="rId2" Type="http://schemas.openxmlformats.org/officeDocument/2006/relationships/tags" Target="../tags/tag351.xml"/><Relationship Id="rId1" Type="http://schemas.openxmlformats.org/officeDocument/2006/relationships/vmlDrawing" Target="../drawings/vmlDrawing27.v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53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tags" Target="../tags/tag365.xml"/><Relationship Id="rId18" Type="http://schemas.openxmlformats.org/officeDocument/2006/relationships/tags" Target="../tags/tag370.xml"/><Relationship Id="rId26" Type="http://schemas.openxmlformats.org/officeDocument/2006/relationships/tags" Target="../tags/tag378.xml"/><Relationship Id="rId3" Type="http://schemas.openxmlformats.org/officeDocument/2006/relationships/tags" Target="../tags/tag355.xml"/><Relationship Id="rId21" Type="http://schemas.openxmlformats.org/officeDocument/2006/relationships/tags" Target="../tags/tag373.xml"/><Relationship Id="rId34" Type="http://schemas.openxmlformats.org/officeDocument/2006/relationships/oleObject" Target="../embeddings/oleObject39.bin"/><Relationship Id="rId7" Type="http://schemas.openxmlformats.org/officeDocument/2006/relationships/tags" Target="../tags/tag359.xml"/><Relationship Id="rId12" Type="http://schemas.openxmlformats.org/officeDocument/2006/relationships/tags" Target="../tags/tag364.xml"/><Relationship Id="rId17" Type="http://schemas.openxmlformats.org/officeDocument/2006/relationships/tags" Target="../tags/tag369.xml"/><Relationship Id="rId25" Type="http://schemas.openxmlformats.org/officeDocument/2006/relationships/tags" Target="../tags/tag377.xml"/><Relationship Id="rId33" Type="http://schemas.openxmlformats.org/officeDocument/2006/relationships/slideLayout" Target="../slideLayouts/slideLayout3.xml"/><Relationship Id="rId2" Type="http://schemas.openxmlformats.org/officeDocument/2006/relationships/tags" Target="../tags/tag354.xml"/><Relationship Id="rId16" Type="http://schemas.openxmlformats.org/officeDocument/2006/relationships/tags" Target="../tags/tag368.xml"/><Relationship Id="rId20" Type="http://schemas.openxmlformats.org/officeDocument/2006/relationships/tags" Target="../tags/tag372.xml"/><Relationship Id="rId29" Type="http://schemas.openxmlformats.org/officeDocument/2006/relationships/tags" Target="../tags/tag381.xml"/><Relationship Id="rId1" Type="http://schemas.openxmlformats.org/officeDocument/2006/relationships/vmlDrawing" Target="../drawings/vmlDrawing28.vml"/><Relationship Id="rId6" Type="http://schemas.openxmlformats.org/officeDocument/2006/relationships/tags" Target="../tags/tag358.xml"/><Relationship Id="rId11" Type="http://schemas.openxmlformats.org/officeDocument/2006/relationships/tags" Target="../tags/tag363.xml"/><Relationship Id="rId24" Type="http://schemas.openxmlformats.org/officeDocument/2006/relationships/tags" Target="../tags/tag376.xml"/><Relationship Id="rId32" Type="http://schemas.openxmlformats.org/officeDocument/2006/relationships/tags" Target="../tags/tag384.xml"/><Relationship Id="rId5" Type="http://schemas.openxmlformats.org/officeDocument/2006/relationships/tags" Target="../tags/tag357.xml"/><Relationship Id="rId15" Type="http://schemas.openxmlformats.org/officeDocument/2006/relationships/tags" Target="../tags/tag367.xml"/><Relationship Id="rId23" Type="http://schemas.openxmlformats.org/officeDocument/2006/relationships/tags" Target="../tags/tag375.xml"/><Relationship Id="rId28" Type="http://schemas.openxmlformats.org/officeDocument/2006/relationships/tags" Target="../tags/tag380.xml"/><Relationship Id="rId10" Type="http://schemas.openxmlformats.org/officeDocument/2006/relationships/tags" Target="../tags/tag362.xml"/><Relationship Id="rId19" Type="http://schemas.openxmlformats.org/officeDocument/2006/relationships/tags" Target="../tags/tag371.xml"/><Relationship Id="rId31" Type="http://schemas.openxmlformats.org/officeDocument/2006/relationships/tags" Target="../tags/tag383.xml"/><Relationship Id="rId4" Type="http://schemas.openxmlformats.org/officeDocument/2006/relationships/tags" Target="../tags/tag356.xml"/><Relationship Id="rId9" Type="http://schemas.openxmlformats.org/officeDocument/2006/relationships/tags" Target="../tags/tag361.xml"/><Relationship Id="rId14" Type="http://schemas.openxmlformats.org/officeDocument/2006/relationships/tags" Target="../tags/tag366.xml"/><Relationship Id="rId22" Type="http://schemas.openxmlformats.org/officeDocument/2006/relationships/tags" Target="../tags/tag374.xml"/><Relationship Id="rId27" Type="http://schemas.openxmlformats.org/officeDocument/2006/relationships/tags" Target="../tags/tag379.xml"/><Relationship Id="rId30" Type="http://schemas.openxmlformats.org/officeDocument/2006/relationships/tags" Target="../tags/tag382.xml"/><Relationship Id="rId35" Type="http://schemas.openxmlformats.org/officeDocument/2006/relationships/image" Target="../media/image7.emf"/><Relationship Id="rId8" Type="http://schemas.openxmlformats.org/officeDocument/2006/relationships/tags" Target="../tags/tag36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386.xml"/><Relationship Id="rId7" Type="http://schemas.openxmlformats.org/officeDocument/2006/relationships/tags" Target="../tags/tag390.xml"/><Relationship Id="rId2" Type="http://schemas.openxmlformats.org/officeDocument/2006/relationships/tags" Target="../tags/tag385.xml"/><Relationship Id="rId1" Type="http://schemas.openxmlformats.org/officeDocument/2006/relationships/vmlDrawing" Target="../drawings/vmlDrawing29.vml"/><Relationship Id="rId6" Type="http://schemas.openxmlformats.org/officeDocument/2006/relationships/tags" Target="../tags/tag389.xml"/><Relationship Id="rId5" Type="http://schemas.openxmlformats.org/officeDocument/2006/relationships/tags" Target="../tags/tag388.xml"/><Relationship Id="rId10" Type="http://schemas.openxmlformats.org/officeDocument/2006/relationships/image" Target="../media/image7.emf"/><Relationship Id="rId4" Type="http://schemas.openxmlformats.org/officeDocument/2006/relationships/tags" Target="../tags/tag387.xml"/><Relationship Id="rId9" Type="http://schemas.openxmlformats.org/officeDocument/2006/relationships/oleObject" Target="../embeddings/oleObject40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392.xml"/><Relationship Id="rId7" Type="http://schemas.openxmlformats.org/officeDocument/2006/relationships/tags" Target="../tags/tag396.xml"/><Relationship Id="rId2" Type="http://schemas.openxmlformats.org/officeDocument/2006/relationships/tags" Target="../tags/tag391.xml"/><Relationship Id="rId1" Type="http://schemas.openxmlformats.org/officeDocument/2006/relationships/vmlDrawing" Target="../drawings/vmlDrawing30.vml"/><Relationship Id="rId6" Type="http://schemas.openxmlformats.org/officeDocument/2006/relationships/tags" Target="../tags/tag395.xml"/><Relationship Id="rId5" Type="http://schemas.openxmlformats.org/officeDocument/2006/relationships/tags" Target="../tags/tag394.xml"/><Relationship Id="rId10" Type="http://schemas.openxmlformats.org/officeDocument/2006/relationships/image" Target="../media/image7.emf"/><Relationship Id="rId4" Type="http://schemas.openxmlformats.org/officeDocument/2006/relationships/tags" Target="../tags/tag393.xml"/><Relationship Id="rId9" Type="http://schemas.openxmlformats.org/officeDocument/2006/relationships/oleObject" Target="../embeddings/oleObject4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97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4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3.png"/><Relationship Id="rId2" Type="http://schemas.openxmlformats.org/officeDocument/2006/relationships/tags" Target="../tags/tag398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42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3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400.xml"/><Relationship Id="rId7" Type="http://schemas.openxmlformats.org/officeDocument/2006/relationships/tags" Target="../tags/tag404.xml"/><Relationship Id="rId2" Type="http://schemas.openxmlformats.org/officeDocument/2006/relationships/tags" Target="../tags/tag399.xml"/><Relationship Id="rId1" Type="http://schemas.openxmlformats.org/officeDocument/2006/relationships/vmlDrawing" Target="../drawings/vmlDrawing33.vml"/><Relationship Id="rId6" Type="http://schemas.openxmlformats.org/officeDocument/2006/relationships/tags" Target="../tags/tag403.xml"/><Relationship Id="rId11" Type="http://schemas.openxmlformats.org/officeDocument/2006/relationships/image" Target="../media/image7.emf"/><Relationship Id="rId5" Type="http://schemas.openxmlformats.org/officeDocument/2006/relationships/tags" Target="../tags/tag402.xml"/><Relationship Id="rId10" Type="http://schemas.openxmlformats.org/officeDocument/2006/relationships/oleObject" Target="../embeddings/oleObject44.bin"/><Relationship Id="rId4" Type="http://schemas.openxmlformats.org/officeDocument/2006/relationships/tags" Target="../tags/tag401.xml"/><Relationship Id="rId9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oleObject" Target="../embeddings/oleObject7.bin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72.xml"/><Relationship Id="rId1" Type="http://schemas.openxmlformats.org/officeDocument/2006/relationships/vmlDrawing" Target="../drawings/vmlDrawing7.v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5" Type="http://schemas.openxmlformats.org/officeDocument/2006/relationships/tags" Target="../tags/tag75.xml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411.xml"/><Relationship Id="rId13" Type="http://schemas.openxmlformats.org/officeDocument/2006/relationships/tags" Target="../tags/tag416.xml"/><Relationship Id="rId18" Type="http://schemas.openxmlformats.org/officeDocument/2006/relationships/notesSlide" Target="../notesSlides/notesSlide7.xml"/><Relationship Id="rId3" Type="http://schemas.openxmlformats.org/officeDocument/2006/relationships/tags" Target="../tags/tag406.xml"/><Relationship Id="rId21" Type="http://schemas.openxmlformats.org/officeDocument/2006/relationships/oleObject" Target="../embeddings/oleObject46.bin"/><Relationship Id="rId7" Type="http://schemas.openxmlformats.org/officeDocument/2006/relationships/tags" Target="../tags/tag410.xml"/><Relationship Id="rId12" Type="http://schemas.openxmlformats.org/officeDocument/2006/relationships/tags" Target="../tags/tag415.xml"/><Relationship Id="rId17" Type="http://schemas.openxmlformats.org/officeDocument/2006/relationships/slideLayout" Target="../slideLayouts/slideLayout3.xml"/><Relationship Id="rId2" Type="http://schemas.openxmlformats.org/officeDocument/2006/relationships/tags" Target="../tags/tag405.xml"/><Relationship Id="rId16" Type="http://schemas.openxmlformats.org/officeDocument/2006/relationships/tags" Target="../tags/tag419.xml"/><Relationship Id="rId20" Type="http://schemas.openxmlformats.org/officeDocument/2006/relationships/image" Target="../media/image7.emf"/><Relationship Id="rId1" Type="http://schemas.openxmlformats.org/officeDocument/2006/relationships/vmlDrawing" Target="../drawings/vmlDrawing34.vml"/><Relationship Id="rId6" Type="http://schemas.openxmlformats.org/officeDocument/2006/relationships/tags" Target="../tags/tag409.xml"/><Relationship Id="rId11" Type="http://schemas.openxmlformats.org/officeDocument/2006/relationships/tags" Target="../tags/tag414.xml"/><Relationship Id="rId5" Type="http://schemas.openxmlformats.org/officeDocument/2006/relationships/tags" Target="../tags/tag408.xml"/><Relationship Id="rId15" Type="http://schemas.openxmlformats.org/officeDocument/2006/relationships/tags" Target="../tags/tag418.xml"/><Relationship Id="rId10" Type="http://schemas.openxmlformats.org/officeDocument/2006/relationships/tags" Target="../tags/tag413.xml"/><Relationship Id="rId19" Type="http://schemas.openxmlformats.org/officeDocument/2006/relationships/oleObject" Target="../embeddings/oleObject45.bin"/><Relationship Id="rId4" Type="http://schemas.openxmlformats.org/officeDocument/2006/relationships/tags" Target="../tags/tag407.xml"/><Relationship Id="rId9" Type="http://schemas.openxmlformats.org/officeDocument/2006/relationships/tags" Target="../tags/tag412.xml"/><Relationship Id="rId14" Type="http://schemas.openxmlformats.org/officeDocument/2006/relationships/tags" Target="../tags/tag417.xml"/><Relationship Id="rId22" Type="http://schemas.openxmlformats.org/officeDocument/2006/relationships/image" Target="../media/image44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6.jpg"/><Relationship Id="rId12" Type="http://schemas.openxmlformats.org/officeDocument/2006/relationships/image" Target="../media/image51.png"/><Relationship Id="rId2" Type="http://schemas.openxmlformats.org/officeDocument/2006/relationships/tags" Target="../tags/tag420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45.emf"/><Relationship Id="rId11" Type="http://schemas.openxmlformats.org/officeDocument/2006/relationships/image" Target="../media/image50.png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49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tags" Target="../tags/tag83.xml"/><Relationship Id="rId7" Type="http://schemas.openxmlformats.org/officeDocument/2006/relationships/image" Target="../media/image8.emf"/><Relationship Id="rId2" Type="http://schemas.openxmlformats.org/officeDocument/2006/relationships/tags" Target="../tags/tag8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8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84.xml"/><Relationship Id="rId1" Type="http://schemas.openxmlformats.org/officeDocument/2006/relationships/vmlDrawing" Target="../drawings/vmlDrawing9.v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9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90.xml"/><Relationship Id="rId7" Type="http://schemas.openxmlformats.org/officeDocument/2006/relationships/image" Target="../media/image10.png"/><Relationship Id="rId2" Type="http://schemas.openxmlformats.org/officeDocument/2006/relationships/tags" Target="../tags/tag8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102.xml"/><Relationship Id="rId18" Type="http://schemas.openxmlformats.org/officeDocument/2006/relationships/tags" Target="../tags/tag107.xml"/><Relationship Id="rId26" Type="http://schemas.openxmlformats.org/officeDocument/2006/relationships/tags" Target="../tags/tag115.xml"/><Relationship Id="rId39" Type="http://schemas.openxmlformats.org/officeDocument/2006/relationships/tags" Target="../tags/tag128.xml"/><Relationship Id="rId21" Type="http://schemas.openxmlformats.org/officeDocument/2006/relationships/tags" Target="../tags/tag110.xml"/><Relationship Id="rId34" Type="http://schemas.openxmlformats.org/officeDocument/2006/relationships/tags" Target="../tags/tag123.xml"/><Relationship Id="rId42" Type="http://schemas.openxmlformats.org/officeDocument/2006/relationships/image" Target="../media/image7.emf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6" Type="http://schemas.openxmlformats.org/officeDocument/2006/relationships/tags" Target="../tags/tag105.xml"/><Relationship Id="rId20" Type="http://schemas.openxmlformats.org/officeDocument/2006/relationships/tags" Target="../tags/tag109.xml"/><Relationship Id="rId29" Type="http://schemas.openxmlformats.org/officeDocument/2006/relationships/tags" Target="../tags/tag118.xml"/><Relationship Id="rId41" Type="http://schemas.openxmlformats.org/officeDocument/2006/relationships/oleObject" Target="../embeddings/oleObject11.bin"/><Relationship Id="rId1" Type="http://schemas.openxmlformats.org/officeDocument/2006/relationships/vmlDrawing" Target="../drawings/vmlDrawing11.v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24" Type="http://schemas.openxmlformats.org/officeDocument/2006/relationships/tags" Target="../tags/tag113.xml"/><Relationship Id="rId32" Type="http://schemas.openxmlformats.org/officeDocument/2006/relationships/tags" Target="../tags/tag121.xml"/><Relationship Id="rId37" Type="http://schemas.openxmlformats.org/officeDocument/2006/relationships/tags" Target="../tags/tag126.xml"/><Relationship Id="rId40" Type="http://schemas.openxmlformats.org/officeDocument/2006/relationships/slideLayout" Target="../slideLayouts/slideLayout3.xml"/><Relationship Id="rId5" Type="http://schemas.openxmlformats.org/officeDocument/2006/relationships/tags" Target="../tags/tag94.xml"/><Relationship Id="rId15" Type="http://schemas.openxmlformats.org/officeDocument/2006/relationships/tags" Target="../tags/tag104.xml"/><Relationship Id="rId23" Type="http://schemas.openxmlformats.org/officeDocument/2006/relationships/tags" Target="../tags/tag112.xml"/><Relationship Id="rId28" Type="http://schemas.openxmlformats.org/officeDocument/2006/relationships/tags" Target="../tags/tag117.xml"/><Relationship Id="rId36" Type="http://schemas.openxmlformats.org/officeDocument/2006/relationships/tags" Target="../tags/tag125.xml"/><Relationship Id="rId10" Type="http://schemas.openxmlformats.org/officeDocument/2006/relationships/tags" Target="../tags/tag99.xml"/><Relationship Id="rId19" Type="http://schemas.openxmlformats.org/officeDocument/2006/relationships/tags" Target="../tags/tag108.xml"/><Relationship Id="rId31" Type="http://schemas.openxmlformats.org/officeDocument/2006/relationships/tags" Target="../tags/tag120.xml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Relationship Id="rId22" Type="http://schemas.openxmlformats.org/officeDocument/2006/relationships/tags" Target="../tags/tag111.xml"/><Relationship Id="rId27" Type="http://schemas.openxmlformats.org/officeDocument/2006/relationships/tags" Target="../tags/tag116.xml"/><Relationship Id="rId30" Type="http://schemas.openxmlformats.org/officeDocument/2006/relationships/tags" Target="../tags/tag119.xml"/><Relationship Id="rId35" Type="http://schemas.openxmlformats.org/officeDocument/2006/relationships/tags" Target="../tags/tag124.xml"/><Relationship Id="rId8" Type="http://schemas.openxmlformats.org/officeDocument/2006/relationships/tags" Target="../tags/tag97.xml"/><Relationship Id="rId3" Type="http://schemas.openxmlformats.org/officeDocument/2006/relationships/tags" Target="../tags/tag92.xml"/><Relationship Id="rId12" Type="http://schemas.openxmlformats.org/officeDocument/2006/relationships/tags" Target="../tags/tag101.xml"/><Relationship Id="rId17" Type="http://schemas.openxmlformats.org/officeDocument/2006/relationships/tags" Target="../tags/tag106.xml"/><Relationship Id="rId25" Type="http://schemas.openxmlformats.org/officeDocument/2006/relationships/tags" Target="../tags/tag114.xml"/><Relationship Id="rId33" Type="http://schemas.openxmlformats.org/officeDocument/2006/relationships/tags" Target="../tags/tag122.xml"/><Relationship Id="rId38" Type="http://schemas.openxmlformats.org/officeDocument/2006/relationships/tags" Target="../tags/tag12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image" Target="../media/image13.png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image" Target="../media/image12.png"/><Relationship Id="rId2" Type="http://schemas.openxmlformats.org/officeDocument/2006/relationships/tags" Target="../tags/tag129.xml"/><Relationship Id="rId1" Type="http://schemas.openxmlformats.org/officeDocument/2006/relationships/vmlDrawing" Target="../drawings/vmlDrawing12.vml"/><Relationship Id="rId6" Type="http://schemas.openxmlformats.org/officeDocument/2006/relationships/tags" Target="../tags/tag133.xml"/><Relationship Id="rId11" Type="http://schemas.openxmlformats.org/officeDocument/2006/relationships/image" Target="../media/image7.emf"/><Relationship Id="rId5" Type="http://schemas.openxmlformats.org/officeDocument/2006/relationships/tags" Target="../tags/tag132.xml"/><Relationship Id="rId10" Type="http://schemas.openxmlformats.org/officeDocument/2006/relationships/oleObject" Target="../embeddings/oleObject12.bin"/><Relationship Id="rId4" Type="http://schemas.openxmlformats.org/officeDocument/2006/relationships/tags" Target="../tags/tag131.xml"/><Relationship Id="rId9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13" Type="http://schemas.openxmlformats.org/officeDocument/2006/relationships/tags" Target="../tags/tag147.xml"/><Relationship Id="rId18" Type="http://schemas.openxmlformats.org/officeDocument/2006/relationships/tags" Target="../tags/tag152.xml"/><Relationship Id="rId26" Type="http://schemas.openxmlformats.org/officeDocument/2006/relationships/image" Target="../media/image7.emf"/><Relationship Id="rId3" Type="http://schemas.openxmlformats.org/officeDocument/2006/relationships/tags" Target="../tags/tag137.xml"/><Relationship Id="rId21" Type="http://schemas.openxmlformats.org/officeDocument/2006/relationships/tags" Target="../tags/tag155.xml"/><Relationship Id="rId7" Type="http://schemas.openxmlformats.org/officeDocument/2006/relationships/tags" Target="../tags/tag141.xml"/><Relationship Id="rId12" Type="http://schemas.openxmlformats.org/officeDocument/2006/relationships/tags" Target="../tags/tag146.xml"/><Relationship Id="rId17" Type="http://schemas.openxmlformats.org/officeDocument/2006/relationships/tags" Target="../tags/tag151.xml"/><Relationship Id="rId25" Type="http://schemas.openxmlformats.org/officeDocument/2006/relationships/oleObject" Target="../embeddings/oleObject13.bin"/><Relationship Id="rId2" Type="http://schemas.openxmlformats.org/officeDocument/2006/relationships/tags" Target="../tags/tag136.xml"/><Relationship Id="rId16" Type="http://schemas.openxmlformats.org/officeDocument/2006/relationships/tags" Target="../tags/tag150.xml"/><Relationship Id="rId20" Type="http://schemas.openxmlformats.org/officeDocument/2006/relationships/tags" Target="../tags/tag154.xml"/><Relationship Id="rId1" Type="http://schemas.openxmlformats.org/officeDocument/2006/relationships/vmlDrawing" Target="../drawings/vmlDrawing13.vml"/><Relationship Id="rId6" Type="http://schemas.openxmlformats.org/officeDocument/2006/relationships/tags" Target="../tags/tag140.xml"/><Relationship Id="rId11" Type="http://schemas.openxmlformats.org/officeDocument/2006/relationships/tags" Target="../tags/tag145.xml"/><Relationship Id="rId24" Type="http://schemas.openxmlformats.org/officeDocument/2006/relationships/slideLayout" Target="../slideLayouts/slideLayout3.xml"/><Relationship Id="rId5" Type="http://schemas.openxmlformats.org/officeDocument/2006/relationships/tags" Target="../tags/tag139.xml"/><Relationship Id="rId15" Type="http://schemas.openxmlformats.org/officeDocument/2006/relationships/tags" Target="../tags/tag149.xml"/><Relationship Id="rId23" Type="http://schemas.openxmlformats.org/officeDocument/2006/relationships/tags" Target="../tags/tag157.xml"/><Relationship Id="rId10" Type="http://schemas.openxmlformats.org/officeDocument/2006/relationships/tags" Target="../tags/tag144.xml"/><Relationship Id="rId19" Type="http://schemas.openxmlformats.org/officeDocument/2006/relationships/tags" Target="../tags/tag153.xml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14" Type="http://schemas.openxmlformats.org/officeDocument/2006/relationships/tags" Target="../tags/tag148.xml"/><Relationship Id="rId22" Type="http://schemas.openxmlformats.org/officeDocument/2006/relationships/tags" Target="../tags/tag1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268266" y="1188197"/>
            <a:ext cx="6231663" cy="49244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dirty="0" err="1" smtClean="0"/>
              <a:t>캠프아문젠</a:t>
            </a:r>
            <a:r>
              <a:rPr lang="ko-KR" altLang="en-US" dirty="0" smtClean="0"/>
              <a:t> 경과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보고</a:t>
            </a:r>
            <a:endParaRPr lang="de-CH" dirty="0"/>
          </a:p>
        </p:txBody>
      </p:sp>
      <p:sp>
        <p:nvSpPr>
          <p:cNvPr id="5" name="Disclaimer-Korean"/>
          <p:cNvSpPr>
            <a:spLocks noChangeArrowheads="1"/>
          </p:cNvSpPr>
          <p:nvPr/>
        </p:nvSpPr>
        <p:spPr bwMode="black">
          <a:xfrm>
            <a:off x="4846366" y="6289200"/>
            <a:ext cx="35444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algn="r" defTabSz="804863" hangingPunct="0"/>
            <a:r>
              <a:rPr lang="ko-KR" sz="800" dirty="0" smtClean="0">
                <a:solidFill>
                  <a:srgbClr val="FFFFFF"/>
                </a:solidFill>
                <a:latin typeface="+mn-lt"/>
              </a:rPr>
              <a:t>비공개/기밀 문서</a:t>
            </a:r>
            <a:endParaRPr lang="en-US" sz="800" dirty="0">
              <a:solidFill>
                <a:srgbClr val="FFFFFF"/>
              </a:solidFill>
              <a:latin typeface="+mn-lt"/>
            </a:endParaRPr>
          </a:p>
          <a:p>
            <a:pPr algn="r" defTabSz="804863" hangingPunct="0"/>
            <a:r>
              <a:rPr lang="ko-KR" sz="800" dirty="0">
                <a:solidFill>
                  <a:srgbClr val="FFFFFF"/>
                </a:solidFill>
                <a:latin typeface="+mn-lt"/>
              </a:rPr>
              <a:t>맥킨지의 명시적인 허가없이 본 자료를 사용하는 것은 엄격히 금지됩니다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268266" y="2641509"/>
            <a:ext cx="6231663" cy="215444"/>
          </a:xfrm>
        </p:spPr>
        <p:txBody>
          <a:bodyPr vert="horz" wrap="square" lIns="0" tIns="0" rIns="0" bIns="0" rtlCol="0">
            <a:spAutoFit/>
          </a:bodyPr>
          <a:lstStyle/>
          <a:p>
            <a:pPr latinLnBrk="0"/>
            <a:r>
              <a:rPr lang="en-US" altLang="ko-KR" dirty="0" smtClean="0"/>
              <a:t>MAR 24, 2017 | PROGRESS </a:t>
            </a:r>
            <a:r>
              <a:rPr lang="en-US" altLang="ko-KR" dirty="0" err="1" smtClean="0"/>
              <a:t>REVIEw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66" y="3172476"/>
            <a:ext cx="2592390" cy="2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9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404" name="think-cell Slide" r:id="rId25" imgW="492" imgH="493" progId="TCLayout.ActiveDocument.1">
                  <p:embed/>
                </p:oleObj>
              </mc:Choice>
              <mc:Fallback>
                <p:oleObj name="think-cell Slide" r:id="rId25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615553"/>
          </a:xfrm>
        </p:spPr>
        <p:txBody>
          <a:bodyPr/>
          <a:lstStyle/>
          <a:p>
            <a:pPr marL="360000" lvl="1" indent="0" latinLnBrk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000" b="0" dirty="0" smtClean="0">
                <a:latin typeface="+mj-lt"/>
                <a:ea typeface="-윤고딕150" panose="02030504000101010101" pitchFamily="18" charset="-127"/>
              </a:rPr>
              <a:t>데이터 분석을 통해</a:t>
            </a:r>
            <a:r>
              <a:rPr lang="en-US" altLang="ko-KR" sz="2000" b="0" dirty="0" smtClean="0">
                <a:latin typeface="+mj-lt"/>
                <a:ea typeface="-윤고딕150" panose="02030504000101010101" pitchFamily="18" charset="-127"/>
              </a:rPr>
              <a:t>,</a:t>
            </a:r>
            <a:r>
              <a:rPr lang="ko-KR" altLang="en-US" sz="2000" b="0" dirty="0" smtClean="0">
                <a:latin typeface="+mj-lt"/>
                <a:ea typeface="-윤고딕150" panose="02030504000101010101" pitchFamily="18" charset="-127"/>
              </a:rPr>
              <a:t> 상품 조회 후</a:t>
            </a:r>
            <a:r>
              <a:rPr lang="en-US" altLang="ko-KR" sz="2000" b="0" dirty="0">
                <a:latin typeface="+mj-lt"/>
                <a:ea typeface="-윤고딕150" panose="02030504000101010101" pitchFamily="18" charset="-127"/>
              </a:rPr>
              <a:t> </a:t>
            </a:r>
            <a:r>
              <a:rPr lang="ko-KR" altLang="en-US" sz="2000" b="0" dirty="0" smtClean="0">
                <a:latin typeface="+mj-lt"/>
                <a:ea typeface="-윤고딕150" panose="02030504000101010101" pitchFamily="18" charset="-127"/>
              </a:rPr>
              <a:t>가까운 시일 내에 구매를 유도하는 것이 효과적일 것으로 판단하고 전송일 이전 </a:t>
            </a:r>
            <a:r>
              <a:rPr lang="en-US" altLang="ko-KR" sz="2000" b="0" dirty="0" smtClean="0">
                <a:latin typeface="+mj-lt"/>
                <a:ea typeface="-윤고딕150" panose="02030504000101010101" pitchFamily="18" charset="-127"/>
              </a:rPr>
              <a:t>3</a:t>
            </a:r>
            <a:r>
              <a:rPr lang="ko-KR" altLang="en-US" sz="2000" b="0" dirty="0" smtClean="0">
                <a:latin typeface="+mj-lt"/>
                <a:ea typeface="-윤고딕150" panose="02030504000101010101" pitchFamily="18" charset="-127"/>
              </a:rPr>
              <a:t>일간 집계</a:t>
            </a:r>
            <a:r>
              <a:rPr lang="en-US" altLang="ko-KR" sz="2000" b="0" dirty="0" smtClean="0">
                <a:latin typeface="+mj-lt"/>
                <a:ea typeface="-윤고딕150" panose="02030504000101010101" pitchFamily="18" charset="-127"/>
              </a:rPr>
              <a:t>, </a:t>
            </a:r>
            <a:r>
              <a:rPr lang="ko-KR" altLang="en-US" sz="2000" b="0" dirty="0" smtClean="0">
                <a:latin typeface="+mj-lt"/>
                <a:ea typeface="-윤고딕150" panose="02030504000101010101" pitchFamily="18" charset="-127"/>
              </a:rPr>
              <a:t>골든 타임 파악하기로 함</a:t>
            </a:r>
            <a:endParaRPr lang="en-US" altLang="ko-KR" sz="2000" b="0" dirty="0">
              <a:latin typeface="+mj-lt"/>
              <a:ea typeface="-윤고딕150" panose="02030504000101010101" pitchFamily="18" charset="-127"/>
            </a:endParaRPr>
          </a:p>
        </p:txBody>
      </p:sp>
      <p:sp>
        <p:nvSpPr>
          <p:cNvPr id="77" name="AutoShape 250"/>
          <p:cNvSpPr>
            <a:spLocks noChangeArrowheads="1"/>
          </p:cNvSpPr>
          <p:nvPr/>
        </p:nvSpPr>
        <p:spPr bwMode="auto">
          <a:xfrm>
            <a:off x="902419" y="5649264"/>
            <a:ext cx="4494361" cy="233363"/>
          </a:xfrm>
          <a:prstGeom prst="leftRightArrow">
            <a:avLst>
              <a:gd name="adj1" fmla="val 100000"/>
              <a:gd name="adj2" fmla="val 0"/>
            </a:avLst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pPr algn="r"/>
            <a:r>
              <a:rPr lang="ko-KR" altLang="en-US" sz="1400" noProof="0" dirty="0" err="1" smtClean="0">
                <a:solidFill>
                  <a:schemeClr val="tx2"/>
                </a:solidFill>
                <a:latin typeface="+mn-lt"/>
                <a:cs typeface="Arial" pitchFamily="34" charset="0"/>
              </a:rPr>
              <a:t>브라우징</a:t>
            </a:r>
            <a:r>
              <a:rPr lang="ko-KR" altLang="en-US" sz="1400" noProof="0" dirty="0" smtClean="0">
                <a:solidFill>
                  <a:schemeClr val="tx2"/>
                </a:solidFill>
                <a:latin typeface="+mn-lt"/>
                <a:cs typeface="Arial" pitchFamily="34" charset="0"/>
              </a:rPr>
              <a:t> 일자</a:t>
            </a:r>
            <a:r>
              <a:rPr lang="en-US" altLang="ko-KR" sz="1400" noProof="0" dirty="0" smtClean="0">
                <a:solidFill>
                  <a:schemeClr val="tx2"/>
                </a:solidFill>
                <a:latin typeface="+mn-lt"/>
                <a:cs typeface="Arial" pitchFamily="34" charset="0"/>
              </a:rPr>
              <a:t>, </a:t>
            </a:r>
            <a:r>
              <a:rPr lang="ko-KR" altLang="en-US" sz="1400" noProof="0" dirty="0" smtClean="0">
                <a:solidFill>
                  <a:schemeClr val="tx2"/>
                </a:solidFill>
                <a:latin typeface="+mn-lt"/>
                <a:cs typeface="Arial" pitchFamily="34" charset="0"/>
              </a:rPr>
              <a:t>구매 일자간 차이</a:t>
            </a:r>
            <a:endParaRPr lang="en-US" altLang="ja-JP" sz="1400" noProof="0" dirty="0">
              <a:solidFill>
                <a:schemeClr val="tx2"/>
              </a:solidFill>
              <a:latin typeface="+mn-lt"/>
              <a:cs typeface="Arial" pitchFamily="34" charset="0"/>
            </a:endParaRPr>
          </a:p>
        </p:txBody>
      </p:sp>
      <p:sp>
        <p:nvSpPr>
          <p:cNvPr id="79" name="4. Footnote"/>
          <p:cNvSpPr txBox="1">
            <a:spLocks noChangeArrowheads="1"/>
          </p:cNvSpPr>
          <p:nvPr/>
        </p:nvSpPr>
        <p:spPr bwMode="auto">
          <a:xfrm>
            <a:off x="119063" y="6115056"/>
            <a:ext cx="854868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104775" indent="-104775" defTabSz="895350" latinLnBrk="0">
              <a:defRPr sz="1000" b="0">
                <a:solidFill>
                  <a:srgbClr val="000000"/>
                </a:solidFill>
                <a:latin typeface="+mj-lt" charset="0"/>
                <a:ea typeface="-윤고딕13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+mj-lt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+mj-lt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+mj-lt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+mj-lt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 charset="0"/>
              </a:defRPr>
            </a:lvl9pPr>
          </a:lstStyle>
          <a:p>
            <a:r>
              <a:rPr lang="en-US" sz="900" dirty="0">
                <a:solidFill>
                  <a:schemeClr val="accent6"/>
                </a:solidFill>
              </a:rPr>
              <a:t>1 </a:t>
            </a:r>
            <a:r>
              <a:rPr lang="ko-KR" altLang="en-US" sz="900" dirty="0" smtClean="0">
                <a:solidFill>
                  <a:schemeClr val="accent6"/>
                </a:solidFill>
              </a:rPr>
              <a:t>집계</a:t>
            </a:r>
            <a:r>
              <a:rPr lang="en-US" altLang="ja-JP" sz="900" dirty="0" smtClean="0">
                <a:solidFill>
                  <a:schemeClr val="accent6"/>
                </a:solidFill>
              </a:rPr>
              <a:t> </a:t>
            </a:r>
            <a:r>
              <a:rPr lang="ko-KR" altLang="en-US" sz="900" dirty="0">
                <a:solidFill>
                  <a:schemeClr val="accent6"/>
                </a:solidFill>
              </a:rPr>
              <a:t>기간</a:t>
            </a:r>
            <a:r>
              <a:rPr lang="en-US" altLang="ja-JP" sz="900" dirty="0">
                <a:solidFill>
                  <a:schemeClr val="accent6"/>
                </a:solidFill>
              </a:rPr>
              <a:t>: </a:t>
            </a:r>
            <a:r>
              <a:rPr lang="en-US" altLang="ja-JP" sz="900" dirty="0" smtClean="0">
                <a:solidFill>
                  <a:schemeClr val="accent6"/>
                </a:solidFill>
              </a:rPr>
              <a:t>2017/12/15 </a:t>
            </a:r>
            <a:r>
              <a:rPr lang="en-US" altLang="ja-JP" sz="900" dirty="0">
                <a:solidFill>
                  <a:schemeClr val="accent6"/>
                </a:solidFill>
              </a:rPr>
              <a:t>– </a:t>
            </a:r>
            <a:r>
              <a:rPr lang="en-US" altLang="ja-JP" sz="900" dirty="0" smtClean="0">
                <a:solidFill>
                  <a:schemeClr val="accent6"/>
                </a:solidFill>
              </a:rPr>
              <a:t>2017/1/15, </a:t>
            </a:r>
            <a:r>
              <a:rPr lang="en-US" altLang="ja-JP" sz="900" dirty="0">
                <a:solidFill>
                  <a:schemeClr val="accent6"/>
                </a:solidFill>
              </a:rPr>
              <a:t>Browsing </a:t>
            </a:r>
            <a:r>
              <a:rPr lang="ko-KR" altLang="en-US" sz="900" dirty="0" smtClean="0">
                <a:solidFill>
                  <a:schemeClr val="accent6"/>
                </a:solidFill>
              </a:rPr>
              <a:t>이후 </a:t>
            </a:r>
            <a:r>
              <a:rPr lang="en-US" altLang="ko-KR" sz="900" dirty="0" smtClean="0">
                <a:solidFill>
                  <a:schemeClr val="accent6"/>
                </a:solidFill>
              </a:rPr>
              <a:t>15</a:t>
            </a:r>
            <a:r>
              <a:rPr lang="ko-KR" altLang="en-US" sz="900" dirty="0" smtClean="0">
                <a:solidFill>
                  <a:schemeClr val="accent6"/>
                </a:solidFill>
              </a:rPr>
              <a:t>일 이내 구매한 사람들의 분포</a:t>
            </a:r>
            <a:endParaRPr lang="en-US" altLang="ko-KR" sz="900" dirty="0" smtClean="0">
              <a:solidFill>
                <a:schemeClr val="accent6"/>
              </a:solidFill>
            </a:endParaRPr>
          </a:p>
          <a:p>
            <a:r>
              <a:rPr lang="en-US" altLang="ja-JP" sz="900" dirty="0" smtClean="0">
                <a:solidFill>
                  <a:schemeClr val="accent6"/>
                </a:solidFill>
              </a:rPr>
              <a:t>2 </a:t>
            </a:r>
            <a:r>
              <a:rPr lang="ko-KR" altLang="en-US" sz="900" dirty="0" err="1" smtClean="0">
                <a:solidFill>
                  <a:schemeClr val="accent6"/>
                </a:solidFill>
              </a:rPr>
              <a:t>브라우징</a:t>
            </a:r>
            <a:r>
              <a:rPr lang="ko-KR" altLang="en-US" sz="900" dirty="0" smtClean="0">
                <a:solidFill>
                  <a:schemeClr val="accent6"/>
                </a:solidFill>
              </a:rPr>
              <a:t> 일자에 구매한 고객들은 제외</a:t>
            </a:r>
            <a:endParaRPr lang="en-US" altLang="ja-JP" sz="900" dirty="0">
              <a:solidFill>
                <a:schemeClr val="accent6"/>
              </a:solidFill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3997326" y="1476375"/>
            <a:ext cx="425450" cy="379328"/>
            <a:chOff x="2971800" y="1285875"/>
            <a:chExt cx="717551" cy="639763"/>
          </a:xfrm>
          <a:solidFill>
            <a:schemeClr val="bg1"/>
          </a:solidFill>
        </p:grpSpPr>
        <p:sp>
          <p:nvSpPr>
            <p:cNvPr id="100" name="Freeform 102"/>
            <p:cNvSpPr>
              <a:spLocks/>
            </p:cNvSpPr>
            <p:nvPr/>
          </p:nvSpPr>
          <p:spPr bwMode="auto">
            <a:xfrm>
              <a:off x="3173413" y="1285875"/>
              <a:ext cx="515938" cy="188913"/>
            </a:xfrm>
            <a:custGeom>
              <a:avLst/>
              <a:gdLst>
                <a:gd name="T0" fmla="*/ 1538 w 1624"/>
                <a:gd name="T1" fmla="*/ 295 h 593"/>
                <a:gd name="T2" fmla="*/ 154 w 1624"/>
                <a:gd name="T3" fmla="*/ 2 h 593"/>
                <a:gd name="T4" fmla="*/ 154 w 1624"/>
                <a:gd name="T5" fmla="*/ 2 h 593"/>
                <a:gd name="T6" fmla="*/ 144 w 1624"/>
                <a:gd name="T7" fmla="*/ 1 h 593"/>
                <a:gd name="T8" fmla="*/ 132 w 1624"/>
                <a:gd name="T9" fmla="*/ 0 h 593"/>
                <a:gd name="T10" fmla="*/ 122 w 1624"/>
                <a:gd name="T11" fmla="*/ 0 h 593"/>
                <a:gd name="T12" fmla="*/ 111 w 1624"/>
                <a:gd name="T13" fmla="*/ 2 h 593"/>
                <a:gd name="T14" fmla="*/ 101 w 1624"/>
                <a:gd name="T15" fmla="*/ 5 h 593"/>
                <a:gd name="T16" fmla="*/ 91 w 1624"/>
                <a:gd name="T17" fmla="*/ 8 h 593"/>
                <a:gd name="T18" fmla="*/ 81 w 1624"/>
                <a:gd name="T19" fmla="*/ 13 h 593"/>
                <a:gd name="T20" fmla="*/ 72 w 1624"/>
                <a:gd name="T21" fmla="*/ 17 h 593"/>
                <a:gd name="T22" fmla="*/ 64 w 1624"/>
                <a:gd name="T23" fmla="*/ 24 h 593"/>
                <a:gd name="T24" fmla="*/ 56 w 1624"/>
                <a:gd name="T25" fmla="*/ 31 h 593"/>
                <a:gd name="T26" fmla="*/ 49 w 1624"/>
                <a:gd name="T27" fmla="*/ 38 h 593"/>
                <a:gd name="T28" fmla="*/ 42 w 1624"/>
                <a:gd name="T29" fmla="*/ 47 h 593"/>
                <a:gd name="T30" fmla="*/ 36 w 1624"/>
                <a:gd name="T31" fmla="*/ 55 h 593"/>
                <a:gd name="T32" fmla="*/ 32 w 1624"/>
                <a:gd name="T33" fmla="*/ 66 h 593"/>
                <a:gd name="T34" fmla="*/ 28 w 1624"/>
                <a:gd name="T35" fmla="*/ 75 h 593"/>
                <a:gd name="T36" fmla="*/ 25 w 1624"/>
                <a:gd name="T37" fmla="*/ 86 h 593"/>
                <a:gd name="T38" fmla="*/ 0 w 1624"/>
                <a:gd name="T39" fmla="*/ 255 h 593"/>
                <a:gd name="T40" fmla="*/ 1596 w 1624"/>
                <a:gd name="T41" fmla="*/ 593 h 593"/>
                <a:gd name="T42" fmla="*/ 1622 w 1624"/>
                <a:gd name="T43" fmla="*/ 424 h 593"/>
                <a:gd name="T44" fmla="*/ 1622 w 1624"/>
                <a:gd name="T45" fmla="*/ 424 h 593"/>
                <a:gd name="T46" fmla="*/ 1624 w 1624"/>
                <a:gd name="T47" fmla="*/ 413 h 593"/>
                <a:gd name="T48" fmla="*/ 1624 w 1624"/>
                <a:gd name="T49" fmla="*/ 402 h 593"/>
                <a:gd name="T50" fmla="*/ 1624 w 1624"/>
                <a:gd name="T51" fmla="*/ 391 h 593"/>
                <a:gd name="T52" fmla="*/ 1623 w 1624"/>
                <a:gd name="T53" fmla="*/ 380 h 593"/>
                <a:gd name="T54" fmla="*/ 1619 w 1624"/>
                <a:gd name="T55" fmla="*/ 370 h 593"/>
                <a:gd name="T56" fmla="*/ 1616 w 1624"/>
                <a:gd name="T57" fmla="*/ 361 h 593"/>
                <a:gd name="T58" fmla="*/ 1612 w 1624"/>
                <a:gd name="T59" fmla="*/ 352 h 593"/>
                <a:gd name="T60" fmla="*/ 1607 w 1624"/>
                <a:gd name="T61" fmla="*/ 342 h 593"/>
                <a:gd name="T62" fmla="*/ 1601 w 1624"/>
                <a:gd name="T63" fmla="*/ 333 h 593"/>
                <a:gd name="T64" fmla="*/ 1594 w 1624"/>
                <a:gd name="T65" fmla="*/ 326 h 593"/>
                <a:gd name="T66" fmla="*/ 1586 w 1624"/>
                <a:gd name="T67" fmla="*/ 318 h 593"/>
                <a:gd name="T68" fmla="*/ 1578 w 1624"/>
                <a:gd name="T69" fmla="*/ 312 h 593"/>
                <a:gd name="T70" fmla="*/ 1568 w 1624"/>
                <a:gd name="T71" fmla="*/ 307 h 593"/>
                <a:gd name="T72" fmla="*/ 1559 w 1624"/>
                <a:gd name="T73" fmla="*/ 302 h 593"/>
                <a:gd name="T74" fmla="*/ 1549 w 1624"/>
                <a:gd name="T75" fmla="*/ 297 h 593"/>
                <a:gd name="T76" fmla="*/ 1538 w 1624"/>
                <a:gd name="T77" fmla="*/ 295 h 593"/>
                <a:gd name="T78" fmla="*/ 1538 w 1624"/>
                <a:gd name="T79" fmla="*/ 295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24" h="593">
                  <a:moveTo>
                    <a:pt x="1538" y="295"/>
                  </a:moveTo>
                  <a:lnTo>
                    <a:pt x="154" y="2"/>
                  </a:lnTo>
                  <a:lnTo>
                    <a:pt x="154" y="2"/>
                  </a:lnTo>
                  <a:lnTo>
                    <a:pt x="144" y="1"/>
                  </a:lnTo>
                  <a:lnTo>
                    <a:pt x="132" y="0"/>
                  </a:lnTo>
                  <a:lnTo>
                    <a:pt x="122" y="0"/>
                  </a:lnTo>
                  <a:lnTo>
                    <a:pt x="111" y="2"/>
                  </a:lnTo>
                  <a:lnTo>
                    <a:pt x="101" y="5"/>
                  </a:lnTo>
                  <a:lnTo>
                    <a:pt x="91" y="8"/>
                  </a:lnTo>
                  <a:lnTo>
                    <a:pt x="81" y="13"/>
                  </a:lnTo>
                  <a:lnTo>
                    <a:pt x="72" y="17"/>
                  </a:lnTo>
                  <a:lnTo>
                    <a:pt x="64" y="24"/>
                  </a:lnTo>
                  <a:lnTo>
                    <a:pt x="56" y="31"/>
                  </a:lnTo>
                  <a:lnTo>
                    <a:pt x="49" y="38"/>
                  </a:lnTo>
                  <a:lnTo>
                    <a:pt x="42" y="47"/>
                  </a:lnTo>
                  <a:lnTo>
                    <a:pt x="36" y="55"/>
                  </a:lnTo>
                  <a:lnTo>
                    <a:pt x="32" y="66"/>
                  </a:lnTo>
                  <a:lnTo>
                    <a:pt x="28" y="75"/>
                  </a:lnTo>
                  <a:lnTo>
                    <a:pt x="25" y="86"/>
                  </a:lnTo>
                  <a:lnTo>
                    <a:pt x="0" y="255"/>
                  </a:lnTo>
                  <a:lnTo>
                    <a:pt x="1596" y="593"/>
                  </a:lnTo>
                  <a:lnTo>
                    <a:pt x="1622" y="424"/>
                  </a:lnTo>
                  <a:lnTo>
                    <a:pt x="1622" y="424"/>
                  </a:lnTo>
                  <a:lnTo>
                    <a:pt x="1624" y="413"/>
                  </a:lnTo>
                  <a:lnTo>
                    <a:pt x="1624" y="402"/>
                  </a:lnTo>
                  <a:lnTo>
                    <a:pt x="1624" y="391"/>
                  </a:lnTo>
                  <a:lnTo>
                    <a:pt x="1623" y="380"/>
                  </a:lnTo>
                  <a:lnTo>
                    <a:pt x="1619" y="370"/>
                  </a:lnTo>
                  <a:lnTo>
                    <a:pt x="1616" y="361"/>
                  </a:lnTo>
                  <a:lnTo>
                    <a:pt x="1612" y="352"/>
                  </a:lnTo>
                  <a:lnTo>
                    <a:pt x="1607" y="342"/>
                  </a:lnTo>
                  <a:lnTo>
                    <a:pt x="1601" y="333"/>
                  </a:lnTo>
                  <a:lnTo>
                    <a:pt x="1594" y="326"/>
                  </a:lnTo>
                  <a:lnTo>
                    <a:pt x="1586" y="318"/>
                  </a:lnTo>
                  <a:lnTo>
                    <a:pt x="1578" y="312"/>
                  </a:lnTo>
                  <a:lnTo>
                    <a:pt x="1568" y="307"/>
                  </a:lnTo>
                  <a:lnTo>
                    <a:pt x="1559" y="302"/>
                  </a:lnTo>
                  <a:lnTo>
                    <a:pt x="1549" y="297"/>
                  </a:lnTo>
                  <a:lnTo>
                    <a:pt x="1538" y="295"/>
                  </a:lnTo>
                  <a:lnTo>
                    <a:pt x="1538" y="2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103"/>
            <p:cNvSpPr>
              <a:spLocks noEditPoints="1"/>
            </p:cNvSpPr>
            <p:nvPr/>
          </p:nvSpPr>
          <p:spPr bwMode="auto">
            <a:xfrm>
              <a:off x="2971800" y="1443038"/>
              <a:ext cx="688975" cy="482600"/>
            </a:xfrm>
            <a:custGeom>
              <a:avLst/>
              <a:gdLst>
                <a:gd name="T0" fmla="*/ 1587 w 2171"/>
                <a:gd name="T1" fmla="*/ 125 h 1520"/>
                <a:gd name="T2" fmla="*/ 1571 w 2171"/>
                <a:gd name="T3" fmla="*/ 97 h 1520"/>
                <a:gd name="T4" fmla="*/ 1548 w 2171"/>
                <a:gd name="T5" fmla="*/ 75 h 1520"/>
                <a:gd name="T6" fmla="*/ 1521 w 2171"/>
                <a:gd name="T7" fmla="*/ 60 h 1520"/>
                <a:gd name="T8" fmla="*/ 1488 w 2171"/>
                <a:gd name="T9" fmla="*/ 55 h 1520"/>
                <a:gd name="T10" fmla="*/ 1456 w 2171"/>
                <a:gd name="T11" fmla="*/ 59 h 1520"/>
                <a:gd name="T12" fmla="*/ 506 w 2171"/>
                <a:gd name="T13" fmla="*/ 322 h 1520"/>
                <a:gd name="T14" fmla="*/ 70 w 2171"/>
                <a:gd name="T15" fmla="*/ 444 h 1520"/>
                <a:gd name="T16" fmla="*/ 42 w 2171"/>
                <a:gd name="T17" fmla="*/ 460 h 1520"/>
                <a:gd name="T18" fmla="*/ 20 w 2171"/>
                <a:gd name="T19" fmla="*/ 483 h 1520"/>
                <a:gd name="T20" fmla="*/ 6 w 2171"/>
                <a:gd name="T21" fmla="*/ 511 h 1520"/>
                <a:gd name="T22" fmla="*/ 0 w 2171"/>
                <a:gd name="T23" fmla="*/ 543 h 1520"/>
                <a:gd name="T24" fmla="*/ 3 w 2171"/>
                <a:gd name="T25" fmla="*/ 576 h 1520"/>
                <a:gd name="T26" fmla="*/ 247 w 2171"/>
                <a:gd name="T27" fmla="*/ 1449 h 1520"/>
                <a:gd name="T28" fmla="*/ 263 w 2171"/>
                <a:gd name="T29" fmla="*/ 1478 h 1520"/>
                <a:gd name="T30" fmla="*/ 287 w 2171"/>
                <a:gd name="T31" fmla="*/ 1499 h 1520"/>
                <a:gd name="T32" fmla="*/ 315 w 2171"/>
                <a:gd name="T33" fmla="*/ 1514 h 1520"/>
                <a:gd name="T34" fmla="*/ 346 w 2171"/>
                <a:gd name="T35" fmla="*/ 1520 h 1520"/>
                <a:gd name="T36" fmla="*/ 378 w 2171"/>
                <a:gd name="T37" fmla="*/ 1515 h 1520"/>
                <a:gd name="T38" fmla="*/ 1765 w 2171"/>
                <a:gd name="T39" fmla="*/ 1130 h 1520"/>
                <a:gd name="T40" fmla="*/ 1793 w 2171"/>
                <a:gd name="T41" fmla="*/ 1114 h 1520"/>
                <a:gd name="T42" fmla="*/ 1815 w 2171"/>
                <a:gd name="T43" fmla="*/ 1091 h 1520"/>
                <a:gd name="T44" fmla="*/ 1830 w 2171"/>
                <a:gd name="T45" fmla="*/ 1063 h 1520"/>
                <a:gd name="T46" fmla="*/ 1834 w 2171"/>
                <a:gd name="T47" fmla="*/ 1032 h 1520"/>
                <a:gd name="T48" fmla="*/ 1831 w 2171"/>
                <a:gd name="T49" fmla="*/ 999 h 1520"/>
                <a:gd name="T50" fmla="*/ 1944 w 2171"/>
                <a:gd name="T51" fmla="*/ 883 h 1520"/>
                <a:gd name="T52" fmla="*/ 1976 w 2171"/>
                <a:gd name="T53" fmla="*/ 885 h 1520"/>
                <a:gd name="T54" fmla="*/ 2007 w 2171"/>
                <a:gd name="T55" fmla="*/ 878 h 1520"/>
                <a:gd name="T56" fmla="*/ 2034 w 2171"/>
                <a:gd name="T57" fmla="*/ 861 h 1520"/>
                <a:gd name="T58" fmla="*/ 2056 w 2171"/>
                <a:gd name="T59" fmla="*/ 838 h 1520"/>
                <a:gd name="T60" fmla="*/ 2070 w 2171"/>
                <a:gd name="T61" fmla="*/ 810 h 1520"/>
                <a:gd name="T62" fmla="*/ 1615 w 2171"/>
                <a:gd name="T63" fmla="*/ 221 h 1520"/>
                <a:gd name="T64" fmla="*/ 90 w 2171"/>
                <a:gd name="T65" fmla="*/ 551 h 1520"/>
                <a:gd name="T66" fmla="*/ 91 w 2171"/>
                <a:gd name="T67" fmla="*/ 540 h 1520"/>
                <a:gd name="T68" fmla="*/ 97 w 2171"/>
                <a:gd name="T69" fmla="*/ 531 h 1520"/>
                <a:gd name="T70" fmla="*/ 485 w 2171"/>
                <a:gd name="T71" fmla="*/ 421 h 1520"/>
                <a:gd name="T72" fmla="*/ 1480 w 2171"/>
                <a:gd name="T73" fmla="*/ 146 h 1520"/>
                <a:gd name="T74" fmla="*/ 1491 w 2171"/>
                <a:gd name="T75" fmla="*/ 146 h 1520"/>
                <a:gd name="T76" fmla="*/ 1504 w 2171"/>
                <a:gd name="T77" fmla="*/ 159 h 1520"/>
                <a:gd name="T78" fmla="*/ 137 w 2171"/>
                <a:gd name="T79" fmla="*/ 721 h 1520"/>
                <a:gd name="T80" fmla="*/ 1784 w 2171"/>
                <a:gd name="T81" fmla="*/ 413 h 1520"/>
                <a:gd name="T82" fmla="*/ 1792 w 2171"/>
                <a:gd name="T83" fmla="*/ 397 h 1520"/>
                <a:gd name="T84" fmla="*/ 1811 w 2171"/>
                <a:gd name="T85" fmla="*/ 382 h 1520"/>
                <a:gd name="T86" fmla="*/ 1837 w 2171"/>
                <a:gd name="T87" fmla="*/ 380 h 1520"/>
                <a:gd name="T88" fmla="*/ 2006 w 2171"/>
                <a:gd name="T89" fmla="*/ 415 h 1520"/>
                <a:gd name="T90" fmla="*/ 2026 w 2171"/>
                <a:gd name="T91" fmla="*/ 433 h 1520"/>
                <a:gd name="T92" fmla="*/ 2034 w 2171"/>
                <a:gd name="T93" fmla="*/ 457 h 1520"/>
                <a:gd name="T94" fmla="*/ 1998 w 2171"/>
                <a:gd name="T95" fmla="*/ 626 h 1520"/>
                <a:gd name="T96" fmla="*/ 1985 w 2171"/>
                <a:gd name="T97" fmla="*/ 649 h 1520"/>
                <a:gd name="T98" fmla="*/ 1964 w 2171"/>
                <a:gd name="T99" fmla="*/ 661 h 1520"/>
                <a:gd name="T100" fmla="*/ 1785 w 2171"/>
                <a:gd name="T101" fmla="*/ 627 h 1520"/>
                <a:gd name="T102" fmla="*/ 1769 w 2171"/>
                <a:gd name="T103" fmla="*/ 621 h 1520"/>
                <a:gd name="T104" fmla="*/ 1752 w 2171"/>
                <a:gd name="T105" fmla="*/ 600 h 1520"/>
                <a:gd name="T106" fmla="*/ 1750 w 2171"/>
                <a:gd name="T107" fmla="*/ 574 h 1520"/>
                <a:gd name="T108" fmla="*/ 1744 w 2171"/>
                <a:gd name="T109" fmla="*/ 1023 h 1520"/>
                <a:gd name="T110" fmla="*/ 1743 w 2171"/>
                <a:gd name="T111" fmla="*/ 1038 h 1520"/>
                <a:gd name="T112" fmla="*/ 1735 w 2171"/>
                <a:gd name="T113" fmla="*/ 1046 h 1520"/>
                <a:gd name="T114" fmla="*/ 355 w 2171"/>
                <a:gd name="T115" fmla="*/ 1429 h 1520"/>
                <a:gd name="T116" fmla="*/ 344 w 2171"/>
                <a:gd name="T117" fmla="*/ 1429 h 1520"/>
                <a:gd name="T118" fmla="*/ 330 w 2171"/>
                <a:gd name="T119" fmla="*/ 1415 h 1520"/>
                <a:gd name="T120" fmla="*/ 1691 w 2171"/>
                <a:gd name="T121" fmla="*/ 829 h 1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71" h="1520">
                  <a:moveTo>
                    <a:pt x="1591" y="135"/>
                  </a:moveTo>
                  <a:lnTo>
                    <a:pt x="1591" y="135"/>
                  </a:lnTo>
                  <a:lnTo>
                    <a:pt x="1587" y="125"/>
                  </a:lnTo>
                  <a:lnTo>
                    <a:pt x="1583" y="114"/>
                  </a:lnTo>
                  <a:lnTo>
                    <a:pt x="1578" y="105"/>
                  </a:lnTo>
                  <a:lnTo>
                    <a:pt x="1571" y="97"/>
                  </a:lnTo>
                  <a:lnTo>
                    <a:pt x="1564" y="89"/>
                  </a:lnTo>
                  <a:lnTo>
                    <a:pt x="1556" y="81"/>
                  </a:lnTo>
                  <a:lnTo>
                    <a:pt x="1548" y="75"/>
                  </a:lnTo>
                  <a:lnTo>
                    <a:pt x="1539" y="70"/>
                  </a:lnTo>
                  <a:lnTo>
                    <a:pt x="1530" y="65"/>
                  </a:lnTo>
                  <a:lnTo>
                    <a:pt x="1521" y="60"/>
                  </a:lnTo>
                  <a:lnTo>
                    <a:pt x="1510" y="58"/>
                  </a:lnTo>
                  <a:lnTo>
                    <a:pt x="1500" y="56"/>
                  </a:lnTo>
                  <a:lnTo>
                    <a:pt x="1488" y="55"/>
                  </a:lnTo>
                  <a:lnTo>
                    <a:pt x="1478" y="56"/>
                  </a:lnTo>
                  <a:lnTo>
                    <a:pt x="1467" y="57"/>
                  </a:lnTo>
                  <a:lnTo>
                    <a:pt x="1456" y="59"/>
                  </a:lnTo>
                  <a:lnTo>
                    <a:pt x="1193" y="132"/>
                  </a:lnTo>
                  <a:lnTo>
                    <a:pt x="575" y="0"/>
                  </a:lnTo>
                  <a:lnTo>
                    <a:pt x="506" y="322"/>
                  </a:lnTo>
                  <a:lnTo>
                    <a:pt x="81" y="441"/>
                  </a:lnTo>
                  <a:lnTo>
                    <a:pt x="81" y="441"/>
                  </a:lnTo>
                  <a:lnTo>
                    <a:pt x="70" y="444"/>
                  </a:lnTo>
                  <a:lnTo>
                    <a:pt x="60" y="449"/>
                  </a:lnTo>
                  <a:lnTo>
                    <a:pt x="51" y="453"/>
                  </a:lnTo>
                  <a:lnTo>
                    <a:pt x="42" y="460"/>
                  </a:lnTo>
                  <a:lnTo>
                    <a:pt x="33" y="467"/>
                  </a:lnTo>
                  <a:lnTo>
                    <a:pt x="27" y="475"/>
                  </a:lnTo>
                  <a:lnTo>
                    <a:pt x="20" y="483"/>
                  </a:lnTo>
                  <a:lnTo>
                    <a:pt x="14" y="493"/>
                  </a:lnTo>
                  <a:lnTo>
                    <a:pt x="9" y="502"/>
                  </a:lnTo>
                  <a:lnTo>
                    <a:pt x="6" y="511"/>
                  </a:lnTo>
                  <a:lnTo>
                    <a:pt x="2" y="521"/>
                  </a:lnTo>
                  <a:lnTo>
                    <a:pt x="1" y="532"/>
                  </a:lnTo>
                  <a:lnTo>
                    <a:pt x="0" y="543"/>
                  </a:lnTo>
                  <a:lnTo>
                    <a:pt x="0" y="554"/>
                  </a:lnTo>
                  <a:lnTo>
                    <a:pt x="1" y="564"/>
                  </a:lnTo>
                  <a:lnTo>
                    <a:pt x="3" y="576"/>
                  </a:lnTo>
                  <a:lnTo>
                    <a:pt x="243" y="1439"/>
                  </a:lnTo>
                  <a:lnTo>
                    <a:pt x="243" y="1439"/>
                  </a:lnTo>
                  <a:lnTo>
                    <a:pt x="247" y="1449"/>
                  </a:lnTo>
                  <a:lnTo>
                    <a:pt x="251" y="1460"/>
                  </a:lnTo>
                  <a:lnTo>
                    <a:pt x="257" y="1469"/>
                  </a:lnTo>
                  <a:lnTo>
                    <a:pt x="263" y="1478"/>
                  </a:lnTo>
                  <a:lnTo>
                    <a:pt x="271" y="1486"/>
                  </a:lnTo>
                  <a:lnTo>
                    <a:pt x="278" y="1493"/>
                  </a:lnTo>
                  <a:lnTo>
                    <a:pt x="287" y="1499"/>
                  </a:lnTo>
                  <a:lnTo>
                    <a:pt x="295" y="1505"/>
                  </a:lnTo>
                  <a:lnTo>
                    <a:pt x="305" y="1509"/>
                  </a:lnTo>
                  <a:lnTo>
                    <a:pt x="315" y="1514"/>
                  </a:lnTo>
                  <a:lnTo>
                    <a:pt x="325" y="1516"/>
                  </a:lnTo>
                  <a:lnTo>
                    <a:pt x="336" y="1519"/>
                  </a:lnTo>
                  <a:lnTo>
                    <a:pt x="346" y="1520"/>
                  </a:lnTo>
                  <a:lnTo>
                    <a:pt x="358" y="1519"/>
                  </a:lnTo>
                  <a:lnTo>
                    <a:pt x="368" y="1517"/>
                  </a:lnTo>
                  <a:lnTo>
                    <a:pt x="378" y="1515"/>
                  </a:lnTo>
                  <a:lnTo>
                    <a:pt x="1755" y="1134"/>
                  </a:lnTo>
                  <a:lnTo>
                    <a:pt x="1755" y="1134"/>
                  </a:lnTo>
                  <a:lnTo>
                    <a:pt x="1765" y="1130"/>
                  </a:lnTo>
                  <a:lnTo>
                    <a:pt x="1775" y="1125"/>
                  </a:lnTo>
                  <a:lnTo>
                    <a:pt x="1785" y="1121"/>
                  </a:lnTo>
                  <a:lnTo>
                    <a:pt x="1793" y="1114"/>
                  </a:lnTo>
                  <a:lnTo>
                    <a:pt x="1801" y="1107"/>
                  </a:lnTo>
                  <a:lnTo>
                    <a:pt x="1809" y="1099"/>
                  </a:lnTo>
                  <a:lnTo>
                    <a:pt x="1815" y="1091"/>
                  </a:lnTo>
                  <a:lnTo>
                    <a:pt x="1820" y="1082"/>
                  </a:lnTo>
                  <a:lnTo>
                    <a:pt x="1825" y="1072"/>
                  </a:lnTo>
                  <a:lnTo>
                    <a:pt x="1830" y="1063"/>
                  </a:lnTo>
                  <a:lnTo>
                    <a:pt x="1832" y="1053"/>
                  </a:lnTo>
                  <a:lnTo>
                    <a:pt x="1834" y="1042"/>
                  </a:lnTo>
                  <a:lnTo>
                    <a:pt x="1834" y="1032"/>
                  </a:lnTo>
                  <a:lnTo>
                    <a:pt x="1834" y="1021"/>
                  </a:lnTo>
                  <a:lnTo>
                    <a:pt x="1833" y="1010"/>
                  </a:lnTo>
                  <a:lnTo>
                    <a:pt x="1831" y="999"/>
                  </a:lnTo>
                  <a:lnTo>
                    <a:pt x="1789" y="851"/>
                  </a:lnTo>
                  <a:lnTo>
                    <a:pt x="1944" y="883"/>
                  </a:lnTo>
                  <a:lnTo>
                    <a:pt x="1944" y="883"/>
                  </a:lnTo>
                  <a:lnTo>
                    <a:pt x="1955" y="885"/>
                  </a:lnTo>
                  <a:lnTo>
                    <a:pt x="1966" y="886"/>
                  </a:lnTo>
                  <a:lnTo>
                    <a:pt x="1976" y="885"/>
                  </a:lnTo>
                  <a:lnTo>
                    <a:pt x="1988" y="883"/>
                  </a:lnTo>
                  <a:lnTo>
                    <a:pt x="1997" y="881"/>
                  </a:lnTo>
                  <a:lnTo>
                    <a:pt x="2007" y="878"/>
                  </a:lnTo>
                  <a:lnTo>
                    <a:pt x="2017" y="873"/>
                  </a:lnTo>
                  <a:lnTo>
                    <a:pt x="2026" y="868"/>
                  </a:lnTo>
                  <a:lnTo>
                    <a:pt x="2034" y="861"/>
                  </a:lnTo>
                  <a:lnTo>
                    <a:pt x="2042" y="855"/>
                  </a:lnTo>
                  <a:lnTo>
                    <a:pt x="2049" y="848"/>
                  </a:lnTo>
                  <a:lnTo>
                    <a:pt x="2056" y="838"/>
                  </a:lnTo>
                  <a:lnTo>
                    <a:pt x="2062" y="830"/>
                  </a:lnTo>
                  <a:lnTo>
                    <a:pt x="2066" y="820"/>
                  </a:lnTo>
                  <a:lnTo>
                    <a:pt x="2070" y="810"/>
                  </a:lnTo>
                  <a:lnTo>
                    <a:pt x="2073" y="799"/>
                  </a:lnTo>
                  <a:lnTo>
                    <a:pt x="2171" y="338"/>
                  </a:lnTo>
                  <a:lnTo>
                    <a:pt x="1615" y="221"/>
                  </a:lnTo>
                  <a:lnTo>
                    <a:pt x="1591" y="135"/>
                  </a:lnTo>
                  <a:close/>
                  <a:moveTo>
                    <a:pt x="90" y="551"/>
                  </a:moveTo>
                  <a:lnTo>
                    <a:pt x="90" y="551"/>
                  </a:lnTo>
                  <a:lnTo>
                    <a:pt x="90" y="548"/>
                  </a:lnTo>
                  <a:lnTo>
                    <a:pt x="90" y="543"/>
                  </a:lnTo>
                  <a:lnTo>
                    <a:pt x="91" y="540"/>
                  </a:lnTo>
                  <a:lnTo>
                    <a:pt x="92" y="536"/>
                  </a:lnTo>
                  <a:lnTo>
                    <a:pt x="95" y="533"/>
                  </a:lnTo>
                  <a:lnTo>
                    <a:pt x="97" y="531"/>
                  </a:lnTo>
                  <a:lnTo>
                    <a:pt x="100" y="528"/>
                  </a:lnTo>
                  <a:lnTo>
                    <a:pt x="104" y="527"/>
                  </a:lnTo>
                  <a:lnTo>
                    <a:pt x="485" y="421"/>
                  </a:lnTo>
                  <a:lnTo>
                    <a:pt x="1383" y="172"/>
                  </a:lnTo>
                  <a:lnTo>
                    <a:pt x="1480" y="146"/>
                  </a:lnTo>
                  <a:lnTo>
                    <a:pt x="1480" y="146"/>
                  </a:lnTo>
                  <a:lnTo>
                    <a:pt x="1485" y="144"/>
                  </a:lnTo>
                  <a:lnTo>
                    <a:pt x="1485" y="144"/>
                  </a:lnTo>
                  <a:lnTo>
                    <a:pt x="1491" y="146"/>
                  </a:lnTo>
                  <a:lnTo>
                    <a:pt x="1497" y="148"/>
                  </a:lnTo>
                  <a:lnTo>
                    <a:pt x="1502" y="153"/>
                  </a:lnTo>
                  <a:lnTo>
                    <a:pt x="1504" y="159"/>
                  </a:lnTo>
                  <a:lnTo>
                    <a:pt x="1516" y="200"/>
                  </a:lnTo>
                  <a:lnTo>
                    <a:pt x="1552" y="328"/>
                  </a:lnTo>
                  <a:lnTo>
                    <a:pt x="137" y="721"/>
                  </a:lnTo>
                  <a:lnTo>
                    <a:pt x="90" y="551"/>
                  </a:lnTo>
                  <a:close/>
                  <a:moveTo>
                    <a:pt x="1750" y="574"/>
                  </a:moveTo>
                  <a:lnTo>
                    <a:pt x="1784" y="413"/>
                  </a:lnTo>
                  <a:lnTo>
                    <a:pt x="1784" y="413"/>
                  </a:lnTo>
                  <a:lnTo>
                    <a:pt x="1787" y="405"/>
                  </a:lnTo>
                  <a:lnTo>
                    <a:pt x="1792" y="397"/>
                  </a:lnTo>
                  <a:lnTo>
                    <a:pt x="1796" y="391"/>
                  </a:lnTo>
                  <a:lnTo>
                    <a:pt x="1803" y="385"/>
                  </a:lnTo>
                  <a:lnTo>
                    <a:pt x="1811" y="382"/>
                  </a:lnTo>
                  <a:lnTo>
                    <a:pt x="1819" y="378"/>
                  </a:lnTo>
                  <a:lnTo>
                    <a:pt x="1829" y="378"/>
                  </a:lnTo>
                  <a:lnTo>
                    <a:pt x="1837" y="380"/>
                  </a:lnTo>
                  <a:lnTo>
                    <a:pt x="1998" y="413"/>
                  </a:lnTo>
                  <a:lnTo>
                    <a:pt x="1998" y="413"/>
                  </a:lnTo>
                  <a:lnTo>
                    <a:pt x="2006" y="415"/>
                  </a:lnTo>
                  <a:lnTo>
                    <a:pt x="2014" y="420"/>
                  </a:lnTo>
                  <a:lnTo>
                    <a:pt x="2021" y="426"/>
                  </a:lnTo>
                  <a:lnTo>
                    <a:pt x="2026" y="433"/>
                  </a:lnTo>
                  <a:lnTo>
                    <a:pt x="2030" y="440"/>
                  </a:lnTo>
                  <a:lnTo>
                    <a:pt x="2033" y="449"/>
                  </a:lnTo>
                  <a:lnTo>
                    <a:pt x="2034" y="457"/>
                  </a:lnTo>
                  <a:lnTo>
                    <a:pt x="2033" y="466"/>
                  </a:lnTo>
                  <a:lnTo>
                    <a:pt x="1998" y="626"/>
                  </a:lnTo>
                  <a:lnTo>
                    <a:pt x="1998" y="626"/>
                  </a:lnTo>
                  <a:lnTo>
                    <a:pt x="1996" y="636"/>
                  </a:lnTo>
                  <a:lnTo>
                    <a:pt x="1991" y="644"/>
                  </a:lnTo>
                  <a:lnTo>
                    <a:pt x="1985" y="649"/>
                  </a:lnTo>
                  <a:lnTo>
                    <a:pt x="1979" y="655"/>
                  </a:lnTo>
                  <a:lnTo>
                    <a:pt x="1972" y="659"/>
                  </a:lnTo>
                  <a:lnTo>
                    <a:pt x="1964" y="661"/>
                  </a:lnTo>
                  <a:lnTo>
                    <a:pt x="1954" y="662"/>
                  </a:lnTo>
                  <a:lnTo>
                    <a:pt x="1945" y="661"/>
                  </a:lnTo>
                  <a:lnTo>
                    <a:pt x="1785" y="627"/>
                  </a:lnTo>
                  <a:lnTo>
                    <a:pt x="1785" y="627"/>
                  </a:lnTo>
                  <a:lnTo>
                    <a:pt x="1775" y="624"/>
                  </a:lnTo>
                  <a:lnTo>
                    <a:pt x="1769" y="621"/>
                  </a:lnTo>
                  <a:lnTo>
                    <a:pt x="1762" y="615"/>
                  </a:lnTo>
                  <a:lnTo>
                    <a:pt x="1756" y="608"/>
                  </a:lnTo>
                  <a:lnTo>
                    <a:pt x="1752" y="600"/>
                  </a:lnTo>
                  <a:lnTo>
                    <a:pt x="1750" y="592"/>
                  </a:lnTo>
                  <a:lnTo>
                    <a:pt x="1749" y="584"/>
                  </a:lnTo>
                  <a:lnTo>
                    <a:pt x="1750" y="574"/>
                  </a:lnTo>
                  <a:lnTo>
                    <a:pt x="1750" y="574"/>
                  </a:lnTo>
                  <a:close/>
                  <a:moveTo>
                    <a:pt x="1744" y="1023"/>
                  </a:moveTo>
                  <a:lnTo>
                    <a:pt x="1744" y="1023"/>
                  </a:lnTo>
                  <a:lnTo>
                    <a:pt x="1745" y="1027"/>
                  </a:lnTo>
                  <a:lnTo>
                    <a:pt x="1745" y="1032"/>
                  </a:lnTo>
                  <a:lnTo>
                    <a:pt x="1743" y="1038"/>
                  </a:lnTo>
                  <a:lnTo>
                    <a:pt x="1743" y="1038"/>
                  </a:lnTo>
                  <a:lnTo>
                    <a:pt x="1739" y="1044"/>
                  </a:lnTo>
                  <a:lnTo>
                    <a:pt x="1735" y="1046"/>
                  </a:lnTo>
                  <a:lnTo>
                    <a:pt x="1730" y="1048"/>
                  </a:lnTo>
                  <a:lnTo>
                    <a:pt x="355" y="1429"/>
                  </a:lnTo>
                  <a:lnTo>
                    <a:pt x="355" y="1429"/>
                  </a:lnTo>
                  <a:lnTo>
                    <a:pt x="350" y="1430"/>
                  </a:lnTo>
                  <a:lnTo>
                    <a:pt x="350" y="1430"/>
                  </a:lnTo>
                  <a:lnTo>
                    <a:pt x="344" y="1429"/>
                  </a:lnTo>
                  <a:lnTo>
                    <a:pt x="338" y="1426"/>
                  </a:lnTo>
                  <a:lnTo>
                    <a:pt x="333" y="1422"/>
                  </a:lnTo>
                  <a:lnTo>
                    <a:pt x="330" y="1415"/>
                  </a:lnTo>
                  <a:lnTo>
                    <a:pt x="190" y="911"/>
                  </a:lnTo>
                  <a:lnTo>
                    <a:pt x="1605" y="519"/>
                  </a:lnTo>
                  <a:lnTo>
                    <a:pt x="1691" y="829"/>
                  </a:lnTo>
                  <a:lnTo>
                    <a:pt x="1744" y="10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104"/>
            <p:cNvSpPr>
              <a:spLocks/>
            </p:cNvSpPr>
            <p:nvPr/>
          </p:nvSpPr>
          <p:spPr bwMode="auto">
            <a:xfrm>
              <a:off x="3076575" y="1766888"/>
              <a:ext cx="93663" cy="93663"/>
            </a:xfrm>
            <a:custGeom>
              <a:avLst/>
              <a:gdLst>
                <a:gd name="T0" fmla="*/ 248 w 294"/>
                <a:gd name="T1" fmla="*/ 33 h 295"/>
                <a:gd name="T2" fmla="*/ 248 w 294"/>
                <a:gd name="T3" fmla="*/ 33 h 295"/>
                <a:gd name="T4" fmla="*/ 246 w 294"/>
                <a:gd name="T5" fmla="*/ 24 h 295"/>
                <a:gd name="T6" fmla="*/ 240 w 294"/>
                <a:gd name="T7" fmla="*/ 17 h 295"/>
                <a:gd name="T8" fmla="*/ 234 w 294"/>
                <a:gd name="T9" fmla="*/ 12 h 295"/>
                <a:gd name="T10" fmla="*/ 227 w 294"/>
                <a:gd name="T11" fmla="*/ 6 h 295"/>
                <a:gd name="T12" fmla="*/ 219 w 294"/>
                <a:gd name="T13" fmla="*/ 2 h 295"/>
                <a:gd name="T14" fmla="*/ 211 w 294"/>
                <a:gd name="T15" fmla="*/ 1 h 295"/>
                <a:gd name="T16" fmla="*/ 202 w 294"/>
                <a:gd name="T17" fmla="*/ 0 h 295"/>
                <a:gd name="T18" fmla="*/ 194 w 294"/>
                <a:gd name="T19" fmla="*/ 2 h 295"/>
                <a:gd name="T20" fmla="*/ 32 w 294"/>
                <a:gd name="T21" fmla="*/ 46 h 295"/>
                <a:gd name="T22" fmla="*/ 32 w 294"/>
                <a:gd name="T23" fmla="*/ 46 h 295"/>
                <a:gd name="T24" fmla="*/ 24 w 294"/>
                <a:gd name="T25" fmla="*/ 50 h 295"/>
                <a:gd name="T26" fmla="*/ 17 w 294"/>
                <a:gd name="T27" fmla="*/ 54 h 295"/>
                <a:gd name="T28" fmla="*/ 10 w 294"/>
                <a:gd name="T29" fmla="*/ 61 h 295"/>
                <a:gd name="T30" fmla="*/ 6 w 294"/>
                <a:gd name="T31" fmla="*/ 68 h 295"/>
                <a:gd name="T32" fmla="*/ 2 w 294"/>
                <a:gd name="T33" fmla="*/ 76 h 295"/>
                <a:gd name="T34" fmla="*/ 0 w 294"/>
                <a:gd name="T35" fmla="*/ 84 h 295"/>
                <a:gd name="T36" fmla="*/ 0 w 294"/>
                <a:gd name="T37" fmla="*/ 92 h 295"/>
                <a:gd name="T38" fmla="*/ 1 w 294"/>
                <a:gd name="T39" fmla="*/ 101 h 295"/>
                <a:gd name="T40" fmla="*/ 46 w 294"/>
                <a:gd name="T41" fmla="*/ 262 h 295"/>
                <a:gd name="T42" fmla="*/ 46 w 294"/>
                <a:gd name="T43" fmla="*/ 262 h 295"/>
                <a:gd name="T44" fmla="*/ 49 w 294"/>
                <a:gd name="T45" fmla="*/ 271 h 295"/>
                <a:gd name="T46" fmla="*/ 54 w 294"/>
                <a:gd name="T47" fmla="*/ 278 h 295"/>
                <a:gd name="T48" fmla="*/ 60 w 294"/>
                <a:gd name="T49" fmla="*/ 285 h 295"/>
                <a:gd name="T50" fmla="*/ 67 w 294"/>
                <a:gd name="T51" fmla="*/ 289 h 295"/>
                <a:gd name="T52" fmla="*/ 75 w 294"/>
                <a:gd name="T53" fmla="*/ 293 h 295"/>
                <a:gd name="T54" fmla="*/ 83 w 294"/>
                <a:gd name="T55" fmla="*/ 295 h 295"/>
                <a:gd name="T56" fmla="*/ 92 w 294"/>
                <a:gd name="T57" fmla="*/ 295 h 295"/>
                <a:gd name="T58" fmla="*/ 101 w 294"/>
                <a:gd name="T59" fmla="*/ 293 h 295"/>
                <a:gd name="T60" fmla="*/ 262 w 294"/>
                <a:gd name="T61" fmla="*/ 249 h 295"/>
                <a:gd name="T62" fmla="*/ 262 w 294"/>
                <a:gd name="T63" fmla="*/ 249 h 295"/>
                <a:gd name="T64" fmla="*/ 270 w 294"/>
                <a:gd name="T65" fmla="*/ 246 h 295"/>
                <a:gd name="T66" fmla="*/ 278 w 294"/>
                <a:gd name="T67" fmla="*/ 241 h 295"/>
                <a:gd name="T68" fmla="*/ 284 w 294"/>
                <a:gd name="T69" fmla="*/ 235 h 295"/>
                <a:gd name="T70" fmla="*/ 288 w 294"/>
                <a:gd name="T71" fmla="*/ 227 h 295"/>
                <a:gd name="T72" fmla="*/ 292 w 294"/>
                <a:gd name="T73" fmla="*/ 220 h 295"/>
                <a:gd name="T74" fmla="*/ 294 w 294"/>
                <a:gd name="T75" fmla="*/ 211 h 295"/>
                <a:gd name="T76" fmla="*/ 294 w 294"/>
                <a:gd name="T77" fmla="*/ 203 h 295"/>
                <a:gd name="T78" fmla="*/ 293 w 294"/>
                <a:gd name="T79" fmla="*/ 194 h 295"/>
                <a:gd name="T80" fmla="*/ 248 w 294"/>
                <a:gd name="T81" fmla="*/ 3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4" h="295">
                  <a:moveTo>
                    <a:pt x="248" y="33"/>
                  </a:moveTo>
                  <a:lnTo>
                    <a:pt x="248" y="33"/>
                  </a:lnTo>
                  <a:lnTo>
                    <a:pt x="246" y="24"/>
                  </a:lnTo>
                  <a:lnTo>
                    <a:pt x="240" y="17"/>
                  </a:lnTo>
                  <a:lnTo>
                    <a:pt x="234" y="12"/>
                  </a:lnTo>
                  <a:lnTo>
                    <a:pt x="227" y="6"/>
                  </a:lnTo>
                  <a:lnTo>
                    <a:pt x="219" y="2"/>
                  </a:lnTo>
                  <a:lnTo>
                    <a:pt x="211" y="1"/>
                  </a:lnTo>
                  <a:lnTo>
                    <a:pt x="202" y="0"/>
                  </a:lnTo>
                  <a:lnTo>
                    <a:pt x="194" y="2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24" y="50"/>
                  </a:lnTo>
                  <a:lnTo>
                    <a:pt x="17" y="54"/>
                  </a:lnTo>
                  <a:lnTo>
                    <a:pt x="10" y="61"/>
                  </a:lnTo>
                  <a:lnTo>
                    <a:pt x="6" y="68"/>
                  </a:lnTo>
                  <a:lnTo>
                    <a:pt x="2" y="76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1" y="101"/>
                  </a:lnTo>
                  <a:lnTo>
                    <a:pt x="46" y="262"/>
                  </a:lnTo>
                  <a:lnTo>
                    <a:pt x="46" y="262"/>
                  </a:lnTo>
                  <a:lnTo>
                    <a:pt x="49" y="271"/>
                  </a:lnTo>
                  <a:lnTo>
                    <a:pt x="54" y="278"/>
                  </a:lnTo>
                  <a:lnTo>
                    <a:pt x="60" y="285"/>
                  </a:lnTo>
                  <a:lnTo>
                    <a:pt x="67" y="289"/>
                  </a:lnTo>
                  <a:lnTo>
                    <a:pt x="75" y="293"/>
                  </a:lnTo>
                  <a:lnTo>
                    <a:pt x="83" y="295"/>
                  </a:lnTo>
                  <a:lnTo>
                    <a:pt x="92" y="295"/>
                  </a:lnTo>
                  <a:lnTo>
                    <a:pt x="101" y="293"/>
                  </a:lnTo>
                  <a:lnTo>
                    <a:pt x="262" y="249"/>
                  </a:lnTo>
                  <a:lnTo>
                    <a:pt x="262" y="249"/>
                  </a:lnTo>
                  <a:lnTo>
                    <a:pt x="270" y="246"/>
                  </a:lnTo>
                  <a:lnTo>
                    <a:pt x="278" y="241"/>
                  </a:lnTo>
                  <a:lnTo>
                    <a:pt x="284" y="235"/>
                  </a:lnTo>
                  <a:lnTo>
                    <a:pt x="288" y="227"/>
                  </a:lnTo>
                  <a:lnTo>
                    <a:pt x="292" y="220"/>
                  </a:lnTo>
                  <a:lnTo>
                    <a:pt x="294" y="211"/>
                  </a:lnTo>
                  <a:lnTo>
                    <a:pt x="294" y="203"/>
                  </a:lnTo>
                  <a:lnTo>
                    <a:pt x="293" y="194"/>
                  </a:lnTo>
                  <a:lnTo>
                    <a:pt x="248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41288" y="1692275"/>
            <a:ext cx="5310190" cy="919163"/>
            <a:chOff x="141287" y="1692275"/>
            <a:chExt cx="5607051" cy="919163"/>
          </a:xfrm>
        </p:grpSpPr>
        <p:sp>
          <p:nvSpPr>
            <p:cNvPr id="38" name="Rectangle 5"/>
            <p:cNvSpPr txBox="1">
              <a:spLocks/>
            </p:cNvSpPr>
            <p:nvPr>
              <p:custDataLst>
                <p:tags r:id="rId23"/>
              </p:custDataLst>
            </p:nvPr>
          </p:nvSpPr>
          <p:spPr>
            <a:xfrm>
              <a:off x="141287" y="1692275"/>
              <a:ext cx="5607051" cy="40717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100">
                  <a:latin typeface="+mn-lt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</a:defRPr>
              </a:lvl9pPr>
            </a:lstStyle>
            <a:p>
              <a:pPr algn="l"/>
              <a:r>
                <a:rPr lang="ko-KR" altLang="en-US" sz="1400" b="1" dirty="0" smtClean="0"/>
                <a:t>수행 분석</a:t>
              </a:r>
              <a:endParaRPr lang="ko-KR" altLang="en-US" sz="1400" b="1" dirty="0"/>
            </a:p>
          </p:txBody>
        </p:sp>
        <p:grpSp>
          <p:nvGrpSpPr>
            <p:cNvPr id="83" name="ACET 16"/>
            <p:cNvGrpSpPr>
              <a:grpSpLocks/>
            </p:cNvGrpSpPr>
            <p:nvPr/>
          </p:nvGrpSpPr>
          <p:grpSpPr bwMode="auto">
            <a:xfrm>
              <a:off x="214313" y="2162175"/>
              <a:ext cx="5449535" cy="449263"/>
              <a:chOff x="915" y="747"/>
              <a:chExt cx="2686" cy="283"/>
            </a:xfrm>
          </p:grpSpPr>
          <p:cxnSp>
            <p:nvCxnSpPr>
              <p:cNvPr id="84" name="AutoShape 249"/>
              <p:cNvCxnSpPr>
                <a:cxnSpLocks noChangeShapeType="1"/>
                <a:stCxn id="85" idx="4"/>
                <a:endCxn id="85" idx="6"/>
              </p:cNvCxnSpPr>
              <p:nvPr/>
            </p:nvCxnSpPr>
            <p:spPr bwMode="auto">
              <a:xfrm>
                <a:off x="915" y="1030"/>
                <a:ext cx="2686" cy="0"/>
              </a:xfrm>
              <a:prstGeom prst="straightConnector1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5" name="AutoShape 250"/>
              <p:cNvSpPr>
                <a:spLocks noChangeArrowheads="1"/>
              </p:cNvSpPr>
              <p:nvPr/>
            </p:nvSpPr>
            <p:spPr bwMode="auto">
              <a:xfrm>
                <a:off x="915" y="747"/>
                <a:ext cx="2686" cy="283"/>
              </a:xfrm>
              <a:prstGeom prst="leftRightArrow">
                <a:avLst>
                  <a:gd name="adj1" fmla="val 100000"/>
                  <a:gd name="adj2" fmla="val 0"/>
                </a:avLst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18288" anchor="b">
                <a:spAutoFit/>
              </a:bodyPr>
              <a:lstStyle/>
              <a:p>
                <a:r>
                  <a:rPr lang="ko-KR" altLang="en-US" sz="1400" b="1" baseline="0" noProof="0" dirty="0" smtClean="0">
                    <a:solidFill>
                      <a:schemeClr val="tx2"/>
                    </a:solidFill>
                    <a:latin typeface="+mn-lt"/>
                    <a:ea typeface="+mn-ea"/>
                    <a:cs typeface="Arial" pitchFamily="34" charset="0"/>
                  </a:rPr>
                  <a:t>고객들의 </a:t>
                </a:r>
                <a:r>
                  <a:rPr lang="ko-KR" altLang="en-US" sz="1400" b="1" baseline="0" noProof="0" dirty="0" err="1" smtClean="0">
                    <a:solidFill>
                      <a:schemeClr val="tx2"/>
                    </a:solidFill>
                    <a:latin typeface="+mn-lt"/>
                    <a:ea typeface="+mn-ea"/>
                    <a:cs typeface="Arial" pitchFamily="34" charset="0"/>
                  </a:rPr>
                  <a:t>브라우징</a:t>
                </a:r>
                <a:r>
                  <a:rPr lang="ko-KR" altLang="en-US" sz="1400" b="1" baseline="0" noProof="0" dirty="0" smtClean="0">
                    <a:solidFill>
                      <a:schemeClr val="tx2"/>
                    </a:solidFill>
                    <a:latin typeface="+mn-lt"/>
                    <a:ea typeface="+mn-ea"/>
                    <a:cs typeface="Arial" pitchFamily="34" charset="0"/>
                  </a:rPr>
                  <a:t> 일자와</a:t>
                </a:r>
                <a:r>
                  <a:rPr lang="en-US" altLang="ko-KR" sz="1400" b="1" baseline="0" noProof="0" dirty="0" smtClean="0">
                    <a:solidFill>
                      <a:schemeClr val="tx2"/>
                    </a:solidFill>
                    <a:latin typeface="+mn-lt"/>
                    <a:ea typeface="+mn-ea"/>
                    <a:cs typeface="Arial" pitchFamily="34" charset="0"/>
                  </a:rPr>
                  <a:t> </a:t>
                </a:r>
                <a:r>
                  <a:rPr lang="ko-KR" altLang="en-US" sz="1400" b="1" baseline="0" noProof="0" dirty="0" smtClean="0">
                    <a:solidFill>
                      <a:schemeClr val="tx2"/>
                    </a:solidFill>
                    <a:latin typeface="+mn-lt"/>
                    <a:ea typeface="+mn-ea"/>
                    <a:cs typeface="Arial" pitchFamily="34" charset="0"/>
                  </a:rPr>
                  <a:t>실제 구매 일자간 소요</a:t>
                </a:r>
                <a:r>
                  <a:rPr lang="ko-KR" altLang="en-US" sz="1400" b="1" dirty="0" smtClean="0">
                    <a:solidFill>
                      <a:schemeClr val="tx2"/>
                    </a:solidFill>
                    <a:latin typeface="+mn-lt"/>
                    <a:cs typeface="Arial" pitchFamily="34" charset="0"/>
                  </a:rPr>
                  <a:t>일 </a:t>
                </a:r>
                <a:r>
                  <a:rPr lang="ko-KR" altLang="en-US" sz="1400" b="1" baseline="0" noProof="0" dirty="0" smtClean="0">
                    <a:solidFill>
                      <a:schemeClr val="tx2"/>
                    </a:solidFill>
                    <a:latin typeface="+mn-lt"/>
                    <a:ea typeface="+mn-ea"/>
                    <a:cs typeface="Arial" pitchFamily="34" charset="0"/>
                  </a:rPr>
                  <a:t>분포</a:t>
                </a:r>
                <a:r>
                  <a:rPr lang="en-US" altLang="ko-KR" sz="1400" b="1" baseline="30000" dirty="0" smtClean="0">
                    <a:solidFill>
                      <a:schemeClr val="tx2"/>
                    </a:solidFill>
                    <a:latin typeface="+mn-lt"/>
                    <a:cs typeface="Arial" pitchFamily="34" charset="0"/>
                  </a:rPr>
                  <a:t>12</a:t>
                </a:r>
                <a:endParaRPr lang="en-US" altLang="ja-JP" sz="1400" baseline="30000" noProof="0" dirty="0">
                  <a:solidFill>
                    <a:schemeClr val="tx2"/>
                  </a:solidFill>
                  <a:latin typeface="+mn-lt"/>
                  <a:cs typeface="Arial" pitchFamily="34" charset="0"/>
                </a:endParaRPr>
              </a:p>
              <a:p>
                <a:r>
                  <a:rPr lang="ko-KR" altLang="en-US" sz="1400" noProof="0" dirty="0">
                    <a:solidFill>
                      <a:srgbClr val="808080"/>
                    </a:solidFill>
                    <a:latin typeface="+mn-lt"/>
                    <a:ea typeface="+mn-ea"/>
                    <a:cs typeface="Arial" pitchFamily="34" charset="0"/>
                  </a:rPr>
                  <a:t>퍼센트</a:t>
                </a:r>
                <a:r>
                  <a:rPr lang="en-US" altLang="ja-JP" sz="1400" noProof="0" dirty="0">
                    <a:solidFill>
                      <a:srgbClr val="808080"/>
                    </a:solidFill>
                    <a:latin typeface="+mn-lt"/>
                    <a:ea typeface="+mn-ea"/>
                    <a:cs typeface="Arial" pitchFamily="34" charset="0"/>
                  </a:rPr>
                  <a:t> </a:t>
                </a:r>
              </a:p>
            </p:txBody>
          </p:sp>
        </p:grpSp>
      </p:grpSp>
      <p:sp>
        <p:nvSpPr>
          <p:cNvPr id="70" name="Rectangle 9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38430" y="1085850"/>
            <a:ext cx="8564766" cy="5144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en-US" b="1" dirty="0" smtClean="0">
                <a:solidFill>
                  <a:schemeClr val="accent4"/>
                </a:solidFill>
              </a:rPr>
              <a:t> 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71" name="TextBox 70"/>
          <p:cNvSpPr txBox="1">
            <a:spLocks/>
          </p:cNvSpPr>
          <p:nvPr/>
        </p:nvSpPr>
        <p:spPr>
          <a:xfrm>
            <a:off x="406882" y="1242576"/>
            <a:ext cx="814424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lvl="1" indent="0">
              <a:spcBef>
                <a:spcPts val="0"/>
              </a:spcBef>
              <a:buSzTx/>
              <a:buNone/>
            </a:pPr>
            <a:r>
              <a:rPr lang="ko-KR" altLang="en-US" b="1" dirty="0" smtClean="0">
                <a:solidFill>
                  <a:schemeClr val="accent4"/>
                </a:solidFill>
              </a:rPr>
              <a:t>발송 대상 고객 집계를 위한 기간은 얼마로 설정해야 하는가</a:t>
            </a:r>
            <a:r>
              <a:rPr lang="en-US" altLang="ko-KR" b="1" dirty="0" smtClean="0">
                <a:solidFill>
                  <a:schemeClr val="accent4"/>
                </a:solidFill>
              </a:rPr>
              <a:t>?</a:t>
            </a:r>
            <a:endParaRPr lang="en-US" altLang="ko-KR" dirty="0"/>
          </a:p>
        </p:txBody>
      </p:sp>
      <p:sp>
        <p:nvSpPr>
          <p:cNvPr id="72" name="Tracker circle"/>
          <p:cNvSpPr/>
          <p:nvPr/>
        </p:nvSpPr>
        <p:spPr>
          <a:xfrm>
            <a:off x="62448" y="997728"/>
            <a:ext cx="248920" cy="24892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</a:rPr>
              <a:t>Q</a:t>
            </a:r>
          </a:p>
        </p:txBody>
      </p:sp>
      <p:sp>
        <p:nvSpPr>
          <p:cNvPr id="63" name="Rectangle 5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5598173" y="1692275"/>
            <a:ext cx="3105023" cy="407170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US" altLang="ko-KR" sz="1400" b="1" dirty="0" err="1" smtClean="0"/>
              <a:t>BBDB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집계 기간 결정</a:t>
            </a:r>
            <a:endParaRPr lang="ko-KR" altLang="en-US" sz="1400" b="1" dirty="0"/>
          </a:p>
        </p:txBody>
      </p:sp>
      <p:sp>
        <p:nvSpPr>
          <p:cNvPr id="74" name="Rectangle 5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5684876" y="3840959"/>
            <a:ext cx="2941547" cy="19771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US" altLang="ko-KR" sz="1400" b="1" dirty="0" smtClean="0"/>
              <a:t> 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63497" y="4018139"/>
            <a:ext cx="2792956" cy="1585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dirty="0" err="1" smtClean="0"/>
              <a:t>브라우징</a:t>
            </a:r>
            <a:r>
              <a:rPr lang="ko-KR" altLang="en-US" dirty="0" smtClean="0"/>
              <a:t> 후 </a:t>
            </a:r>
            <a:r>
              <a:rPr lang="en-US" altLang="ko-KR" dirty="0" smtClean="0"/>
              <a:t>1-2</a:t>
            </a:r>
            <a:r>
              <a:rPr lang="ko-KR" altLang="en-US" dirty="0" smtClean="0"/>
              <a:t>일 내 가장 많이 구매하며 그 이후 구매율은 지속적 감소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빠른 고객 </a:t>
            </a:r>
            <a:r>
              <a:rPr lang="en-US" altLang="ko-KR" dirty="0" smtClean="0"/>
              <a:t>Engagement</a:t>
            </a:r>
            <a:r>
              <a:rPr lang="ko-KR" altLang="en-US" dirty="0" smtClean="0"/>
              <a:t> 필요</a:t>
            </a:r>
            <a:endParaRPr lang="en-US" altLang="ko-KR" dirty="0" smtClean="0"/>
          </a:p>
          <a:p>
            <a:pPr lvl="1">
              <a:spcBef>
                <a:spcPts val="600"/>
              </a:spcBef>
            </a:pPr>
            <a:r>
              <a:rPr lang="en-US" altLang="ko-KR" dirty="0" smtClean="0"/>
              <a:t>(D-3)</a:t>
            </a:r>
            <a:r>
              <a:rPr lang="ko-KR" altLang="en-US" dirty="0" smtClean="0"/>
              <a:t>일부터 </a:t>
            </a:r>
            <a:r>
              <a:rPr lang="en-US" altLang="ko-KR" dirty="0" smtClean="0"/>
              <a:t>(D-1)</a:t>
            </a:r>
            <a:r>
              <a:rPr lang="ko-KR" altLang="en-US" dirty="0" smtClean="0"/>
              <a:t>일까지 </a:t>
            </a:r>
            <a:r>
              <a:rPr lang="en-US" altLang="ko-KR" dirty="0" smtClean="0"/>
              <a:t>72</a:t>
            </a:r>
            <a:r>
              <a:rPr lang="ko-KR" altLang="en-US" dirty="0" smtClean="0"/>
              <a:t>시간 동안 집계</a:t>
            </a:r>
            <a:r>
              <a:rPr lang="en-US" altLang="ko-KR" dirty="0" smtClean="0"/>
              <a:t>, Uplift</a:t>
            </a:r>
            <a:r>
              <a:rPr lang="ko-KR" altLang="en-US" dirty="0" smtClean="0"/>
              <a:t>가 가장 많이 발생하는 </a:t>
            </a:r>
            <a:r>
              <a:rPr lang="en-US" altLang="ko-KR" dirty="0" smtClean="0"/>
              <a:t>Golden time </a:t>
            </a:r>
            <a:r>
              <a:rPr lang="ko-KR" altLang="en-US" dirty="0" smtClean="0"/>
              <a:t>파악하기로 결정</a:t>
            </a:r>
            <a:endParaRPr lang="ko-KR" alt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685920" y="3139546"/>
            <a:ext cx="2932981" cy="152400"/>
            <a:chOff x="5867067" y="2162175"/>
            <a:chExt cx="2932981" cy="1524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867067" y="2162175"/>
              <a:ext cx="0" cy="15240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8800048" y="2162175"/>
              <a:ext cx="0" cy="15240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600312" y="2162175"/>
              <a:ext cx="0" cy="15240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7333557" y="2162175"/>
              <a:ext cx="0" cy="15240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8066802" y="2162175"/>
              <a:ext cx="0" cy="15240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/>
          <p:cNvCxnSpPr/>
          <p:nvPr/>
        </p:nvCxnSpPr>
        <p:spPr>
          <a:xfrm>
            <a:off x="5684876" y="3211613"/>
            <a:ext cx="2934025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763497" y="3312561"/>
            <a:ext cx="58555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marL="1587" lvl="1" indent="0" algn="ctr">
              <a:spcBef>
                <a:spcPts val="600"/>
              </a:spcBef>
              <a:buNone/>
            </a:pPr>
            <a:r>
              <a:rPr lang="en-US" altLang="ko-KR" smtClean="0"/>
              <a:t>D-3</a:t>
            </a:r>
            <a:r>
              <a:rPr lang="ko-KR" altLang="en-US" dirty="0" smtClean="0"/>
              <a:t>일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6488672" y="3312561"/>
            <a:ext cx="58555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marL="1587" lvl="1" indent="0" algn="ctr">
              <a:spcBef>
                <a:spcPts val="600"/>
              </a:spcBef>
              <a:buNone/>
            </a:pPr>
            <a:r>
              <a:rPr lang="en-US" altLang="ko-KR" dirty="0" smtClean="0"/>
              <a:t>D-2</a:t>
            </a:r>
            <a:r>
              <a:rPr lang="ko-KR" altLang="en-US" dirty="0" smtClean="0"/>
              <a:t>일</a:t>
            </a:r>
            <a:endParaRPr lang="ko-KR" alt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7213847" y="3312561"/>
            <a:ext cx="58555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marL="1587" lvl="1" indent="0" algn="ctr">
              <a:spcBef>
                <a:spcPts val="600"/>
              </a:spcBef>
              <a:buNone/>
            </a:pPr>
            <a:r>
              <a:rPr lang="en-US" altLang="ko-KR" dirty="0" smtClean="0"/>
              <a:t>D-1</a:t>
            </a:r>
            <a:r>
              <a:rPr lang="ko-KR" altLang="en-US" dirty="0" smtClean="0"/>
              <a:t>일</a:t>
            </a:r>
            <a:endParaRPr lang="ko-KR" alt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7945023" y="3312561"/>
            <a:ext cx="58555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marL="1587" lvl="1" indent="0" algn="ctr">
              <a:spcBef>
                <a:spcPts val="600"/>
              </a:spcBef>
              <a:buNone/>
            </a:pPr>
            <a:r>
              <a:rPr lang="en-US" altLang="ko-KR" dirty="0" smtClean="0"/>
              <a:t>D-day</a:t>
            </a:r>
            <a:endParaRPr lang="ko-KR" alt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694117" y="3032235"/>
            <a:ext cx="2208790" cy="0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/>
          <p:cNvSpPr/>
          <p:nvPr/>
        </p:nvSpPr>
        <p:spPr>
          <a:xfrm flipV="1">
            <a:off x="8112842" y="2870760"/>
            <a:ext cx="124957" cy="107722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625408" y="2666901"/>
            <a:ext cx="99211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marL="1587" lvl="1" indent="0" algn="ctr">
              <a:spcBef>
                <a:spcPts val="600"/>
              </a:spcBef>
              <a:buNone/>
            </a:pPr>
            <a:r>
              <a:rPr lang="en-US" altLang="ko-KR" sz="1200" i="1" smtClean="0"/>
              <a:t>12:00pm </a:t>
            </a:r>
            <a:r>
              <a:rPr lang="ko-KR" altLang="en-US" sz="1200" i="1" dirty="0" smtClean="0"/>
              <a:t>발송</a:t>
            </a:r>
            <a:endParaRPr lang="ko-KR" altLang="en-US" sz="1200" i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5529263" y="1683649"/>
            <a:ext cx="0" cy="425608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3" name="Rectangle 28"/>
          <p:cNvSpPr txBox="1"/>
          <p:nvPr>
            <p:custDataLst>
              <p:tags r:id="rId7"/>
            </p:custDataLst>
          </p:nvPr>
        </p:nvSpPr>
        <p:spPr>
          <a:xfrm>
            <a:off x="119063" y="37171"/>
            <a:ext cx="1800000" cy="167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en-US" altLang="ko-KR" sz="1200" b="1" dirty="0" smtClean="0">
                <a:solidFill>
                  <a:schemeClr val="accent4"/>
                </a:solidFill>
              </a:rPr>
              <a:t>Pilot “Test &amp; Learn”</a:t>
            </a:r>
          </a:p>
        </p:txBody>
      </p:sp>
      <p:sp>
        <p:nvSpPr>
          <p:cNvPr id="95" name="5. Source"/>
          <p:cNvSpPr>
            <a:spLocks noChangeArrowheads="1"/>
          </p:cNvSpPr>
          <p:nvPr/>
        </p:nvSpPr>
        <p:spPr bwMode="gray">
          <a:xfrm>
            <a:off x="119063" y="6507558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1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차 파일럿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, </a:t>
            </a:r>
            <a:r>
              <a:rPr lang="ko-KR" altLang="en-US" sz="800" baseline="0" dirty="0" err="1" smtClean="0">
                <a:solidFill>
                  <a:srgbClr val="808080"/>
                </a:solidFill>
                <a:latin typeface="+mn-lt"/>
                <a:ea typeface="+mn-ea"/>
              </a:rPr>
              <a:t>고객사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 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aphicFrame>
        <p:nvGraphicFramePr>
          <p:cNvPr id="8" name="Object 7"/>
          <p:cNvGraphicFramePr>
            <a:graphicFrameLocks/>
          </p:cNvGraphicFramePr>
          <p:nvPr>
            <p:custDataLst>
              <p:tags r:id="rId8"/>
            </p:custDataLst>
            <p:extLst/>
          </p:nvPr>
        </p:nvGraphicFramePr>
        <p:xfrm>
          <a:off x="114300" y="2603500"/>
          <a:ext cx="5410102" cy="275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405" name="Chart" r:id="rId27" imgW="5410200" imgH="2752561" progId="MSGraph.Chart.8">
                  <p:embed followColorScheme="full"/>
                </p:oleObj>
              </mc:Choice>
              <mc:Fallback>
                <p:oleObj name="Chart" r:id="rId27" imgW="5410200" imgH="2752561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14300" y="2603500"/>
                        <a:ext cx="5410102" cy="275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" name="Text Placeholder 2"/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3625850" y="5310188"/>
            <a:ext cx="20955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fld id="{9A6AF04C-935E-4519-AED3-65F764C3305C}" type="datetime'''1''''0'''''''''''''''''''''''''''''''">
              <a:rPr lang="ko-KR" altLang="en-US"/>
              <a:pPr/>
              <a:t>10</a:t>
            </a:fld>
            <a:endParaRPr lang="ko-KR" altLang="en-US" dirty="0">
              <a:sym typeface="+mn-lt"/>
            </a:endParaRPr>
          </a:p>
        </p:txBody>
      </p:sp>
      <p:sp>
        <p:nvSpPr>
          <p:cNvPr id="141" name="Text Placeholder 2"/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4356100" y="5310188"/>
            <a:ext cx="20955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fld id="{CBBE7AF5-DC35-4CC6-93EC-C1CF71AC8F7C}" type="datetime'''''''''''''''''''''''''''''''''''''''''''''''1''2'''''">
              <a:rPr lang="ko-KR" altLang="en-US"/>
              <a:pPr/>
              <a:t>12</a:t>
            </a:fld>
            <a:endParaRPr lang="ko-KR" altLang="en-US" dirty="0">
              <a:sym typeface="+mn-lt"/>
            </a:endParaRPr>
          </a:p>
        </p:txBody>
      </p:sp>
      <p:sp>
        <p:nvSpPr>
          <p:cNvPr id="140" name="Text Placeholder 2"/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3997325" y="5310188"/>
            <a:ext cx="19685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fld id="{ED9E7627-5599-4F49-BF71-9DFF915C20E6}" type="datetime'''''1''''''''''''''''''''''1'''''''''''''''''''''''">
              <a:rPr lang="ko-KR" altLang="en-US"/>
              <a:pPr/>
              <a:t>11</a:t>
            </a:fld>
            <a:endParaRPr lang="ko-KR" altLang="en-US" dirty="0">
              <a:sym typeface="+mn-lt"/>
            </a:endParaRPr>
          </a:p>
        </p:txBody>
      </p:sp>
      <p:sp>
        <p:nvSpPr>
          <p:cNvPr id="143" name="Text Placeholder 2"/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5005388" y="5310188"/>
            <a:ext cx="373063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dirty="0" smtClean="0"/>
              <a:t>14</a:t>
            </a:r>
            <a:r>
              <a:rPr lang="ko-KR" altLang="en-US" dirty="0" smtClean="0"/>
              <a:t>일</a:t>
            </a:r>
            <a:endParaRPr lang="ko-KR" altLang="en-US" dirty="0">
              <a:sym typeface="+mn-lt"/>
            </a:endParaRPr>
          </a:p>
        </p:txBody>
      </p:sp>
      <p:sp>
        <p:nvSpPr>
          <p:cNvPr id="142" name="Text Placeholder 2"/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4721225" y="5310188"/>
            <a:ext cx="20955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fld id="{3097AEFB-CDF2-4DC2-B7C6-4FD7457F7676}" type="datetime'''''''''''''''''''''''1''''''''''''''''''''''3'''''''''''''">
              <a:rPr lang="ko-KR" altLang="en-US"/>
              <a:pPr/>
              <a:t>13</a:t>
            </a:fld>
            <a:endParaRPr lang="ko-KR" altLang="en-US" dirty="0">
              <a:sym typeface="+mn-lt"/>
            </a:endParaRPr>
          </a:p>
        </p:txBody>
      </p:sp>
      <p:sp>
        <p:nvSpPr>
          <p:cNvPr id="137" name="Text Placeholder 2"/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2944813" y="5310188"/>
            <a:ext cx="11112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dirty="0" smtClean="0"/>
              <a:t>8</a:t>
            </a:r>
            <a:endParaRPr lang="ko-KR" altLang="en-US" dirty="0">
              <a:sym typeface="+mn-lt"/>
            </a:endParaRPr>
          </a:p>
        </p:txBody>
      </p:sp>
      <p:sp>
        <p:nvSpPr>
          <p:cNvPr id="138" name="Text Placeholder 2"/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3309938" y="5310188"/>
            <a:ext cx="11112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dirty="0" smtClean="0"/>
              <a:t>9</a:t>
            </a:r>
            <a:endParaRPr lang="ko-KR" altLang="en-US" dirty="0">
              <a:sym typeface="+mn-lt"/>
            </a:endParaRPr>
          </a:p>
        </p:txBody>
      </p:sp>
      <p:sp>
        <p:nvSpPr>
          <p:cNvPr id="136" name="Text Placeholder 2"/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2582863" y="5310188"/>
            <a:ext cx="11112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dirty="0" smtClean="0"/>
              <a:t>7</a:t>
            </a:r>
            <a:endParaRPr lang="ko-KR" altLang="en-US" dirty="0">
              <a:sym typeface="+mn-lt"/>
            </a:endParaRPr>
          </a:p>
        </p:txBody>
      </p:sp>
      <p:sp>
        <p:nvSpPr>
          <p:cNvPr id="135" name="Text Placeholder 2"/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2217738" y="5310188"/>
            <a:ext cx="11112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dirty="0" smtClean="0"/>
              <a:t>6</a:t>
            </a:r>
            <a:endParaRPr lang="ko-KR" altLang="en-US" dirty="0">
              <a:sym typeface="+mn-lt"/>
            </a:endParaRPr>
          </a:p>
        </p:txBody>
      </p:sp>
      <p:sp>
        <p:nvSpPr>
          <p:cNvPr id="134" name="Text Placeholder 2"/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1852613" y="5310188"/>
            <a:ext cx="11112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dirty="0" smtClean="0"/>
              <a:t>5</a:t>
            </a:r>
            <a:endParaRPr lang="ko-KR" altLang="en-US" dirty="0">
              <a:sym typeface="+mn-lt"/>
            </a:endParaRPr>
          </a:p>
        </p:txBody>
      </p:sp>
      <p:sp>
        <p:nvSpPr>
          <p:cNvPr id="133" name="Text Placeholder 2"/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1487488" y="5310188"/>
            <a:ext cx="11112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dirty="0" smtClean="0"/>
              <a:t>4</a:t>
            </a:r>
            <a:endParaRPr lang="ko-KR" altLang="en-US" dirty="0">
              <a:sym typeface="+mn-lt"/>
            </a:endParaRPr>
          </a:p>
        </p:txBody>
      </p:sp>
      <p:sp>
        <p:nvSpPr>
          <p:cNvPr id="132" name="Text Placeholder 2"/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1122363" y="5310188"/>
            <a:ext cx="11112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dirty="0" smtClean="0"/>
              <a:t>3</a:t>
            </a:r>
            <a:endParaRPr lang="ko-KR" altLang="en-US" dirty="0">
              <a:sym typeface="+mn-lt"/>
            </a:endParaRPr>
          </a:p>
        </p:txBody>
      </p:sp>
      <p:sp>
        <p:nvSpPr>
          <p:cNvPr id="122" name="Text Placeholder 2"/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311150" y="5310188"/>
            <a:ext cx="2746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dirty="0" smtClean="0"/>
              <a:t>1</a:t>
            </a:r>
            <a:r>
              <a:rPr lang="ko-KR" altLang="en-US" dirty="0" smtClean="0"/>
              <a:t>일</a:t>
            </a:r>
            <a:endParaRPr lang="ko-KR" altLang="en-US" dirty="0">
              <a:sym typeface="+mn-lt"/>
            </a:endParaRPr>
          </a:p>
        </p:txBody>
      </p:sp>
      <p:sp>
        <p:nvSpPr>
          <p:cNvPr id="131" name="Text Placeholder 2"/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757238" y="5310188"/>
            <a:ext cx="111125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dirty="0" smtClean="0"/>
              <a:t>2</a:t>
            </a:r>
            <a:endParaRPr lang="ko-KR" altLang="en-US" dirty="0">
              <a:sym typeface="+mn-lt"/>
            </a:endParaRPr>
          </a:p>
        </p:txBody>
      </p:sp>
      <p:sp>
        <p:nvSpPr>
          <p:cNvPr id="145" name="Freeform 303"/>
          <p:cNvSpPr>
            <a:spLocks/>
          </p:cNvSpPr>
          <p:nvPr/>
        </p:nvSpPr>
        <p:spPr bwMode="auto">
          <a:xfrm flipH="1">
            <a:off x="5199424" y="1750280"/>
            <a:ext cx="166828" cy="289106"/>
          </a:xfrm>
          <a:custGeom>
            <a:avLst/>
            <a:gdLst>
              <a:gd name="T0" fmla="*/ 0 w 704"/>
              <a:gd name="T1" fmla="*/ 610 h 1219"/>
              <a:gd name="T2" fmla="*/ 628 w 704"/>
              <a:gd name="T3" fmla="*/ 1219 h 1219"/>
              <a:gd name="T4" fmla="*/ 704 w 704"/>
              <a:gd name="T5" fmla="*/ 1140 h 1219"/>
              <a:gd name="T6" fmla="*/ 704 w 704"/>
              <a:gd name="T7" fmla="*/ 1134 h 1219"/>
              <a:gd name="T8" fmla="*/ 164 w 704"/>
              <a:gd name="T9" fmla="*/ 610 h 1219"/>
              <a:gd name="T10" fmla="*/ 704 w 704"/>
              <a:gd name="T11" fmla="*/ 85 h 1219"/>
              <a:gd name="T12" fmla="*/ 704 w 704"/>
              <a:gd name="T13" fmla="*/ 77 h 1219"/>
              <a:gd name="T14" fmla="*/ 628 w 704"/>
              <a:gd name="T15" fmla="*/ 0 h 1219"/>
              <a:gd name="T16" fmla="*/ 0 w 704"/>
              <a:gd name="T17" fmla="*/ 61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4" h="1219">
                <a:moveTo>
                  <a:pt x="0" y="610"/>
                </a:moveTo>
                <a:lnTo>
                  <a:pt x="628" y="1219"/>
                </a:lnTo>
                <a:lnTo>
                  <a:pt x="704" y="1140"/>
                </a:lnTo>
                <a:lnTo>
                  <a:pt x="704" y="1134"/>
                </a:lnTo>
                <a:lnTo>
                  <a:pt x="164" y="610"/>
                </a:lnTo>
                <a:lnTo>
                  <a:pt x="704" y="85"/>
                </a:lnTo>
                <a:lnTo>
                  <a:pt x="704" y="77"/>
                </a:lnTo>
                <a:lnTo>
                  <a:pt x="628" y="0"/>
                </a:lnTo>
                <a:lnTo>
                  <a:pt x="0" y="6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2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67" name="think-cell Slide" r:id="rId29" imgW="492" imgH="493" progId="TCLayout.ActiveDocument.1">
                  <p:embed/>
                </p:oleObj>
              </mc:Choice>
              <mc:Fallback>
                <p:oleObj name="think-cell Slide" r:id="rId29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ko-KR" altLang="en-US" sz="1300" dirty="0" err="1" smtClean="0">
              <a:solidFill>
                <a:schemeClr val="tx1"/>
              </a:solidFill>
              <a:latin typeface="Arial" panose="020B0604020202020204" pitchFamily="34" charset="0"/>
              <a:ea typeface="-윤고딕130" panose="02030504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31" name="Rectangle 30"/>
          <p:cNvSpPr txBox="1"/>
          <p:nvPr>
            <p:custDataLst>
              <p:tags r:id="rId4"/>
            </p:custDataLst>
          </p:nvPr>
        </p:nvSpPr>
        <p:spPr>
          <a:xfrm>
            <a:off x="6776562" y="3762431"/>
            <a:ext cx="2031008" cy="2471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endParaRPr lang="ko-KR" altLang="en-US" sz="13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615553"/>
          </a:xfrm>
        </p:spPr>
        <p:txBody>
          <a:bodyPr/>
          <a:lstStyle/>
          <a:p>
            <a:pPr marL="360000" lvl="1" indent="0" latinLnBrk="0">
              <a:spcBef>
                <a:spcPts val="1200"/>
              </a:spcBef>
              <a:spcAft>
                <a:spcPts val="0"/>
              </a:spcAft>
              <a:buNone/>
            </a:pPr>
            <a:r>
              <a:rPr kumimoji="1" lang="ko-KR" altLang="en-US" sz="2000" b="0" dirty="0" smtClean="0">
                <a:latin typeface="+mn-lt"/>
                <a:ea typeface="-윤고딕150" panose="02030504000101010101" pitchFamily="18" charset="-127"/>
              </a:rPr>
              <a:t>데이터 분석을 통해 평소의 </a:t>
            </a:r>
            <a:r>
              <a:rPr kumimoji="1" lang="ko-KR" altLang="en-US" sz="2000" b="0" dirty="0" err="1" smtClean="0">
                <a:latin typeface="+mn-lt"/>
                <a:ea typeface="-윤고딕150" panose="02030504000101010101" pitchFamily="18" charset="-127"/>
              </a:rPr>
              <a:t>구매전환율을</a:t>
            </a:r>
            <a:r>
              <a:rPr kumimoji="1" lang="ko-KR" altLang="en-US" sz="2000" b="0" dirty="0" smtClean="0">
                <a:latin typeface="+mn-lt"/>
                <a:ea typeface="-윤고딕150" panose="02030504000101010101" pitchFamily="18" charset="-127"/>
              </a:rPr>
              <a:t> 파악하고 목표로 하는 최소한의 </a:t>
            </a:r>
            <a:r>
              <a:rPr kumimoji="1" lang="en-US" altLang="ko-KR" sz="2000" b="0" dirty="0" smtClean="0">
                <a:latin typeface="+mn-lt"/>
                <a:ea typeface="-윤고딕150" panose="02030504000101010101" pitchFamily="18" charset="-127"/>
              </a:rPr>
              <a:t>Uplift</a:t>
            </a:r>
            <a:r>
              <a:rPr kumimoji="1" lang="ko-KR" altLang="en-US" sz="2000" b="0" dirty="0" smtClean="0">
                <a:latin typeface="+mn-lt"/>
                <a:ea typeface="-윤고딕150" panose="02030504000101010101" pitchFamily="18" charset="-127"/>
              </a:rPr>
              <a:t>를 증명하기 위해 통계학적으로 유의미한 </a:t>
            </a:r>
            <a:r>
              <a:rPr kumimoji="1" lang="en-US" altLang="ko-KR" sz="2000" b="0" dirty="0" smtClean="0">
                <a:latin typeface="+mn-lt"/>
                <a:ea typeface="-윤고딕150" panose="02030504000101010101" pitchFamily="18" charset="-127"/>
              </a:rPr>
              <a:t>Test Cell</a:t>
            </a:r>
            <a:r>
              <a:rPr kumimoji="1" lang="ko-KR" altLang="en-US" sz="2000" b="0" dirty="0" smtClean="0">
                <a:latin typeface="+mn-lt"/>
                <a:ea typeface="-윤고딕150" panose="02030504000101010101" pitchFamily="18" charset="-127"/>
              </a:rPr>
              <a:t>을 설계함 </a:t>
            </a:r>
            <a:endParaRPr lang="en-US" altLang="ko-KR" sz="2000" b="0" dirty="0">
              <a:latin typeface="+mn-lt"/>
              <a:ea typeface="-윤고딕150" panose="02030504000101010101" pitchFamily="18" charset="-127"/>
            </a:endParaRPr>
          </a:p>
        </p:txBody>
      </p:sp>
      <p:sp>
        <p:nvSpPr>
          <p:cNvPr id="68" name="Rectangle 9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38430" y="1085850"/>
            <a:ext cx="8669140" cy="438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en-US" sz="1300" b="1" dirty="0" smtClean="0">
                <a:solidFill>
                  <a:schemeClr val="accent4"/>
                </a:solidFill>
              </a:rPr>
              <a:t> </a:t>
            </a:r>
            <a:endParaRPr lang="en-US" sz="1300" b="1" dirty="0">
              <a:solidFill>
                <a:schemeClr val="accent4"/>
              </a:solidFill>
            </a:endParaRPr>
          </a:p>
        </p:txBody>
      </p:sp>
      <p:sp>
        <p:nvSpPr>
          <p:cNvPr id="70" name="Rectangle 4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2922533" y="1568450"/>
            <a:ext cx="5885037" cy="371181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ko-KR" altLang="en-US" sz="1300" b="1" dirty="0" smtClean="0">
                <a:solidFill>
                  <a:schemeClr val="bg1"/>
                </a:solidFill>
              </a:rPr>
              <a:t>필요 최소 샘플 규모 추산</a:t>
            </a:r>
            <a:endParaRPr lang="en-US" sz="1300" b="1" dirty="0">
              <a:solidFill>
                <a:schemeClr val="bg1"/>
              </a:solidFill>
            </a:endParaRPr>
          </a:p>
        </p:txBody>
      </p:sp>
      <p:grpSp>
        <p:nvGrpSpPr>
          <p:cNvPr id="97" name="ACET"/>
          <p:cNvGrpSpPr>
            <a:grpSpLocks/>
          </p:cNvGrpSpPr>
          <p:nvPr/>
        </p:nvGrpSpPr>
        <p:grpSpPr bwMode="auto">
          <a:xfrm>
            <a:off x="119063" y="2011743"/>
            <a:ext cx="2673289" cy="217518"/>
            <a:chOff x="915" y="911"/>
            <a:chExt cx="2240" cy="95"/>
          </a:xfrm>
        </p:grpSpPr>
        <p:cxnSp>
          <p:nvCxnSpPr>
            <p:cNvPr id="98" name="AutoShape 249"/>
            <p:cNvCxnSpPr>
              <a:cxnSpLocks noChangeShapeType="1"/>
              <a:stCxn id="99" idx="4"/>
              <a:endCxn id="99" idx="6"/>
            </p:cNvCxnSpPr>
            <p:nvPr/>
          </p:nvCxnSpPr>
          <p:spPr bwMode="auto">
            <a:xfrm>
              <a:off x="915" y="1006"/>
              <a:ext cx="2240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9" name="AutoShape 250"/>
            <p:cNvSpPr>
              <a:spLocks noChangeArrowheads="1"/>
            </p:cNvSpPr>
            <p:nvPr/>
          </p:nvSpPr>
          <p:spPr bwMode="auto">
            <a:xfrm>
              <a:off x="915" y="911"/>
              <a:ext cx="2240" cy="9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18288" anchor="b">
              <a:spAutoFit/>
            </a:bodyPr>
            <a:lstStyle/>
            <a:p>
              <a:r>
                <a:rPr lang="ko-KR" altLang="en-US" sz="13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샘플 규모별 측정값의 분포 확률 변화</a:t>
              </a:r>
              <a:endParaRPr lang="en-US" sz="1300" baseline="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0" name="Freeform 99"/>
          <p:cNvSpPr>
            <a:spLocks/>
          </p:cNvSpPr>
          <p:nvPr/>
        </p:nvSpPr>
        <p:spPr>
          <a:xfrm>
            <a:off x="5100243" y="3205163"/>
            <a:ext cx="3525040" cy="0"/>
          </a:xfrm>
          <a:custGeom>
            <a:avLst/>
            <a:gdLst>
              <a:gd name="connsiteX0" fmla="*/ 3486150 w 3486150"/>
              <a:gd name="connsiteY0" fmla="*/ 0 h 0"/>
              <a:gd name="connsiteX1" fmla="*/ 0 w 34861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86150">
                <a:moveTo>
                  <a:pt x="3486150" y="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1" name="Object 100"/>
          <p:cNvGraphicFramePr>
            <a:graphicFrameLocks/>
          </p:cNvGraphicFramePr>
          <p:nvPr>
            <p:custDataLst>
              <p:tags r:id="rId7"/>
            </p:custDataLst>
            <p:extLst/>
          </p:nvPr>
        </p:nvGraphicFramePr>
        <p:xfrm>
          <a:off x="38100" y="2590800"/>
          <a:ext cx="2695672" cy="1781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68" name="Chart" r:id="rId31" imgW="2695514" imgH="1781011" progId="MSGraph.Chart.8">
                  <p:embed followColorScheme="full"/>
                </p:oleObj>
              </mc:Choice>
              <mc:Fallback>
                <p:oleObj name="Chart" r:id="rId31" imgW="2695514" imgH="1781011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38100" y="2590800"/>
                        <a:ext cx="2695672" cy="1781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TextBox 102"/>
          <p:cNvSpPr txBox="1"/>
          <p:nvPr/>
        </p:nvSpPr>
        <p:spPr>
          <a:xfrm>
            <a:off x="133350" y="2473325"/>
            <a:ext cx="458789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ko-KR" altLang="en-US" sz="13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확률</a:t>
            </a:r>
            <a:endParaRPr lang="ja-JP" altLang="en-US" sz="1300" b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04" name="LegendLines"/>
          <p:cNvGrpSpPr/>
          <p:nvPr/>
        </p:nvGrpSpPr>
        <p:grpSpPr>
          <a:xfrm>
            <a:off x="1669196" y="2491565"/>
            <a:ext cx="1060333" cy="372638"/>
            <a:chOff x="7728356" y="279400"/>
            <a:chExt cx="1060333" cy="372638"/>
          </a:xfrm>
        </p:grpSpPr>
        <p:sp>
          <p:nvSpPr>
            <p:cNvPr id="105" name="LineLegend1"/>
            <p:cNvSpPr>
              <a:spLocks noChangeShapeType="1"/>
            </p:cNvSpPr>
            <p:nvPr/>
          </p:nvSpPr>
          <p:spPr bwMode="auto">
            <a:xfrm>
              <a:off x="7728356" y="369888"/>
              <a:ext cx="288000" cy="0"/>
            </a:xfrm>
            <a:prstGeom prst="line">
              <a:avLst/>
            </a:prstGeom>
            <a:noFill/>
            <a:ln w="19050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LineLegend2"/>
            <p:cNvSpPr>
              <a:spLocks noChangeShapeType="1"/>
            </p:cNvSpPr>
            <p:nvPr/>
          </p:nvSpPr>
          <p:spPr bwMode="auto">
            <a:xfrm>
              <a:off x="7728356" y="559447"/>
              <a:ext cx="288000" cy="0"/>
            </a:xfrm>
            <a:prstGeom prst="line">
              <a:avLst/>
            </a:prstGeom>
            <a:noFill/>
            <a:ln w="19050">
              <a:solidFill>
                <a:srgbClr val="FF505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Legend1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8102604" y="279400"/>
              <a:ext cx="601127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="0" dirty="0">
                  <a:latin typeface="Arial" panose="020B0604020202020204" pitchFamily="34" charset="0"/>
                  <a:cs typeface="Arial" panose="020B0604020202020204" pitchFamily="34" charset="0"/>
                </a:rPr>
                <a:t>n= </a:t>
              </a:r>
              <a:r>
                <a:rPr lang="en-US" sz="1200" b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2,500</a:t>
              </a:r>
              <a:endParaRPr lang="en-US" sz="1200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Legend2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8102604" y="467372"/>
              <a:ext cx="68608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b="0" dirty="0">
                  <a:latin typeface="Arial" panose="020B0604020202020204" pitchFamily="34" charset="0"/>
                  <a:cs typeface="Arial" panose="020B0604020202020204" pitchFamily="34" charset="0"/>
                </a:rPr>
                <a:t>n= </a:t>
              </a:r>
              <a:r>
                <a:rPr lang="en-US" sz="1200" b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32,000</a:t>
              </a:r>
              <a:endParaRPr lang="en-US" sz="1200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6" name="TextBox 55"/>
          <p:cNvSpPr txBox="1">
            <a:spLocks/>
          </p:cNvSpPr>
          <p:nvPr/>
        </p:nvSpPr>
        <p:spPr>
          <a:xfrm>
            <a:off x="461860" y="1206715"/>
            <a:ext cx="8144241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>
              <a:buNone/>
            </a:pPr>
            <a:r>
              <a:rPr lang="ko-KR" altLang="en-US" sz="1300" b="1" dirty="0" smtClean="0">
                <a:solidFill>
                  <a:schemeClr val="accent4"/>
                </a:solidFill>
              </a:rPr>
              <a:t>각 </a:t>
            </a:r>
            <a:r>
              <a:rPr lang="ko-KR" altLang="en-US" sz="1300" b="1" dirty="0" err="1" smtClean="0">
                <a:solidFill>
                  <a:schemeClr val="accent4"/>
                </a:solidFill>
              </a:rPr>
              <a:t>실험군에서</a:t>
            </a:r>
            <a:r>
              <a:rPr lang="ko-KR" altLang="en-US" sz="1300" b="1" dirty="0" smtClean="0">
                <a:solidFill>
                  <a:schemeClr val="accent4"/>
                </a:solidFill>
              </a:rPr>
              <a:t> 발생하는 </a:t>
            </a:r>
            <a:r>
              <a:rPr lang="en-US" altLang="ko-KR" sz="1300" b="1" dirty="0" smtClean="0">
                <a:solidFill>
                  <a:schemeClr val="accent4"/>
                </a:solidFill>
              </a:rPr>
              <a:t>Uplift</a:t>
            </a:r>
            <a:r>
              <a:rPr lang="ko-KR" altLang="en-US" sz="1300" b="1" dirty="0" smtClean="0">
                <a:solidFill>
                  <a:schemeClr val="accent4"/>
                </a:solidFill>
              </a:rPr>
              <a:t>를 통계적으로 증명하기 위해</a:t>
            </a:r>
            <a:r>
              <a:rPr lang="en-US" altLang="ko-KR" sz="1300" b="1" dirty="0">
                <a:solidFill>
                  <a:schemeClr val="accent4"/>
                </a:solidFill>
              </a:rPr>
              <a:t> </a:t>
            </a:r>
            <a:r>
              <a:rPr lang="ko-KR" altLang="en-US" sz="1300" b="1" dirty="0" smtClean="0">
                <a:solidFill>
                  <a:schemeClr val="accent4"/>
                </a:solidFill>
              </a:rPr>
              <a:t>필요한 샘플 규모는 어떻게 계산해야 하는가</a:t>
            </a:r>
            <a:r>
              <a:rPr lang="en-US" altLang="ko-KR" sz="1300" b="1" dirty="0" smtClean="0">
                <a:solidFill>
                  <a:schemeClr val="accent4"/>
                </a:solidFill>
              </a:rPr>
              <a:t>?</a:t>
            </a:r>
            <a:endParaRPr lang="en-US" sz="1300" b="1" dirty="0">
              <a:solidFill>
                <a:schemeClr val="accent4"/>
              </a:solidFill>
            </a:endParaRPr>
          </a:p>
        </p:txBody>
      </p:sp>
      <p:sp>
        <p:nvSpPr>
          <p:cNvPr id="112" name="Rectangle 9"/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138429" y="4616450"/>
            <a:ext cx="2671063" cy="1451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en-US" sz="1300" b="1" dirty="0" smtClean="0">
                <a:solidFill>
                  <a:schemeClr val="accent4"/>
                </a:solidFill>
              </a:rPr>
              <a:t> </a:t>
            </a:r>
            <a:endParaRPr lang="en-US" sz="1300" b="1" dirty="0">
              <a:solidFill>
                <a:schemeClr val="accent4"/>
              </a:solidFill>
            </a:endParaRPr>
          </a:p>
        </p:txBody>
      </p:sp>
      <p:sp>
        <p:nvSpPr>
          <p:cNvPr id="51" name="Tracker circle"/>
          <p:cNvSpPr/>
          <p:nvPr/>
        </p:nvSpPr>
        <p:spPr>
          <a:xfrm>
            <a:off x="119063" y="990637"/>
            <a:ext cx="248920" cy="24892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300" b="1" dirty="0" smtClean="0">
                <a:solidFill>
                  <a:schemeClr val="tx2"/>
                </a:solidFill>
              </a:rPr>
              <a:t>Q</a:t>
            </a:r>
          </a:p>
        </p:txBody>
      </p:sp>
      <p:sp>
        <p:nvSpPr>
          <p:cNvPr id="60" name="TextBox 59"/>
          <p:cNvSpPr txBox="1">
            <a:spLocks/>
          </p:cNvSpPr>
          <p:nvPr/>
        </p:nvSpPr>
        <p:spPr>
          <a:xfrm>
            <a:off x="6775074" y="2393950"/>
            <a:ext cx="543883" cy="377962"/>
          </a:xfrm>
          <a:prstGeom prst="rect">
            <a:avLst/>
          </a:prstGeom>
          <a:solidFill>
            <a:schemeClr val="accent6"/>
          </a:solidFill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en-US" sz="1300" b="1" dirty="0" smtClean="0">
                <a:solidFill>
                  <a:schemeClr val="bg1"/>
                </a:solidFill>
              </a:rPr>
              <a:t>TG1</a:t>
            </a:r>
          </a:p>
        </p:txBody>
      </p:sp>
      <p:sp>
        <p:nvSpPr>
          <p:cNvPr id="61" name="TextBox 60"/>
          <p:cNvSpPr txBox="1">
            <a:spLocks/>
          </p:cNvSpPr>
          <p:nvPr/>
        </p:nvSpPr>
        <p:spPr>
          <a:xfrm>
            <a:off x="6775074" y="2846388"/>
            <a:ext cx="543883" cy="377962"/>
          </a:xfrm>
          <a:prstGeom prst="rect">
            <a:avLst/>
          </a:prstGeom>
          <a:solidFill>
            <a:schemeClr val="accent6"/>
          </a:solidFill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en-US" sz="1300" b="1" dirty="0" smtClean="0">
                <a:solidFill>
                  <a:schemeClr val="bg1"/>
                </a:solidFill>
              </a:rPr>
              <a:t>TG2</a:t>
            </a:r>
          </a:p>
        </p:txBody>
      </p:sp>
      <p:graphicFrame>
        <p:nvGraphicFramePr>
          <p:cNvPr id="64" name="Object 63"/>
          <p:cNvGraphicFramePr>
            <a:graphicFrameLocks/>
          </p:cNvGraphicFramePr>
          <p:nvPr>
            <p:custDataLst>
              <p:tags r:id="rId9"/>
            </p:custDataLst>
            <p:extLst/>
          </p:nvPr>
        </p:nvGraphicFramePr>
        <p:xfrm>
          <a:off x="7315200" y="2286000"/>
          <a:ext cx="1381071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69" name="Chart" r:id="rId33" imgW="1380941" imgH="1543050" progId="MSGraph.Chart.8">
                  <p:embed followColorScheme="full"/>
                </p:oleObj>
              </mc:Choice>
              <mc:Fallback>
                <p:oleObj name="Chart" r:id="rId33" imgW="1380941" imgH="1543050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7315200" y="2286000"/>
                        <a:ext cx="1381071" cy="154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17" name="Freeform 16"/>
          <p:cNvSpPr/>
          <p:nvPr>
            <p:custDataLst>
              <p:tags r:id="rId10"/>
            </p:custDataLst>
          </p:nvPr>
        </p:nvSpPr>
        <p:spPr bwMode="auto">
          <a:xfrm>
            <a:off x="7885113" y="3290888"/>
            <a:ext cx="173039" cy="428626"/>
          </a:xfrm>
          <a:custGeom>
            <a:avLst/>
            <a:gdLst/>
            <a:ahLst/>
            <a:cxnLst/>
            <a:rect l="0" t="0" r="0" b="0"/>
            <a:pathLst>
              <a:path w="173039" h="428626">
                <a:moveTo>
                  <a:pt x="173038" y="0"/>
                </a:moveTo>
                <a:lnTo>
                  <a:pt x="57150" y="428625"/>
                </a:lnTo>
                <a:lnTo>
                  <a:pt x="0" y="428625"/>
                </a:lnTo>
                <a:lnTo>
                  <a:pt x="115888" y="0"/>
                </a:lnTo>
                <a:close/>
              </a:path>
            </a:pathLst>
          </a:custGeom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 useBgFill="1">
        <p:nvSpPr>
          <p:cNvPr id="14" name="Freeform 13"/>
          <p:cNvSpPr/>
          <p:nvPr>
            <p:custDataLst>
              <p:tags r:id="rId11"/>
            </p:custDataLst>
          </p:nvPr>
        </p:nvSpPr>
        <p:spPr bwMode="auto">
          <a:xfrm>
            <a:off x="7885113" y="2844800"/>
            <a:ext cx="171451" cy="427038"/>
          </a:xfrm>
          <a:custGeom>
            <a:avLst/>
            <a:gdLst/>
            <a:ahLst/>
            <a:cxnLst/>
            <a:rect l="0" t="0" r="0" b="0"/>
            <a:pathLst>
              <a:path w="171451" h="427038">
                <a:moveTo>
                  <a:pt x="171450" y="0"/>
                </a:moveTo>
                <a:lnTo>
                  <a:pt x="57150" y="427037"/>
                </a:lnTo>
                <a:lnTo>
                  <a:pt x="0" y="427037"/>
                </a:lnTo>
                <a:lnTo>
                  <a:pt x="114300" y="0"/>
                </a:lnTo>
                <a:close/>
              </a:path>
            </a:pathLst>
          </a:custGeom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6" name="Freeform 15"/>
          <p:cNvSpPr/>
          <p:nvPr>
            <p:custDataLst>
              <p:tags r:id="rId12"/>
            </p:custDataLst>
          </p:nvPr>
        </p:nvSpPr>
        <p:spPr bwMode="auto">
          <a:xfrm>
            <a:off x="7942263" y="3290888"/>
            <a:ext cx="115889" cy="428626"/>
          </a:xfrm>
          <a:custGeom>
            <a:avLst/>
            <a:gdLst/>
            <a:ahLst/>
            <a:cxnLst/>
            <a:rect l="0" t="0" r="0" b="0"/>
            <a:pathLst>
              <a:path w="115889" h="428626">
                <a:moveTo>
                  <a:pt x="115888" y="0"/>
                </a:moveTo>
                <a:lnTo>
                  <a:pt x="0" y="428625"/>
                </a:lnTo>
              </a:path>
            </a:pathLst>
          </a:custGeom>
          <a:ln w="952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 14"/>
          <p:cNvSpPr/>
          <p:nvPr>
            <p:custDataLst>
              <p:tags r:id="rId13"/>
            </p:custDataLst>
          </p:nvPr>
        </p:nvSpPr>
        <p:spPr bwMode="auto">
          <a:xfrm>
            <a:off x="7885113" y="3290888"/>
            <a:ext cx="115889" cy="428626"/>
          </a:xfrm>
          <a:custGeom>
            <a:avLst/>
            <a:gdLst/>
            <a:ahLst/>
            <a:cxnLst/>
            <a:rect l="0" t="0" r="0" b="0"/>
            <a:pathLst>
              <a:path w="115889" h="428626">
                <a:moveTo>
                  <a:pt x="115888" y="0"/>
                </a:moveTo>
                <a:lnTo>
                  <a:pt x="0" y="428625"/>
                </a:lnTo>
              </a:path>
            </a:pathLst>
          </a:custGeom>
          <a:ln w="952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 12"/>
          <p:cNvSpPr/>
          <p:nvPr>
            <p:custDataLst>
              <p:tags r:id="rId14"/>
            </p:custDataLst>
          </p:nvPr>
        </p:nvSpPr>
        <p:spPr bwMode="auto">
          <a:xfrm>
            <a:off x="7942263" y="2844800"/>
            <a:ext cx="114301" cy="427038"/>
          </a:xfrm>
          <a:custGeom>
            <a:avLst/>
            <a:gdLst/>
            <a:ahLst/>
            <a:cxnLst/>
            <a:rect l="0" t="0" r="0" b="0"/>
            <a:pathLst>
              <a:path w="114301" h="427038">
                <a:moveTo>
                  <a:pt x="114300" y="0"/>
                </a:moveTo>
                <a:lnTo>
                  <a:pt x="0" y="427037"/>
                </a:lnTo>
              </a:path>
            </a:pathLst>
          </a:custGeom>
          <a:ln w="952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Freeform 11"/>
          <p:cNvSpPr/>
          <p:nvPr>
            <p:custDataLst>
              <p:tags r:id="rId15"/>
            </p:custDataLst>
          </p:nvPr>
        </p:nvSpPr>
        <p:spPr bwMode="auto">
          <a:xfrm>
            <a:off x="7885113" y="2844800"/>
            <a:ext cx="114301" cy="427038"/>
          </a:xfrm>
          <a:custGeom>
            <a:avLst/>
            <a:gdLst/>
            <a:ahLst/>
            <a:cxnLst/>
            <a:rect l="0" t="0" r="0" b="0"/>
            <a:pathLst>
              <a:path w="114301" h="427038">
                <a:moveTo>
                  <a:pt x="114300" y="0"/>
                </a:moveTo>
                <a:lnTo>
                  <a:pt x="0" y="427037"/>
                </a:lnTo>
              </a:path>
            </a:pathLst>
          </a:custGeom>
          <a:ln w="952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 Placeholder 2"/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8102600" y="2949575"/>
            <a:ext cx="644525" cy="1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0638" tIns="0" rIns="20638" bIns="0" numCol="1" spcCol="0" rtlCol="0" anchor="ctr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fld id="{5AAD3D0D-28F0-43F3-A96B-798FBE555D76}" type="datetime'''~''1''''''''4,0''''''''''''''''''''0''''0'''''''''''">
              <a:rPr lang="ko-KR" altLang="en-US" sz="1300"/>
              <a:pPr/>
              <a:t>~14,000</a:t>
            </a:fld>
            <a:endParaRPr lang="ko-KR" altLang="en-US" sz="1300" dirty="0">
              <a:sym typeface="+mn-lt"/>
            </a:endParaRPr>
          </a:p>
        </p:txBody>
      </p:sp>
      <p:sp>
        <p:nvSpPr>
          <p:cNvPr id="65" name="Text Placeholder 2"/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7883525" y="2501900"/>
            <a:ext cx="552450" cy="1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0638" tIns="0" rIns="20638" bIns="0" numCol="1" spcCol="0" rtlCol="0" anchor="ctr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fld id="{2CC958A8-D137-4C1C-B5F7-3603C275315A}" type="datetime'''''~''''''4'''''''''''''''''''''''''''',''0''''0''''0'''''">
              <a:rPr lang="ko-KR" altLang="en-US" sz="1300" smtClean="0"/>
              <a:pPr/>
              <a:t>~4,000</a:t>
            </a:fld>
            <a:endParaRPr lang="ko-KR" altLang="en-US" sz="1300" dirty="0">
              <a:sym typeface="+mn-lt"/>
            </a:endParaRPr>
          </a:p>
        </p:txBody>
      </p:sp>
      <p:sp>
        <p:nvSpPr>
          <p:cNvPr id="83" name="Text Placeholder 2"/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8102600" y="3397250"/>
            <a:ext cx="644525" cy="1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0638" tIns="0" rIns="20638" bIns="0" numCol="1" spcCol="0" rtlCol="0" anchor="ctr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fld id="{474D6F91-443E-44F8-8474-CB29C96852E6}" type="datetime'''~''''''1''4'',''''''''''''0''''''''''''''''''''00'''">
              <a:rPr lang="ko-KR" altLang="en-US" sz="1300"/>
              <a:pPr/>
              <a:t>~14,000</a:t>
            </a:fld>
            <a:endParaRPr lang="ko-KR" altLang="en-US" sz="1300" dirty="0">
              <a:sym typeface="+mn-lt"/>
            </a:endParaRPr>
          </a:p>
        </p:txBody>
      </p:sp>
      <p:sp>
        <p:nvSpPr>
          <p:cNvPr id="89" name="Rectangle 9"/>
          <p:cNvSpPr txBox="1">
            <a:spLocks/>
          </p:cNvSpPr>
          <p:nvPr>
            <p:custDataLst>
              <p:tags r:id="rId19"/>
            </p:custDataLst>
          </p:nvPr>
        </p:nvSpPr>
        <p:spPr>
          <a:xfrm>
            <a:off x="2922533" y="5228173"/>
            <a:ext cx="681286" cy="8394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lIns="72000" tIns="76200" rIns="36000" bIns="762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ko-KR" altLang="en-US" sz="1300" b="1" dirty="0" err="1" smtClean="0">
                <a:solidFill>
                  <a:schemeClr val="bg1"/>
                </a:solidFill>
              </a:rPr>
              <a:t>실험군</a:t>
            </a:r>
            <a:r>
              <a:rPr lang="en-US" altLang="ko-KR" sz="13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1300" b="1" dirty="0" smtClean="0">
                <a:solidFill>
                  <a:schemeClr val="bg1"/>
                </a:solidFill>
              </a:rPr>
              <a:t>대조군 비율</a:t>
            </a: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84" name="DirArrow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 rot="5400000">
            <a:off x="6020824" y="4216400"/>
            <a:ext cx="1158048" cy="165454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1300"/>
          </a:p>
        </p:txBody>
      </p:sp>
      <p:sp>
        <p:nvSpPr>
          <p:cNvPr id="87" name="TextBox 86"/>
          <p:cNvSpPr txBox="1"/>
          <p:nvPr/>
        </p:nvSpPr>
        <p:spPr>
          <a:xfrm>
            <a:off x="2012950" y="4338638"/>
            <a:ext cx="90000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ko-KR" altLang="en-US" sz="1300" dirty="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측정값</a:t>
            </a:r>
            <a:endParaRPr lang="ja-JP" altLang="en-US" sz="1300" b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398588" y="2554288"/>
            <a:ext cx="0" cy="168537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944563" y="2290763"/>
            <a:ext cx="90000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ko-KR" altLang="en-US" sz="1300" dirty="0" err="1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실제값</a:t>
            </a:r>
            <a:endParaRPr lang="ja-JP" altLang="en-US" sz="1300" dirty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Rectangle 4"/>
          <p:cNvSpPr txBox="1">
            <a:spLocks/>
          </p:cNvSpPr>
          <p:nvPr>
            <p:custDataLst>
              <p:tags r:id="rId21"/>
            </p:custDataLst>
          </p:nvPr>
        </p:nvSpPr>
        <p:spPr>
          <a:xfrm>
            <a:off x="138430" y="1557338"/>
            <a:ext cx="2653922" cy="371181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ko-KR" altLang="en-US" sz="1300" b="1" dirty="0" smtClean="0">
                <a:solidFill>
                  <a:schemeClr val="bg1"/>
                </a:solidFill>
              </a:rPr>
              <a:t>최소 샘플 규모 설정의 필요성</a:t>
            </a:r>
            <a:endParaRPr lang="en-US" sz="1300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71336" y="4116388"/>
            <a:ext cx="1054504" cy="0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257848" y="3962400"/>
            <a:ext cx="2393712" cy="0"/>
          </a:xfrm>
          <a:prstGeom prst="straightConnector1">
            <a:avLst/>
          </a:prstGeom>
          <a:ln w="1905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ACET"/>
          <p:cNvGrpSpPr>
            <a:grpSpLocks/>
          </p:cNvGrpSpPr>
          <p:nvPr/>
        </p:nvGrpSpPr>
        <p:grpSpPr bwMode="auto">
          <a:xfrm>
            <a:off x="2938828" y="2011812"/>
            <a:ext cx="3501405" cy="217449"/>
            <a:chOff x="915" y="935"/>
            <a:chExt cx="2240" cy="71"/>
          </a:xfrm>
        </p:grpSpPr>
        <p:cxnSp>
          <p:nvCxnSpPr>
            <p:cNvPr id="94" name="AutoShape 249"/>
            <p:cNvCxnSpPr>
              <a:cxnSpLocks noChangeShapeType="1"/>
              <a:stCxn id="95" idx="4"/>
              <a:endCxn id="95" idx="6"/>
            </p:cNvCxnSpPr>
            <p:nvPr/>
          </p:nvCxnSpPr>
          <p:spPr bwMode="auto">
            <a:xfrm>
              <a:off x="915" y="1006"/>
              <a:ext cx="2240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5" name="AutoShape 250"/>
            <p:cNvSpPr>
              <a:spLocks noChangeArrowheads="1"/>
            </p:cNvSpPr>
            <p:nvPr/>
          </p:nvSpPr>
          <p:spPr bwMode="auto">
            <a:xfrm>
              <a:off x="915" y="935"/>
              <a:ext cx="2240" cy="7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18288" anchor="b">
              <a:spAutoFit/>
            </a:bodyPr>
            <a:lstStyle/>
            <a:p>
              <a:r>
                <a:rPr lang="ko-KR" altLang="en-US" sz="13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샘플 규모 계산 필요 변수</a:t>
              </a:r>
              <a:endParaRPr lang="en-US" sz="1300" baseline="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ACET"/>
          <p:cNvGrpSpPr>
            <a:grpSpLocks/>
          </p:cNvGrpSpPr>
          <p:nvPr/>
        </p:nvGrpSpPr>
        <p:grpSpPr bwMode="auto">
          <a:xfrm>
            <a:off x="6700344" y="2009542"/>
            <a:ext cx="2107226" cy="219719"/>
            <a:chOff x="915" y="921"/>
            <a:chExt cx="2240" cy="85"/>
          </a:xfrm>
        </p:grpSpPr>
        <p:cxnSp>
          <p:nvCxnSpPr>
            <p:cNvPr id="102" name="AutoShape 249"/>
            <p:cNvCxnSpPr>
              <a:cxnSpLocks noChangeShapeType="1"/>
              <a:stCxn id="110" idx="4"/>
              <a:endCxn id="110" idx="6"/>
            </p:cNvCxnSpPr>
            <p:nvPr/>
          </p:nvCxnSpPr>
          <p:spPr bwMode="auto">
            <a:xfrm>
              <a:off x="915" y="1006"/>
              <a:ext cx="2240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0" name="AutoShape 250"/>
            <p:cNvSpPr>
              <a:spLocks noChangeArrowheads="1"/>
            </p:cNvSpPr>
            <p:nvPr/>
          </p:nvSpPr>
          <p:spPr bwMode="auto">
            <a:xfrm>
              <a:off x="915" y="921"/>
              <a:ext cx="2240" cy="8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18288" anchor="b">
              <a:spAutoFit/>
            </a:bodyPr>
            <a:lstStyle/>
            <a:p>
              <a:r>
                <a:rPr lang="ko-KR" altLang="en-US" sz="13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추산된 </a:t>
              </a:r>
              <a:r>
                <a:rPr lang="en-US" altLang="ko-KR" sz="1300" b="1" dirty="0" err="1" smtClea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BBDB</a:t>
              </a:r>
              <a:r>
                <a:rPr lang="en-US" altLang="ko-KR" sz="13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1300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샘플 규모</a:t>
              </a:r>
              <a:endParaRPr lang="en-US" sz="1300" baseline="0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2" name="AutoShape 249"/>
          <p:cNvCxnSpPr>
            <a:cxnSpLocks noChangeShapeType="1"/>
          </p:cNvCxnSpPr>
          <p:nvPr/>
        </p:nvCxnSpPr>
        <p:spPr bwMode="auto">
          <a:xfrm>
            <a:off x="5471538" y="2514065"/>
            <a:ext cx="961307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AutoShape 250"/>
          <p:cNvSpPr>
            <a:spLocks noChangeArrowheads="1"/>
          </p:cNvSpPr>
          <p:nvPr/>
        </p:nvSpPr>
        <p:spPr bwMode="auto">
          <a:xfrm>
            <a:off x="5471538" y="2295379"/>
            <a:ext cx="961307" cy="218521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ko-KR" altLang="en-US" sz="13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활용 수치</a:t>
            </a:r>
            <a:endParaRPr lang="en-US" sz="1300" baseline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/>
          <p:cNvSpPr txBox="1">
            <a:spLocks/>
          </p:cNvSpPr>
          <p:nvPr/>
        </p:nvSpPr>
        <p:spPr>
          <a:xfrm>
            <a:off x="5471538" y="2584637"/>
            <a:ext cx="96869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/>
            <a:r>
              <a:rPr lang="en-US" sz="1300" b="1" dirty="0" smtClean="0">
                <a:solidFill>
                  <a:schemeClr val="accent4"/>
                </a:solidFill>
              </a:rPr>
              <a:t>10% </a:t>
            </a:r>
            <a:r>
              <a:rPr lang="ko-KR" altLang="en-US" sz="1300" dirty="0" smtClean="0"/>
              <a:t>구매율</a:t>
            </a:r>
            <a:endParaRPr lang="en-US" sz="1300" dirty="0"/>
          </a:p>
        </p:txBody>
      </p:sp>
      <p:sp>
        <p:nvSpPr>
          <p:cNvPr id="125" name="TextBox 124"/>
          <p:cNvSpPr txBox="1">
            <a:spLocks/>
          </p:cNvSpPr>
          <p:nvPr/>
        </p:nvSpPr>
        <p:spPr>
          <a:xfrm>
            <a:off x="5471538" y="3482284"/>
            <a:ext cx="104713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/>
            <a:r>
              <a:rPr lang="en-US" altLang="ko-KR" sz="1300" dirty="0" smtClean="0"/>
              <a:t>TG1</a:t>
            </a:r>
            <a:r>
              <a:rPr lang="en-US" sz="1300" dirty="0" smtClean="0"/>
              <a:t>: </a:t>
            </a:r>
            <a:r>
              <a:rPr lang="en-US" sz="1300" b="1" dirty="0" smtClean="0">
                <a:solidFill>
                  <a:schemeClr val="accent4"/>
                </a:solidFill>
              </a:rPr>
              <a:t>11%</a:t>
            </a:r>
            <a:r>
              <a:rPr lang="en-US" sz="1300" b="1" baseline="30000" dirty="0" smtClean="0">
                <a:solidFill>
                  <a:schemeClr val="accent4"/>
                </a:solidFill>
              </a:rPr>
              <a:t>1</a:t>
            </a:r>
          </a:p>
          <a:p>
            <a:pPr lvl="1"/>
            <a:r>
              <a:rPr lang="en-US" altLang="ko-KR" sz="1300" dirty="0" smtClean="0"/>
              <a:t>TG2</a:t>
            </a:r>
            <a:r>
              <a:rPr lang="en-US" sz="1300" dirty="0" smtClean="0"/>
              <a:t>: </a:t>
            </a:r>
            <a:r>
              <a:rPr lang="en-US" sz="1300" b="1" dirty="0" smtClean="0">
                <a:solidFill>
                  <a:schemeClr val="accent4"/>
                </a:solidFill>
              </a:rPr>
              <a:t>6%</a:t>
            </a:r>
            <a:r>
              <a:rPr lang="en-US" sz="1300" b="1" baseline="30000" dirty="0" smtClean="0">
                <a:solidFill>
                  <a:schemeClr val="accent4"/>
                </a:solidFill>
              </a:rPr>
              <a:t>2</a:t>
            </a:r>
            <a:r>
              <a:rPr lang="en-US" sz="1300" b="1" dirty="0" smtClean="0">
                <a:solidFill>
                  <a:schemeClr val="accent4"/>
                </a:solidFill>
              </a:rPr>
              <a:t> </a:t>
            </a:r>
            <a:endParaRPr lang="en-US" sz="1300" b="1" dirty="0">
              <a:solidFill>
                <a:schemeClr val="accent4"/>
              </a:solidFill>
            </a:endParaRPr>
          </a:p>
        </p:txBody>
      </p:sp>
      <p:sp>
        <p:nvSpPr>
          <p:cNvPr id="126" name="TextBox 125"/>
          <p:cNvSpPr txBox="1">
            <a:spLocks/>
          </p:cNvSpPr>
          <p:nvPr/>
        </p:nvSpPr>
        <p:spPr>
          <a:xfrm>
            <a:off x="5471538" y="4357420"/>
            <a:ext cx="96869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/>
            <a:r>
              <a:rPr lang="en-US" sz="1300" b="1" dirty="0" smtClean="0">
                <a:solidFill>
                  <a:schemeClr val="accent4"/>
                </a:solidFill>
              </a:rPr>
              <a:t>90% </a:t>
            </a:r>
            <a:r>
              <a:rPr lang="ko-KR" altLang="en-US" sz="1300" b="1" dirty="0" smtClean="0">
                <a:solidFill>
                  <a:schemeClr val="accent4"/>
                </a:solidFill>
              </a:rPr>
              <a:t>신뢰 수준</a:t>
            </a:r>
            <a:r>
              <a:rPr lang="ko-KR" altLang="en-US" sz="1300" dirty="0" smtClean="0"/>
              <a:t> 사용</a:t>
            </a:r>
            <a:endParaRPr lang="en-US" sz="1300" dirty="0"/>
          </a:p>
        </p:txBody>
      </p:sp>
      <p:sp>
        <p:nvSpPr>
          <p:cNvPr id="128" name="TextBox 127"/>
          <p:cNvSpPr txBox="1">
            <a:spLocks/>
          </p:cNvSpPr>
          <p:nvPr/>
        </p:nvSpPr>
        <p:spPr>
          <a:xfrm>
            <a:off x="5471538" y="5228173"/>
            <a:ext cx="96869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/>
            <a:r>
              <a:rPr lang="en-US" sz="1300" b="1" dirty="0" smtClean="0">
                <a:solidFill>
                  <a:schemeClr val="accent4"/>
                </a:solidFill>
              </a:rPr>
              <a:t>50:50 </a:t>
            </a:r>
            <a:r>
              <a:rPr lang="ko-KR" altLang="en-US" sz="1300" b="1" dirty="0" smtClean="0">
                <a:solidFill>
                  <a:schemeClr val="accent4"/>
                </a:solidFill>
              </a:rPr>
              <a:t>비율 사용</a:t>
            </a:r>
            <a:r>
              <a:rPr lang="en-US" altLang="ko-KR" sz="1300" b="1" baseline="30000" dirty="0" smtClean="0">
                <a:solidFill>
                  <a:schemeClr val="accent4"/>
                </a:solidFill>
              </a:rPr>
              <a:t>3</a:t>
            </a:r>
            <a:endParaRPr lang="en-US" sz="13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656" y="4692650"/>
            <a:ext cx="2542582" cy="12772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sz="1300" dirty="0" smtClean="0"/>
              <a:t>샘플 </a:t>
            </a:r>
            <a:r>
              <a:rPr lang="ko-KR" altLang="en-US" sz="1300" dirty="0"/>
              <a:t>규모가 작을 경우</a:t>
            </a:r>
            <a:r>
              <a:rPr lang="en-US" altLang="ko-KR" sz="1300" dirty="0"/>
              <a:t>, </a:t>
            </a:r>
            <a:r>
              <a:rPr lang="ko-KR" altLang="en-US" sz="1300" dirty="0"/>
              <a:t>측정값이 실제 값에서 크게 벗어날 확률이 </a:t>
            </a:r>
            <a:r>
              <a:rPr lang="ko-KR" altLang="en-US" sz="1300" dirty="0" smtClean="0"/>
              <a:t>높음</a:t>
            </a:r>
            <a:endParaRPr lang="en-US" altLang="ko-KR" sz="1300" dirty="0" smtClean="0"/>
          </a:p>
          <a:p>
            <a:pPr lvl="1">
              <a:spcBef>
                <a:spcPts val="600"/>
              </a:spcBef>
            </a:pPr>
            <a:r>
              <a:rPr lang="ko-KR" altLang="en-US" sz="1300" dirty="0" smtClean="0"/>
              <a:t>실제 </a:t>
            </a:r>
            <a:r>
              <a:rPr lang="ko-KR" altLang="en-US" sz="1300" dirty="0"/>
              <a:t>값에 근사한 측정값 확보 보장을 위해 통계적으로 요구되는 최소 샘플 규모 확보해야 </a:t>
            </a:r>
            <a:r>
              <a:rPr lang="ko-KR" altLang="en-US" sz="1300" dirty="0" smtClean="0"/>
              <a:t>함</a:t>
            </a:r>
            <a:endParaRPr lang="en-US" altLang="ko-KR" sz="1300" dirty="0"/>
          </a:p>
        </p:txBody>
      </p:sp>
      <p:sp>
        <p:nvSpPr>
          <p:cNvPr id="74" name="Rectangle 9"/>
          <p:cNvSpPr txBox="1">
            <a:spLocks/>
          </p:cNvSpPr>
          <p:nvPr>
            <p:custDataLst>
              <p:tags r:id="rId22"/>
            </p:custDataLst>
          </p:nvPr>
        </p:nvSpPr>
        <p:spPr>
          <a:xfrm>
            <a:off x="2922533" y="4353345"/>
            <a:ext cx="681286" cy="7269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lIns="72000" tIns="76200" rIns="36000" bIns="762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ko-KR" altLang="en-US" sz="1300" b="1" dirty="0">
                <a:solidFill>
                  <a:schemeClr val="bg1"/>
                </a:solidFill>
              </a:rPr>
              <a:t>신뢰 </a:t>
            </a:r>
            <a:endParaRPr lang="en-US" altLang="ko-KR" sz="1300" b="1" dirty="0" smtClean="0">
              <a:solidFill>
                <a:schemeClr val="bg1"/>
              </a:solidFill>
            </a:endParaRPr>
          </a:p>
          <a:p>
            <a:r>
              <a:rPr lang="ko-KR" altLang="en-US" sz="1300" b="1" dirty="0" smtClean="0">
                <a:solidFill>
                  <a:schemeClr val="bg1"/>
                </a:solidFill>
              </a:rPr>
              <a:t>수준</a:t>
            </a:r>
            <a:endParaRPr lang="en-US" altLang="ko-KR" sz="1300" b="1" dirty="0">
              <a:solidFill>
                <a:schemeClr val="bg1"/>
              </a:solidFill>
            </a:endParaRPr>
          </a:p>
        </p:txBody>
      </p:sp>
      <p:sp>
        <p:nvSpPr>
          <p:cNvPr id="76" name="Rectangle 9"/>
          <p:cNvSpPr txBox="1">
            <a:spLocks/>
          </p:cNvSpPr>
          <p:nvPr>
            <p:custDataLst>
              <p:tags r:id="rId23"/>
            </p:custDataLst>
          </p:nvPr>
        </p:nvSpPr>
        <p:spPr>
          <a:xfrm>
            <a:off x="2922533" y="3478516"/>
            <a:ext cx="681286" cy="7269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lIns="72000" tIns="76200" rIns="36000" bIns="762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en-US" altLang="ko-KR" sz="1300" b="1" dirty="0">
                <a:solidFill>
                  <a:schemeClr val="bg1"/>
                </a:solidFill>
              </a:rPr>
              <a:t>Uplift</a:t>
            </a:r>
          </a:p>
        </p:txBody>
      </p:sp>
      <p:sp>
        <p:nvSpPr>
          <p:cNvPr id="77" name="Rectangle 9"/>
          <p:cNvSpPr txBox="1">
            <a:spLocks/>
          </p:cNvSpPr>
          <p:nvPr>
            <p:custDataLst>
              <p:tags r:id="rId24"/>
            </p:custDataLst>
          </p:nvPr>
        </p:nvSpPr>
        <p:spPr>
          <a:xfrm>
            <a:off x="2922533" y="2603687"/>
            <a:ext cx="681286" cy="7269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lIns="72000" tIns="76200" rIns="36000" bIns="762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en-US" altLang="ko-KR" sz="1300" b="1" dirty="0">
                <a:solidFill>
                  <a:schemeClr val="bg1"/>
                </a:solidFill>
              </a:rPr>
              <a:t>Base-line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852623" y="1560513"/>
            <a:ext cx="0" cy="44678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6517122" y="2229261"/>
            <a:ext cx="0" cy="379913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AutoShape 249"/>
          <p:cNvCxnSpPr>
            <a:cxnSpLocks noChangeShapeType="1"/>
          </p:cNvCxnSpPr>
          <p:nvPr/>
        </p:nvCxnSpPr>
        <p:spPr bwMode="auto">
          <a:xfrm>
            <a:off x="3674733" y="2513900"/>
            <a:ext cx="1682446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0" name="AutoShape 250"/>
          <p:cNvSpPr>
            <a:spLocks noChangeArrowheads="1"/>
          </p:cNvSpPr>
          <p:nvPr/>
        </p:nvSpPr>
        <p:spPr bwMode="auto">
          <a:xfrm>
            <a:off x="3674733" y="2295379"/>
            <a:ext cx="1682446" cy="218521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ko-KR" altLang="en-US" sz="13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설명</a:t>
            </a:r>
            <a:endParaRPr lang="en-US" sz="1300" baseline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3674733" y="4357420"/>
            <a:ext cx="1686070" cy="60016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/>
            <a:r>
              <a:rPr lang="ko-KR" altLang="en-US" sz="1300" dirty="0"/>
              <a:t>동일 실험을 반복했을 때 같은 결과가 나올 확률로</a:t>
            </a:r>
            <a:r>
              <a:rPr lang="en-US" altLang="ko-KR" sz="1300" dirty="0"/>
              <a:t>, 85-95% </a:t>
            </a:r>
            <a:r>
              <a:rPr lang="ko-KR" altLang="en-US" sz="1300" dirty="0"/>
              <a:t>사용</a:t>
            </a:r>
            <a:endParaRPr lang="en-US" altLang="ko-KR" sz="1300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3674733" y="5228173"/>
            <a:ext cx="1686070" cy="80021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/>
            <a:r>
              <a:rPr lang="ko-KR" altLang="en-US" sz="1300" dirty="0"/>
              <a:t>위 항목들을 통해 계산된 표본 크기를 </a:t>
            </a:r>
            <a:r>
              <a:rPr lang="ko-KR" altLang="en-US" sz="1300" dirty="0" err="1"/>
              <a:t>실험군과</a:t>
            </a:r>
            <a:r>
              <a:rPr lang="ko-KR" altLang="en-US" sz="1300" dirty="0"/>
              <a:t> 대조군 간 </a:t>
            </a:r>
            <a:r>
              <a:rPr lang="ko-KR" altLang="en-US" sz="1300" dirty="0" smtClean="0"/>
              <a:t>분배</a:t>
            </a:r>
            <a:endParaRPr lang="en-US" altLang="ko-KR" sz="1300" dirty="0"/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3674733" y="3482284"/>
            <a:ext cx="1686070" cy="60016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/>
            <a:r>
              <a:rPr lang="ko-KR" altLang="en-US" sz="1300" dirty="0"/>
              <a:t>입증하고자 하는 실험군별 </a:t>
            </a:r>
            <a:r>
              <a:rPr lang="en-US" altLang="ko-KR" sz="1300" dirty="0"/>
              <a:t>Uplift</a:t>
            </a:r>
            <a:r>
              <a:rPr lang="ko-KR" altLang="en-US" sz="1300" dirty="0"/>
              <a:t>의 크기</a:t>
            </a:r>
            <a:endParaRPr lang="en-US" altLang="ko-KR" sz="1300" dirty="0"/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3674733" y="2584637"/>
            <a:ext cx="1686070" cy="40011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/>
            <a:r>
              <a:rPr lang="ko-KR" altLang="en-US" sz="1300" dirty="0" err="1"/>
              <a:t>대조군에</a:t>
            </a:r>
            <a:r>
              <a:rPr lang="ko-KR" altLang="en-US" sz="1300" dirty="0"/>
              <a:t> 부여한 </a:t>
            </a:r>
            <a:r>
              <a:rPr lang="en-US" altLang="ko-KR" sz="1300" dirty="0"/>
              <a:t>Baseline </a:t>
            </a:r>
            <a:r>
              <a:rPr lang="ko-KR" altLang="en-US" sz="1300" dirty="0"/>
              <a:t>수치</a:t>
            </a:r>
            <a:endParaRPr lang="en-US" altLang="ko-KR" sz="1300" dirty="0"/>
          </a:p>
        </p:txBody>
      </p:sp>
      <p:sp>
        <p:nvSpPr>
          <p:cNvPr id="79" name="4. Footnote"/>
          <p:cNvSpPr txBox="1">
            <a:spLocks noChangeArrowheads="1"/>
          </p:cNvSpPr>
          <p:nvPr/>
        </p:nvSpPr>
        <p:spPr bwMode="gray">
          <a:xfrm>
            <a:off x="119063" y="6234349"/>
            <a:ext cx="86185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104775" indent="-104775" defTabSz="895350">
              <a:defRPr sz="800" baseline="0">
                <a:solidFill>
                  <a:srgbClr val="808080"/>
                </a:solidFill>
                <a:latin typeface="+mn-lt"/>
              </a:defRPr>
            </a:lvl1pPr>
            <a:lvl2pPr marL="1031875" defTabSz="895350">
              <a:defRPr sz="2400"/>
            </a:lvl2pPr>
            <a:lvl3pPr marL="1217613" defTabSz="895350">
              <a:defRPr sz="2400"/>
            </a:lvl3pPr>
            <a:lvl4pPr marL="1404938" defTabSz="895350">
              <a:defRPr sz="2400"/>
            </a:lvl4pPr>
            <a:lvl5pPr marL="1792288" defTabSz="895350">
              <a:defRPr sz="2400"/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altLang="ko-KR" dirty="0"/>
              <a:t>1 </a:t>
            </a:r>
            <a:r>
              <a:rPr lang="ko-KR" altLang="en-US" dirty="0" err="1"/>
              <a:t>오퍼의</a:t>
            </a:r>
            <a:r>
              <a:rPr lang="ko-KR" altLang="en-US" dirty="0"/>
              <a:t> </a:t>
            </a:r>
            <a:r>
              <a:rPr lang="en-US" altLang="ko-KR" dirty="0"/>
              <a:t>Breakeven</a:t>
            </a:r>
            <a:r>
              <a:rPr lang="ko-KR" altLang="en-US" dirty="0"/>
              <a:t>을 위해 필요한 최소한의 </a:t>
            </a:r>
            <a:r>
              <a:rPr lang="en-US" altLang="ko-KR" dirty="0"/>
              <a:t>Uplift </a:t>
            </a:r>
            <a:r>
              <a:rPr lang="ko-KR" altLang="en-US" dirty="0"/>
              <a:t>수준 </a:t>
            </a:r>
            <a:r>
              <a:rPr lang="en-US" altLang="ko-KR" dirty="0"/>
              <a:t>(</a:t>
            </a:r>
            <a:r>
              <a:rPr lang="ko-KR" altLang="en-US" dirty="0"/>
              <a:t>인당 구매액 </a:t>
            </a:r>
            <a:r>
              <a:rPr lang="en-US" altLang="ko-KR" dirty="0"/>
              <a:t>30000</a:t>
            </a:r>
            <a:r>
              <a:rPr lang="ko-KR" altLang="en-US" dirty="0"/>
              <a:t>원</a:t>
            </a:r>
            <a:r>
              <a:rPr lang="en-US" altLang="ko-KR" dirty="0"/>
              <a:t>, </a:t>
            </a:r>
            <a:r>
              <a:rPr lang="ko-KR" altLang="en-US" dirty="0" err="1"/>
              <a:t>오퍼</a:t>
            </a:r>
            <a:r>
              <a:rPr lang="ko-KR" altLang="en-US" dirty="0"/>
              <a:t> </a:t>
            </a:r>
            <a:r>
              <a:rPr lang="en-US" altLang="ko-KR" dirty="0"/>
              <a:t>3000</a:t>
            </a:r>
            <a:r>
              <a:rPr lang="ko-KR" altLang="en-US" dirty="0" smtClean="0"/>
              <a:t>원</a:t>
            </a:r>
            <a:r>
              <a:rPr lang="en-US" altLang="ko-KR" dirty="0" smtClean="0"/>
              <a:t>)    2 </a:t>
            </a:r>
            <a:r>
              <a:rPr lang="ko-KR" altLang="en-US" dirty="0" smtClean="0"/>
              <a:t>해외 사례 기반 일반적인 </a:t>
            </a:r>
            <a:r>
              <a:rPr lang="en-US" altLang="ko-KR" dirty="0" smtClean="0"/>
              <a:t>Uplift </a:t>
            </a:r>
            <a:r>
              <a:rPr lang="ko-KR" altLang="en-US" dirty="0" smtClean="0"/>
              <a:t>수준   </a:t>
            </a:r>
            <a:endParaRPr lang="en-US" altLang="ko-KR" dirty="0" smtClean="0"/>
          </a:p>
          <a:p>
            <a:r>
              <a:rPr lang="en-US" altLang="ko-KR" dirty="0" smtClean="0"/>
              <a:t>3 </a:t>
            </a:r>
            <a:r>
              <a:rPr lang="ko-KR" altLang="en-US" dirty="0" smtClean="0"/>
              <a:t>집계 가능 고객 수가 작을 경우 </a:t>
            </a:r>
            <a:r>
              <a:rPr lang="en-US" altLang="ko-KR" dirty="0" smtClean="0"/>
              <a:t>50:50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많을 경우 </a:t>
            </a:r>
            <a:r>
              <a:rPr lang="en-US" altLang="ko-KR" dirty="0" smtClean="0"/>
              <a:t>70:30, 90:10 </a:t>
            </a:r>
            <a:r>
              <a:rPr lang="ko-KR" altLang="en-US" dirty="0" smtClean="0"/>
              <a:t>적용 가능</a:t>
            </a:r>
            <a:endParaRPr lang="ko-KR" dirty="0"/>
          </a:p>
        </p:txBody>
      </p:sp>
      <p:sp>
        <p:nvSpPr>
          <p:cNvPr id="66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7" name="Rectangle 28"/>
          <p:cNvSpPr txBox="1"/>
          <p:nvPr>
            <p:custDataLst>
              <p:tags r:id="rId25"/>
            </p:custDataLst>
          </p:nvPr>
        </p:nvSpPr>
        <p:spPr>
          <a:xfrm>
            <a:off x="119063" y="37171"/>
            <a:ext cx="1800000" cy="167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en-US" altLang="ko-KR" sz="1200" b="1" dirty="0" smtClean="0">
                <a:solidFill>
                  <a:schemeClr val="accent4"/>
                </a:solidFill>
              </a:rPr>
              <a:t>Pilot “Test &amp; Learn”</a:t>
            </a:r>
          </a:p>
        </p:txBody>
      </p:sp>
      <p:sp>
        <p:nvSpPr>
          <p:cNvPr id="80" name="5. Source"/>
          <p:cNvSpPr>
            <a:spLocks noChangeArrowheads="1"/>
          </p:cNvSpPr>
          <p:nvPr/>
        </p:nvSpPr>
        <p:spPr bwMode="gray">
          <a:xfrm>
            <a:off x="119063" y="6507558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1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차 파일럿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, </a:t>
            </a:r>
            <a:r>
              <a:rPr lang="ko-KR" altLang="en-US" sz="800" dirty="0" err="1" smtClean="0">
                <a:solidFill>
                  <a:srgbClr val="808080"/>
                </a:solidFill>
                <a:latin typeface="+mn-lt"/>
              </a:rPr>
              <a:t>맥킨지</a:t>
            </a:r>
            <a:r>
              <a:rPr lang="en-US" altLang="ko-KR" sz="800" dirty="0" smtClean="0">
                <a:solidFill>
                  <a:srgbClr val="808080"/>
                </a:solidFill>
                <a:latin typeface="+mn-lt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5" name="TextBox 84"/>
          <p:cNvSpPr txBox="1">
            <a:spLocks/>
          </p:cNvSpPr>
          <p:nvPr/>
        </p:nvSpPr>
        <p:spPr>
          <a:xfrm>
            <a:off x="6775074" y="3297238"/>
            <a:ext cx="543883" cy="377962"/>
          </a:xfrm>
          <a:prstGeom prst="rect">
            <a:avLst/>
          </a:prstGeom>
          <a:solidFill>
            <a:schemeClr val="accent6"/>
          </a:solidFill>
        </p:spPr>
        <p:txBody>
          <a:bodyPr vert="horz" wrap="square" lIns="76200" tIns="76200" rIns="76200" bIns="76200" rtlCol="0" anchor="ctr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en-US" sz="1300" b="1" dirty="0" smtClean="0">
                <a:solidFill>
                  <a:schemeClr val="bg1"/>
                </a:solidFill>
              </a:rPr>
              <a:t>CG</a:t>
            </a:r>
          </a:p>
        </p:txBody>
      </p:sp>
      <p:sp>
        <p:nvSpPr>
          <p:cNvPr id="86" name="TextBox 85"/>
          <p:cNvSpPr txBox="1">
            <a:spLocks/>
          </p:cNvSpPr>
          <p:nvPr/>
        </p:nvSpPr>
        <p:spPr>
          <a:xfrm>
            <a:off x="6829220" y="3814820"/>
            <a:ext cx="1927550" cy="243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en-US" altLang="ko-KR" sz="1300" dirty="0" smtClean="0"/>
              <a:t>TG1, TG2 Uplift</a:t>
            </a:r>
            <a:r>
              <a:rPr lang="ko-KR" altLang="en-US" sz="1300" dirty="0" smtClean="0"/>
              <a:t>를 검증하기 위해서는 총 </a:t>
            </a:r>
            <a:r>
              <a:rPr lang="en-US" altLang="ko-KR" sz="1300" dirty="0" smtClean="0"/>
              <a:t>~32,000</a:t>
            </a:r>
            <a:r>
              <a:rPr lang="ko-KR" altLang="en-US" sz="1300" dirty="0" smtClean="0"/>
              <a:t>명의 표본 필요</a:t>
            </a:r>
            <a:endParaRPr lang="en-US" altLang="ko-KR" sz="1300" dirty="0" smtClean="0"/>
          </a:p>
          <a:p>
            <a:pPr lvl="1">
              <a:spcBef>
                <a:spcPts val="600"/>
              </a:spcBef>
            </a:pPr>
            <a:r>
              <a:rPr lang="ko-KR" altLang="en-US" sz="1300" dirty="0" smtClean="0"/>
              <a:t>파일럿 기간 제약 고려 하 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가능 표본</a:t>
            </a:r>
            <a:r>
              <a:rPr lang="en-US" altLang="ko-KR" sz="1300" dirty="0" smtClean="0"/>
              <a:t>: 14,000</a:t>
            </a:r>
            <a:r>
              <a:rPr lang="ko-KR" altLang="en-US" sz="1300" dirty="0" smtClean="0"/>
              <a:t>명</a:t>
            </a:r>
            <a:r>
              <a:rPr lang="en-US" altLang="ko-KR" sz="1300" dirty="0" smtClean="0"/>
              <a:t>), </a:t>
            </a:r>
            <a:r>
              <a:rPr lang="ko-KR" altLang="en-US" sz="1300" dirty="0" err="1" smtClean="0"/>
              <a:t>오퍼</a:t>
            </a:r>
            <a:r>
              <a:rPr lang="ko-KR" altLang="en-US" sz="1300" dirty="0" smtClean="0"/>
              <a:t> 효과를 우선 검증</a:t>
            </a:r>
            <a:endParaRPr lang="en-US" altLang="ko-KR" sz="1300" dirty="0"/>
          </a:p>
          <a:p>
            <a:pPr lvl="2">
              <a:spcBef>
                <a:spcPts val="600"/>
              </a:spcBef>
            </a:pPr>
            <a:r>
              <a:rPr lang="en-US" altLang="ko-KR" sz="1300" dirty="0" smtClean="0"/>
              <a:t>TG1</a:t>
            </a:r>
            <a:r>
              <a:rPr lang="ko-KR" altLang="en-US" sz="1300" dirty="0" smtClean="0"/>
              <a:t>에 </a:t>
            </a:r>
            <a:r>
              <a:rPr lang="en-US" altLang="ko-KR" sz="1300" dirty="0" smtClean="0"/>
              <a:t>4,000</a:t>
            </a:r>
            <a:r>
              <a:rPr lang="ko-KR" altLang="en-US" sz="1300" dirty="0" smtClean="0"/>
              <a:t>명 우선 배정</a:t>
            </a:r>
            <a:endParaRPr lang="en-US" altLang="ko-KR" sz="1300" dirty="0"/>
          </a:p>
          <a:p>
            <a:pPr lvl="2">
              <a:spcBef>
                <a:spcPts val="600"/>
              </a:spcBef>
            </a:pPr>
            <a:r>
              <a:rPr lang="en-US" altLang="ko-KR" sz="1300" dirty="0" smtClean="0"/>
              <a:t>TG2</a:t>
            </a:r>
            <a:r>
              <a:rPr lang="ko-KR" altLang="en-US" sz="1300" dirty="0" smtClean="0"/>
              <a:t>와 </a:t>
            </a:r>
            <a:r>
              <a:rPr lang="en-US" altLang="ko-KR" sz="1300" dirty="0" smtClean="0"/>
              <a:t>CG</a:t>
            </a:r>
            <a:r>
              <a:rPr lang="ko-KR" altLang="en-US" sz="1300" dirty="0" smtClean="0"/>
              <a:t>에 잔여 표본 </a:t>
            </a:r>
            <a:r>
              <a:rPr lang="en-US" altLang="ko-KR" sz="1300" dirty="0" smtClean="0"/>
              <a:t>5,000</a:t>
            </a:r>
            <a:r>
              <a:rPr lang="ko-KR" altLang="en-US" sz="1300" dirty="0" smtClean="0"/>
              <a:t>명씩 균등 배정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33840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ct 40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306" name="think-cell Slide" r:id="rId13" imgW="524" imgH="526" progId="TCLayout.ActiveDocument.1">
                  <p:embed/>
                </p:oleObj>
              </mc:Choice>
              <mc:Fallback>
                <p:oleObj name="think-cell Slide" r:id="rId13" imgW="524" imgH="5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9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ko-KR" altLang="en-US" sz="1300" dirty="0" err="1" smtClean="0">
              <a:solidFill>
                <a:schemeClr val="tx1"/>
              </a:solidFill>
              <a:ea typeface="Arial Unicode MS" panose="020B0604020202020204" pitchFamily="50" charset="-127"/>
              <a:cs typeface="Arial Unicode MS" panose="020B0604020202020204" pitchFamily="50" charset="-127"/>
              <a:sym typeface="+mn-lt"/>
            </a:endParaRP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501822" y="2136426"/>
            <a:ext cx="3285434" cy="4230152"/>
          </a:xfrm>
          <a:prstGeom prst="rect">
            <a:avLst/>
          </a:prstGeom>
        </p:spPr>
      </p:pic>
      <p:sp>
        <p:nvSpPr>
          <p:cNvPr id="68" name="Rectangle 9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38429" y="4835242"/>
            <a:ext cx="2671063" cy="1494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en-US" sz="1200" b="1" dirty="0" smtClean="0">
                <a:solidFill>
                  <a:schemeClr val="accent4"/>
                </a:solidFill>
              </a:rPr>
              <a:t> 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sp>
        <p:nvSpPr>
          <p:cNvPr id="60" name="Rectangle 9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38430" y="1085850"/>
            <a:ext cx="8669140" cy="5144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en-US" b="1" dirty="0" smtClean="0">
                <a:solidFill>
                  <a:schemeClr val="accent4"/>
                </a:solidFill>
              </a:rPr>
              <a:t> 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61" name="Tracker circle"/>
          <p:cNvSpPr/>
          <p:nvPr/>
        </p:nvSpPr>
        <p:spPr>
          <a:xfrm>
            <a:off x="50800" y="990457"/>
            <a:ext cx="248920" cy="24892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</a:rPr>
              <a:t>Q</a:t>
            </a:r>
          </a:p>
        </p:txBody>
      </p:sp>
      <p:sp>
        <p:nvSpPr>
          <p:cNvPr id="55" name="Rectangle 5"/>
          <p:cNvSpPr txBox="1"/>
          <p:nvPr>
            <p:custDataLst>
              <p:tags r:id="rId6"/>
            </p:custDataLst>
          </p:nvPr>
        </p:nvSpPr>
        <p:spPr>
          <a:xfrm>
            <a:off x="2947052" y="4107425"/>
            <a:ext cx="2283462" cy="100188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615553"/>
          </a:xfrm>
        </p:spPr>
        <p:txBody>
          <a:bodyPr/>
          <a:lstStyle/>
          <a:p>
            <a:pPr marL="360000" lvl="1" indent="0" latinLnBrk="0">
              <a:spcBef>
                <a:spcPts val="1200"/>
              </a:spcBef>
              <a:spcAft>
                <a:spcPts val="0"/>
              </a:spcAft>
              <a:buNone/>
            </a:pPr>
            <a:r>
              <a:rPr kumimoji="1" lang="en-US" altLang="ko-KR" sz="2000" b="0" dirty="0" smtClean="0">
                <a:latin typeface="+mn-lt"/>
                <a:ea typeface="-윤고딕150" panose="02030504000101010101" pitchFamily="18" charset="-127"/>
              </a:rPr>
              <a:t>Cell</a:t>
            </a:r>
            <a:r>
              <a:rPr kumimoji="1" lang="ko-KR" altLang="en-US" sz="2000" b="0" dirty="0" smtClean="0">
                <a:latin typeface="+mn-lt"/>
                <a:ea typeface="-윤고딕150" panose="02030504000101010101" pitchFamily="18" charset="-127"/>
              </a:rPr>
              <a:t>간의 출발점이 상이하여 </a:t>
            </a:r>
            <a:r>
              <a:rPr kumimoji="1" lang="ko-KR" altLang="en-US" sz="2000" b="0" dirty="0" err="1" smtClean="0">
                <a:latin typeface="+mn-lt"/>
                <a:ea typeface="-윤고딕150" panose="02030504000101010101" pitchFamily="18" charset="-127"/>
              </a:rPr>
              <a:t>랜덤한</a:t>
            </a:r>
            <a:r>
              <a:rPr kumimoji="1" lang="ko-KR" altLang="en-US" sz="2000" b="0" dirty="0" smtClean="0">
                <a:latin typeface="+mn-lt"/>
                <a:ea typeface="-윤고딕150" panose="02030504000101010101" pitchFamily="18" charset="-127"/>
              </a:rPr>
              <a:t> 결과가 발생하지 않도록 </a:t>
            </a:r>
            <a:r>
              <a:rPr kumimoji="1" lang="en-US" altLang="ko-KR" sz="2000" b="0" dirty="0" smtClean="0">
                <a:ea typeface="-윤고딕150" panose="02030504000101010101" pitchFamily="18" charset="-127"/>
              </a:rPr>
              <a:t>Cell</a:t>
            </a:r>
            <a:r>
              <a:rPr kumimoji="1" lang="ko-KR" altLang="en-US" sz="2000" b="0" dirty="0">
                <a:ea typeface="-윤고딕150" panose="02030504000101010101" pitchFamily="18" charset="-127"/>
              </a:rPr>
              <a:t>간의 </a:t>
            </a:r>
            <a:r>
              <a:rPr kumimoji="1" lang="ko-KR" altLang="en-US" sz="2000" b="0" dirty="0" smtClean="0">
                <a:ea typeface="-윤고딕150" panose="02030504000101010101" pitchFamily="18" charset="-127"/>
              </a:rPr>
              <a:t>구성을  균등하게 맞추는 </a:t>
            </a:r>
            <a:r>
              <a:rPr kumimoji="1" lang="en-US" altLang="ko-KR" sz="2000" b="0" dirty="0" smtClean="0">
                <a:ea typeface="-윤고딕150" panose="02030504000101010101" pitchFamily="18" charset="-127"/>
              </a:rPr>
              <a:t>Randomness check</a:t>
            </a:r>
            <a:r>
              <a:rPr kumimoji="1" lang="ko-KR" altLang="en-US" sz="2000" b="0" dirty="0" smtClean="0">
                <a:ea typeface="-윤고딕150" panose="02030504000101010101" pitchFamily="18" charset="-127"/>
              </a:rPr>
              <a:t>는 필수임</a:t>
            </a:r>
            <a:r>
              <a:rPr kumimoji="1" lang="ko-KR" altLang="en-US" sz="2000" b="0" dirty="0" smtClean="0">
                <a:latin typeface="+mn-lt"/>
                <a:ea typeface="-윤고딕150" panose="02030504000101010101" pitchFamily="18" charset="-127"/>
              </a:rPr>
              <a:t> </a:t>
            </a:r>
            <a:endParaRPr lang="en-US" altLang="ko-KR" sz="2000" b="0" dirty="0">
              <a:latin typeface="+mn-lt"/>
              <a:ea typeface="-윤고딕150" panose="02030504000101010101" pitchFamily="18" charset="-127"/>
            </a:endParaRPr>
          </a:p>
        </p:txBody>
      </p:sp>
      <p:sp>
        <p:nvSpPr>
          <p:cNvPr id="42" name="TextBox 41"/>
          <p:cNvSpPr txBox="1">
            <a:spLocks/>
          </p:cNvSpPr>
          <p:nvPr/>
        </p:nvSpPr>
        <p:spPr>
          <a:xfrm>
            <a:off x="201565" y="4888594"/>
            <a:ext cx="2667798" cy="1369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sz="1400" dirty="0" err="1" smtClean="0">
                <a:ea typeface="+mn-ea"/>
                <a:cs typeface="Arial" panose="020B0604020202020204" pitchFamily="34" charset="0"/>
              </a:rPr>
              <a:t>실험군과</a:t>
            </a:r>
            <a:r>
              <a:rPr lang="ko-KR" altLang="en-US" sz="1400" dirty="0" smtClean="0"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1400" dirty="0" err="1" smtClean="0">
                <a:ea typeface="+mn-ea"/>
                <a:cs typeface="Arial" panose="020B0604020202020204" pitchFamily="34" charset="0"/>
              </a:rPr>
              <a:t>대조군이</a:t>
            </a:r>
            <a:r>
              <a:rPr lang="ko-KR" altLang="en-US" sz="1400" dirty="0" smtClean="0">
                <a:ea typeface="+mn-ea"/>
                <a:cs typeface="Arial" panose="020B0604020202020204" pitchFamily="34" charset="0"/>
              </a:rPr>
              <a:t> 균등하지 않으면 실험 전 시작점이 달라 결과의 정확성을 보장할 수 없음</a:t>
            </a:r>
            <a:endParaRPr lang="en-US" altLang="ko-KR" sz="1400" dirty="0" smtClean="0">
              <a:ea typeface="+mn-ea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ko-KR" altLang="en-US" sz="1400" b="0" dirty="0" smtClean="0">
                <a:ea typeface="+mn-ea"/>
                <a:cs typeface="Arial" panose="020B0604020202020204" pitchFamily="34" charset="0"/>
              </a:rPr>
              <a:t>동질성 보장을 위해 </a:t>
            </a:r>
            <a:r>
              <a:rPr lang="en-US" altLang="ko-KR" sz="1400" b="0" dirty="0" smtClean="0">
                <a:ea typeface="+mn-ea"/>
                <a:cs typeface="Arial" panose="020B0604020202020204" pitchFamily="34" charset="0"/>
              </a:rPr>
              <a:t>Para-meter</a:t>
            </a:r>
            <a:r>
              <a:rPr lang="ko-KR" altLang="en-US" sz="1400" b="0" dirty="0" smtClean="0">
                <a:ea typeface="+mn-ea"/>
                <a:cs typeface="Arial" panose="020B0604020202020204" pitchFamily="34" charset="0"/>
              </a:rPr>
              <a:t>를 설정하고 각 비율에 차이가 없음을 확인해야 함</a:t>
            </a:r>
            <a:endParaRPr lang="en-US" altLang="ko-KR" sz="1400" b="0" dirty="0" smtClean="0"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48401" y="2360331"/>
            <a:ext cx="0" cy="205308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 flipV="1">
            <a:off x="1374945" y="3386875"/>
            <a:ext cx="0" cy="205308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8210" y="2125262"/>
            <a:ext cx="4543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en-US" altLang="ko-KR" dirty="0" err="1" smtClean="0"/>
              <a:t>KPI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29557" y="4466827"/>
            <a:ext cx="70736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algn="ctr"/>
            <a:r>
              <a:rPr lang="ko-KR" altLang="en-US" dirty="0" smtClean="0"/>
              <a:t>실험 전</a:t>
            </a:r>
            <a:endParaRPr lang="ko-KR" alt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366317" y="4318526"/>
            <a:ext cx="0" cy="94892"/>
          </a:xfrm>
          <a:prstGeom prst="straightConnector1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89470" y="4466827"/>
            <a:ext cx="70736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algn="ctr"/>
            <a:r>
              <a:rPr lang="ko-KR" altLang="en-US" dirty="0" smtClean="0"/>
              <a:t>실험 후</a:t>
            </a:r>
            <a:endParaRPr lang="ko-KR" altLang="en-US" dirty="0"/>
          </a:p>
        </p:txBody>
      </p:sp>
      <p:sp>
        <p:nvSpPr>
          <p:cNvPr id="10" name="Oval 9"/>
          <p:cNvSpPr/>
          <p:nvPr/>
        </p:nvSpPr>
        <p:spPr>
          <a:xfrm>
            <a:off x="825238" y="3836988"/>
            <a:ext cx="85346" cy="85346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825238" y="3332831"/>
            <a:ext cx="85346" cy="85346"/>
          </a:xfrm>
          <a:prstGeom prst="ellipse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96428" y="2114202"/>
            <a:ext cx="4543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ko-KR" altLang="en-US" sz="1200" dirty="0" smtClean="0"/>
              <a:t>대조군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196428" y="2332294"/>
            <a:ext cx="4543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ko-KR" altLang="en-US" sz="1200" dirty="0" err="1" smtClean="0"/>
              <a:t>실험군</a:t>
            </a:r>
            <a:endParaRPr lang="ko-KR" altLang="en-US" sz="1200" dirty="0"/>
          </a:p>
        </p:txBody>
      </p:sp>
      <p:sp>
        <p:nvSpPr>
          <p:cNvPr id="29" name="Oval 28"/>
          <p:cNvSpPr/>
          <p:nvPr/>
        </p:nvSpPr>
        <p:spPr>
          <a:xfrm>
            <a:off x="1843153" y="3269771"/>
            <a:ext cx="85346" cy="85346"/>
          </a:xfrm>
          <a:prstGeom prst="ellipse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843153" y="3525597"/>
            <a:ext cx="85346" cy="85346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endCxn id="29" idx="2"/>
          </p:cNvCxnSpPr>
          <p:nvPr/>
        </p:nvCxnSpPr>
        <p:spPr>
          <a:xfrm flipV="1">
            <a:off x="910584" y="3312444"/>
            <a:ext cx="932569" cy="6102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30" idx="3"/>
          </p:cNvCxnSpPr>
          <p:nvPr/>
        </p:nvCxnSpPr>
        <p:spPr>
          <a:xfrm flipV="1">
            <a:off x="898085" y="3598444"/>
            <a:ext cx="957567" cy="261203"/>
          </a:xfrm>
          <a:prstGeom prst="line">
            <a:avLst/>
          </a:prstGeom>
          <a:ln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022383" y="2156664"/>
            <a:ext cx="85346" cy="85346"/>
          </a:xfrm>
          <a:prstGeom prst="ellipse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2022383" y="2364282"/>
            <a:ext cx="85346" cy="85346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56421" y="2569258"/>
            <a:ext cx="817379" cy="139598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456421" y="4020628"/>
            <a:ext cx="817379" cy="1649971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52" name="Rectangle 5"/>
          <p:cNvSpPr txBox="1"/>
          <p:nvPr>
            <p:custDataLst>
              <p:tags r:id="rId7"/>
            </p:custDataLst>
          </p:nvPr>
        </p:nvSpPr>
        <p:spPr>
          <a:xfrm>
            <a:off x="2947052" y="2571888"/>
            <a:ext cx="2283462" cy="7346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>
            <a:spLocks/>
          </p:cNvSpPr>
          <p:nvPr/>
        </p:nvSpPr>
        <p:spPr>
          <a:xfrm>
            <a:off x="3051275" y="2618078"/>
            <a:ext cx="22134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 sz="1400" b="1" dirty="0" smtClean="0">
                <a:solidFill>
                  <a:schemeClr val="tx2"/>
                </a:solidFill>
                <a:ea typeface="+mn-ea"/>
                <a:cs typeface="Arial" panose="020B0604020202020204" pitchFamily="34" charset="0"/>
              </a:rPr>
              <a:t>필수 포함 </a:t>
            </a:r>
            <a:r>
              <a:rPr lang="en-US" altLang="ko-KR" sz="1400" b="1" dirty="0" smtClean="0">
                <a:solidFill>
                  <a:schemeClr val="tx2"/>
                </a:solidFill>
                <a:ea typeface="+mn-ea"/>
                <a:cs typeface="Arial" panose="020B0604020202020204" pitchFamily="34" charset="0"/>
              </a:rPr>
              <a:t>Parameter</a:t>
            </a:r>
          </a:p>
          <a:p>
            <a:pPr lvl="1">
              <a:spcBef>
                <a:spcPts val="0"/>
              </a:spcBef>
            </a:pPr>
            <a:r>
              <a:rPr lang="ko-KR" altLang="en-US" sz="1400" dirty="0" smtClean="0">
                <a:ea typeface="+mn-ea"/>
                <a:cs typeface="Arial" panose="020B0604020202020204" pitchFamily="34" charset="0"/>
              </a:rPr>
              <a:t>인구통계학적 항목 </a:t>
            </a:r>
            <a:r>
              <a:rPr lang="en-US" altLang="ko-KR" sz="1400" dirty="0" smtClean="0">
                <a:ea typeface="+mn-ea"/>
                <a:cs typeface="Arial" panose="020B0604020202020204" pitchFamily="34" charset="0"/>
              </a:rPr>
              <a:t/>
            </a:r>
            <a:br>
              <a:rPr lang="en-US" altLang="ko-KR" sz="1400" dirty="0" smtClean="0">
                <a:ea typeface="+mn-ea"/>
                <a:cs typeface="Arial" panose="020B0604020202020204" pitchFamily="34" charset="0"/>
              </a:rPr>
            </a:br>
            <a:r>
              <a:rPr lang="en-US" altLang="ko-KR" sz="1400" dirty="0" smtClean="0">
                <a:ea typeface="+mn-ea"/>
                <a:cs typeface="Arial" panose="020B0604020202020204" pitchFamily="34" charset="0"/>
              </a:rPr>
              <a:t>(</a:t>
            </a:r>
            <a:r>
              <a:rPr lang="ko-KR" altLang="en-US" sz="1400" dirty="0" smtClean="0">
                <a:ea typeface="+mn-ea"/>
                <a:cs typeface="Arial" panose="020B0604020202020204" pitchFamily="34" charset="0"/>
              </a:rPr>
              <a:t>예</a:t>
            </a:r>
            <a:r>
              <a:rPr lang="en-US" altLang="ko-KR" sz="1400" dirty="0" smtClean="0">
                <a:ea typeface="+mn-ea"/>
                <a:cs typeface="Arial" panose="020B0604020202020204" pitchFamily="34" charset="0"/>
              </a:rPr>
              <a:t>: </a:t>
            </a:r>
            <a:r>
              <a:rPr lang="ko-KR" altLang="en-US" sz="1400" dirty="0" smtClean="0">
                <a:ea typeface="+mn-ea"/>
                <a:cs typeface="Arial" panose="020B0604020202020204" pitchFamily="34" charset="0"/>
              </a:rPr>
              <a:t>성별</a:t>
            </a:r>
            <a:r>
              <a:rPr lang="en-US" altLang="ko-KR" sz="1400" dirty="0" smtClean="0"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sz="1400" dirty="0" smtClean="0">
                <a:ea typeface="+mn-ea"/>
                <a:cs typeface="Arial" panose="020B0604020202020204" pitchFamily="34" charset="0"/>
              </a:rPr>
              <a:t>연령 등</a:t>
            </a:r>
            <a:r>
              <a:rPr lang="en-US" altLang="ko-KR" sz="1400" dirty="0" smtClean="0">
                <a:ea typeface="+mn-ea"/>
                <a:cs typeface="Arial" panose="020B0604020202020204" pitchFamily="34" charset="0"/>
              </a:rPr>
              <a:t>)</a:t>
            </a:r>
            <a:endParaRPr lang="en-US" altLang="ko-KR" sz="1400" b="0" dirty="0" smtClean="0">
              <a:ea typeface="+mn-ea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>
            <a:spLocks/>
          </p:cNvSpPr>
          <p:nvPr/>
        </p:nvSpPr>
        <p:spPr>
          <a:xfrm>
            <a:off x="3051275" y="4181266"/>
            <a:ext cx="2213476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 sz="1400" b="1" dirty="0" smtClean="0">
                <a:solidFill>
                  <a:schemeClr val="tx2"/>
                </a:solidFill>
                <a:ea typeface="+mn-ea"/>
                <a:cs typeface="Arial" panose="020B0604020202020204" pitchFamily="34" charset="0"/>
              </a:rPr>
              <a:t>중요 </a:t>
            </a:r>
            <a:r>
              <a:rPr lang="en-US" altLang="ko-KR" sz="1400" b="1" dirty="0" smtClean="0">
                <a:solidFill>
                  <a:schemeClr val="tx2"/>
                </a:solidFill>
                <a:ea typeface="+mn-ea"/>
                <a:cs typeface="Arial" panose="020B0604020202020204" pitchFamily="34" charset="0"/>
              </a:rPr>
              <a:t>Parameter</a:t>
            </a:r>
          </a:p>
          <a:p>
            <a:pPr lvl="1">
              <a:spcBef>
                <a:spcPts val="0"/>
              </a:spcBef>
            </a:pPr>
            <a:r>
              <a:rPr lang="ko-KR" altLang="en-US" sz="1400" dirty="0" smtClean="0">
                <a:ea typeface="+mn-ea"/>
                <a:cs typeface="Arial" panose="020B0604020202020204" pitchFamily="34" charset="0"/>
              </a:rPr>
              <a:t>고객 구매 행태 관련 항목 </a:t>
            </a:r>
            <a:r>
              <a:rPr lang="en-US" altLang="ko-KR" sz="1400" dirty="0" smtClean="0">
                <a:ea typeface="+mn-ea"/>
                <a:cs typeface="Arial" panose="020B0604020202020204" pitchFamily="34" charset="0"/>
              </a:rPr>
              <a:t>(</a:t>
            </a:r>
            <a:r>
              <a:rPr lang="ko-KR" altLang="en-US" sz="1400" dirty="0" smtClean="0">
                <a:ea typeface="+mn-ea"/>
                <a:cs typeface="Arial" panose="020B0604020202020204" pitchFamily="34" charset="0"/>
              </a:rPr>
              <a:t>예</a:t>
            </a:r>
            <a:r>
              <a:rPr lang="en-US" altLang="ko-KR" sz="1400" dirty="0" smtClean="0">
                <a:ea typeface="+mn-ea"/>
                <a:cs typeface="Arial" panose="020B0604020202020204" pitchFamily="34" charset="0"/>
              </a:rPr>
              <a:t>: </a:t>
            </a:r>
            <a:r>
              <a:rPr lang="ko-KR" altLang="en-US" sz="1400" dirty="0" smtClean="0">
                <a:ea typeface="+mn-ea"/>
                <a:cs typeface="Arial" panose="020B0604020202020204" pitchFamily="34" charset="0"/>
              </a:rPr>
              <a:t>구매 빈도</a:t>
            </a:r>
            <a:r>
              <a:rPr lang="en-US" altLang="ko-KR" sz="1400" dirty="0" smtClean="0"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sz="1400" dirty="0" smtClean="0">
                <a:ea typeface="+mn-ea"/>
                <a:cs typeface="Arial" panose="020B0604020202020204" pitchFamily="34" charset="0"/>
              </a:rPr>
              <a:t>구매 시점</a:t>
            </a:r>
            <a:r>
              <a:rPr lang="en-US" altLang="ko-KR" sz="1400" dirty="0" smtClean="0"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sz="1400" dirty="0" err="1" smtClean="0">
                <a:ea typeface="+mn-ea"/>
                <a:cs typeface="Arial" panose="020B0604020202020204" pitchFamily="34" charset="0"/>
              </a:rPr>
              <a:t>객단가</a:t>
            </a:r>
            <a:r>
              <a:rPr lang="ko-KR" altLang="en-US" sz="1400" dirty="0" smtClean="0">
                <a:ea typeface="+mn-ea"/>
                <a:cs typeface="Arial" panose="020B0604020202020204" pitchFamily="34" charset="0"/>
              </a:rPr>
              <a:t> 등</a:t>
            </a:r>
            <a:r>
              <a:rPr lang="en-US" altLang="ko-KR" sz="1400" dirty="0" smtClean="0">
                <a:ea typeface="+mn-ea"/>
                <a:cs typeface="Arial" panose="020B0604020202020204" pitchFamily="34" charset="0"/>
              </a:rPr>
              <a:t>)</a:t>
            </a:r>
            <a:endParaRPr lang="en-US" altLang="ko-KR" sz="1400" b="0" dirty="0" smtClean="0"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230514" y="2915599"/>
            <a:ext cx="217898" cy="0"/>
          </a:xfrm>
          <a:prstGeom prst="line">
            <a:avLst/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>
            <a:spLocks/>
          </p:cNvSpPr>
          <p:nvPr/>
        </p:nvSpPr>
        <p:spPr>
          <a:xfrm>
            <a:off x="400879" y="1237659"/>
            <a:ext cx="814424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>
              <a:buNone/>
            </a:pPr>
            <a:r>
              <a:rPr lang="ko-KR" altLang="en-US" b="1" dirty="0" err="1" smtClean="0">
                <a:solidFill>
                  <a:schemeClr val="accent4"/>
                </a:solidFill>
              </a:rPr>
              <a:t>실험군</a:t>
            </a:r>
            <a:r>
              <a:rPr lang="en-US" altLang="ko-KR" b="1" dirty="0" smtClean="0">
                <a:solidFill>
                  <a:schemeClr val="accent4"/>
                </a:solidFill>
              </a:rPr>
              <a:t>/</a:t>
            </a:r>
            <a:r>
              <a:rPr lang="ko-KR" altLang="en-US" b="1" dirty="0" smtClean="0">
                <a:solidFill>
                  <a:schemeClr val="accent4"/>
                </a:solidFill>
              </a:rPr>
              <a:t>대조군 구성 후 </a:t>
            </a:r>
            <a:r>
              <a:rPr lang="en-US" b="1" dirty="0" smtClean="0">
                <a:solidFill>
                  <a:schemeClr val="accent4"/>
                </a:solidFill>
              </a:rPr>
              <a:t>Randomness check</a:t>
            </a:r>
            <a:r>
              <a:rPr lang="ko-KR" altLang="en-US" b="1" dirty="0" smtClean="0">
                <a:solidFill>
                  <a:schemeClr val="accent4"/>
                </a:solidFill>
              </a:rPr>
              <a:t>를 반드시 실시해야 하는 이유는 무엇인가</a:t>
            </a:r>
            <a:r>
              <a:rPr lang="en-US" altLang="ko-KR" b="1" dirty="0" smtClean="0">
                <a:solidFill>
                  <a:schemeClr val="accent4"/>
                </a:solidFill>
              </a:rPr>
              <a:t>?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456421" y="5725989"/>
            <a:ext cx="817379" cy="605233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63" name="Rectangle 5"/>
          <p:cNvSpPr txBox="1"/>
          <p:nvPr>
            <p:custDataLst>
              <p:tags r:id="rId8"/>
            </p:custDataLst>
          </p:nvPr>
        </p:nvSpPr>
        <p:spPr>
          <a:xfrm>
            <a:off x="2961782" y="5310480"/>
            <a:ext cx="2268732" cy="10108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>
            <a:spLocks/>
          </p:cNvSpPr>
          <p:nvPr/>
        </p:nvSpPr>
        <p:spPr>
          <a:xfrm>
            <a:off x="3029986" y="5393034"/>
            <a:ext cx="2157153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 sz="1400" b="1" dirty="0" smtClean="0">
                <a:solidFill>
                  <a:schemeClr val="tx2"/>
                </a:solidFill>
                <a:ea typeface="+mn-ea"/>
                <a:cs typeface="Arial" panose="020B0604020202020204" pitchFamily="34" charset="0"/>
              </a:rPr>
              <a:t>캠페인 고유 </a:t>
            </a:r>
            <a:r>
              <a:rPr lang="en-US" altLang="ko-KR" sz="1400" b="1" dirty="0" smtClean="0">
                <a:solidFill>
                  <a:schemeClr val="tx2"/>
                </a:solidFill>
                <a:ea typeface="+mn-ea"/>
                <a:cs typeface="Arial" panose="020B0604020202020204" pitchFamily="34" charset="0"/>
              </a:rPr>
              <a:t>Parameter</a:t>
            </a:r>
          </a:p>
          <a:p>
            <a:pPr lvl="1">
              <a:spcBef>
                <a:spcPts val="0"/>
              </a:spcBef>
            </a:pPr>
            <a:r>
              <a:rPr lang="ko-KR" altLang="en-US" sz="1400" dirty="0" smtClean="0">
                <a:ea typeface="+mn-ea"/>
                <a:cs typeface="Arial" panose="020B0604020202020204" pitchFamily="34" charset="0"/>
              </a:rPr>
              <a:t>캠페인 성격상 반영되어야 하는 항목 </a:t>
            </a:r>
            <a:r>
              <a:rPr lang="en-US" altLang="ko-KR" sz="1400" dirty="0" smtClean="0">
                <a:ea typeface="+mn-ea"/>
                <a:cs typeface="Arial" panose="020B0604020202020204" pitchFamily="34" charset="0"/>
              </a:rPr>
              <a:t>(</a:t>
            </a:r>
            <a:r>
              <a:rPr lang="ko-KR" altLang="en-US" sz="1400" dirty="0" smtClean="0">
                <a:ea typeface="+mn-ea"/>
                <a:cs typeface="Arial" panose="020B0604020202020204" pitchFamily="34" charset="0"/>
              </a:rPr>
              <a:t>예</a:t>
            </a:r>
            <a:r>
              <a:rPr lang="en-US" altLang="ko-KR" sz="1400" dirty="0" smtClean="0">
                <a:ea typeface="+mn-ea"/>
                <a:cs typeface="Arial" panose="020B0604020202020204" pitchFamily="34" charset="0"/>
              </a:rPr>
              <a:t>: </a:t>
            </a:r>
            <a:r>
              <a:rPr lang="ko-KR" altLang="en-US" sz="1400" dirty="0" err="1" smtClean="0">
                <a:ea typeface="+mn-ea"/>
                <a:cs typeface="Arial" panose="020B0604020202020204" pitchFamily="34" charset="0"/>
              </a:rPr>
              <a:t>브라우징</a:t>
            </a:r>
            <a:r>
              <a:rPr lang="ko-KR" altLang="en-US" sz="1400" dirty="0" smtClean="0">
                <a:ea typeface="+mn-ea"/>
                <a:cs typeface="Arial" panose="020B0604020202020204" pitchFamily="34" charset="0"/>
              </a:rPr>
              <a:t> 시간</a:t>
            </a:r>
            <a:r>
              <a:rPr lang="en-US" altLang="ko-KR" sz="1400" dirty="0" smtClean="0"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sz="1400" dirty="0" smtClean="0">
                <a:ea typeface="+mn-ea"/>
                <a:cs typeface="Arial" panose="020B0604020202020204" pitchFamily="34" charset="0"/>
              </a:rPr>
              <a:t>멤버십 상태</a:t>
            </a:r>
            <a:r>
              <a:rPr lang="en-US" altLang="ko-KR" sz="1400" dirty="0"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1400" dirty="0" smtClean="0">
                <a:ea typeface="+mn-ea"/>
                <a:cs typeface="Arial" panose="020B0604020202020204" pitchFamily="34" charset="0"/>
              </a:rPr>
              <a:t>등</a:t>
            </a:r>
            <a:r>
              <a:rPr lang="en-US" altLang="ko-KR" sz="1400" dirty="0" smtClean="0">
                <a:ea typeface="+mn-ea"/>
                <a:cs typeface="Arial" panose="020B0604020202020204" pitchFamily="34" charset="0"/>
              </a:rPr>
              <a:t>)</a:t>
            </a:r>
            <a:endParaRPr lang="en-US" altLang="ko-KR" sz="1400" b="0" dirty="0" smtClean="0">
              <a:ea typeface="+mn-ea"/>
              <a:cs typeface="Arial" panose="020B0604020202020204" pitchFamily="34" charset="0"/>
            </a:endParaRPr>
          </a:p>
        </p:txBody>
      </p:sp>
      <p:sp>
        <p:nvSpPr>
          <p:cNvPr id="57" name="Rectangle 4"/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2922533" y="1682750"/>
            <a:ext cx="5885037" cy="371181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Parameter </a:t>
            </a:r>
            <a:r>
              <a:rPr lang="ko-KR" altLang="en-US" b="1" dirty="0">
                <a:solidFill>
                  <a:schemeClr val="bg1"/>
                </a:solidFill>
              </a:rPr>
              <a:t>설정 및 </a:t>
            </a:r>
            <a:r>
              <a:rPr lang="en-US" altLang="ko-KR" b="1" dirty="0">
                <a:solidFill>
                  <a:schemeClr val="bg1"/>
                </a:solidFill>
              </a:rPr>
              <a:t>Randomness check </a:t>
            </a:r>
            <a:r>
              <a:rPr lang="ko-KR" altLang="en-US" b="1" dirty="0">
                <a:solidFill>
                  <a:schemeClr val="bg1"/>
                </a:solidFill>
              </a:rPr>
              <a:t>진행</a:t>
            </a:r>
          </a:p>
        </p:txBody>
      </p:sp>
      <p:sp>
        <p:nvSpPr>
          <p:cNvPr id="59" name="Rectangle 4"/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138430" y="1671638"/>
            <a:ext cx="2653922" cy="371181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</a:rPr>
              <a:t>Randomness check</a:t>
            </a:r>
            <a:r>
              <a:rPr lang="ko-KR" altLang="en-US" b="1" dirty="0">
                <a:solidFill>
                  <a:schemeClr val="bg1"/>
                </a:solidFill>
              </a:rPr>
              <a:t>의 의미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2852623" y="1674813"/>
            <a:ext cx="0" cy="465641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230514" y="5969350"/>
            <a:ext cx="217898" cy="0"/>
          </a:xfrm>
          <a:prstGeom prst="line">
            <a:avLst/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230514" y="4606377"/>
            <a:ext cx="217898" cy="0"/>
          </a:xfrm>
          <a:prstGeom prst="line">
            <a:avLst/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5" name="Rectangle 28"/>
          <p:cNvSpPr txBox="1"/>
          <p:nvPr>
            <p:custDataLst>
              <p:tags r:id="rId11"/>
            </p:custDataLst>
          </p:nvPr>
        </p:nvSpPr>
        <p:spPr>
          <a:xfrm>
            <a:off x="119063" y="37171"/>
            <a:ext cx="1800000" cy="167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en-US" altLang="ko-KR" sz="1200" b="1" dirty="0" smtClean="0">
                <a:solidFill>
                  <a:schemeClr val="accent4"/>
                </a:solidFill>
              </a:rPr>
              <a:t>Pilot “Test &amp; Learn”</a:t>
            </a:r>
          </a:p>
        </p:txBody>
      </p:sp>
      <p:sp>
        <p:nvSpPr>
          <p:cNvPr id="72" name="5. Source"/>
          <p:cNvSpPr>
            <a:spLocks noChangeArrowheads="1"/>
          </p:cNvSpPr>
          <p:nvPr/>
        </p:nvSpPr>
        <p:spPr bwMode="gray">
          <a:xfrm>
            <a:off x="119063" y="6507558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1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차 파일럿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, </a:t>
            </a:r>
            <a:r>
              <a:rPr lang="ko-KR" altLang="en-US" sz="800" dirty="0" err="1" smtClean="0">
                <a:solidFill>
                  <a:srgbClr val="808080"/>
                </a:solidFill>
                <a:latin typeface="+mn-lt"/>
              </a:rPr>
              <a:t>맥킨지</a:t>
            </a:r>
            <a:r>
              <a:rPr lang="en-US" altLang="ko-KR" sz="800" smtClean="0">
                <a:solidFill>
                  <a:srgbClr val="808080"/>
                </a:solidFill>
                <a:latin typeface="+mn-lt"/>
              </a:rPr>
              <a:t>, </a:t>
            </a:r>
            <a:r>
              <a:rPr lang="ko-KR" altLang="en-US" sz="800" baseline="0" smtClean="0">
                <a:solidFill>
                  <a:srgbClr val="808080"/>
                </a:solidFill>
                <a:latin typeface="+mn-lt"/>
                <a:ea typeface="+mn-ea"/>
              </a:rPr>
              <a:t>팀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830495" y="3274687"/>
            <a:ext cx="85346" cy="85346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1848410" y="2963296"/>
            <a:ext cx="85346" cy="85346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cxnSp>
        <p:nvCxnSpPr>
          <p:cNvPr id="74" name="Straight Connector 73"/>
          <p:cNvCxnSpPr>
            <a:endCxn id="73" idx="3"/>
          </p:cNvCxnSpPr>
          <p:nvPr/>
        </p:nvCxnSpPr>
        <p:spPr>
          <a:xfrm flipV="1">
            <a:off x="903342" y="3036143"/>
            <a:ext cx="957567" cy="26120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03"/>
          <p:cNvSpPr>
            <a:spLocks/>
          </p:cNvSpPr>
          <p:nvPr/>
        </p:nvSpPr>
        <p:spPr bwMode="auto">
          <a:xfrm flipH="1">
            <a:off x="2561744" y="1705060"/>
            <a:ext cx="166828" cy="289106"/>
          </a:xfrm>
          <a:custGeom>
            <a:avLst/>
            <a:gdLst>
              <a:gd name="T0" fmla="*/ 0 w 704"/>
              <a:gd name="T1" fmla="*/ 610 h 1219"/>
              <a:gd name="T2" fmla="*/ 628 w 704"/>
              <a:gd name="T3" fmla="*/ 1219 h 1219"/>
              <a:gd name="T4" fmla="*/ 704 w 704"/>
              <a:gd name="T5" fmla="*/ 1140 h 1219"/>
              <a:gd name="T6" fmla="*/ 704 w 704"/>
              <a:gd name="T7" fmla="*/ 1134 h 1219"/>
              <a:gd name="T8" fmla="*/ 164 w 704"/>
              <a:gd name="T9" fmla="*/ 610 h 1219"/>
              <a:gd name="T10" fmla="*/ 704 w 704"/>
              <a:gd name="T11" fmla="*/ 85 h 1219"/>
              <a:gd name="T12" fmla="*/ 704 w 704"/>
              <a:gd name="T13" fmla="*/ 77 h 1219"/>
              <a:gd name="T14" fmla="*/ 628 w 704"/>
              <a:gd name="T15" fmla="*/ 0 h 1219"/>
              <a:gd name="T16" fmla="*/ 0 w 704"/>
              <a:gd name="T17" fmla="*/ 61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4" h="1219">
                <a:moveTo>
                  <a:pt x="0" y="610"/>
                </a:moveTo>
                <a:lnTo>
                  <a:pt x="628" y="1219"/>
                </a:lnTo>
                <a:lnTo>
                  <a:pt x="704" y="1140"/>
                </a:lnTo>
                <a:lnTo>
                  <a:pt x="704" y="1134"/>
                </a:lnTo>
                <a:lnTo>
                  <a:pt x="164" y="610"/>
                </a:lnTo>
                <a:lnTo>
                  <a:pt x="704" y="85"/>
                </a:lnTo>
                <a:lnTo>
                  <a:pt x="704" y="77"/>
                </a:lnTo>
                <a:lnTo>
                  <a:pt x="628" y="0"/>
                </a:lnTo>
                <a:lnTo>
                  <a:pt x="0" y="6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61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6053" name="Object 166605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550057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397" name="think-cell Slide" r:id="rId28" imgW="360" imgH="360" progId="TCLayout.ActiveDocument.1">
                  <p:embed/>
                </p:oleObj>
              </mc:Choice>
              <mc:Fallback>
                <p:oleObj name="think-cell Slide" r:id="rId28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6051" name="Rectangle 1666050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ctr" latinLnBrk="1"/>
            <a:endParaRPr lang="en-US" sz="1200" b="1" dirty="0" err="1" smtClean="0">
              <a:solidFill>
                <a:srgbClr val="000000"/>
              </a:solidFill>
              <a:sym typeface="Arial"/>
            </a:endParaRPr>
          </a:p>
        </p:txBody>
      </p:sp>
      <p:sp>
        <p:nvSpPr>
          <p:cNvPr id="4" name="Rectangle 3"/>
          <p:cNvSpPr txBox="1"/>
          <p:nvPr>
            <p:custDataLst>
              <p:tags r:id="rId4"/>
            </p:custDataLst>
          </p:nvPr>
        </p:nvSpPr>
        <p:spPr>
          <a:xfrm>
            <a:off x="181982" y="909424"/>
            <a:ext cx="8555617" cy="536624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19063" y="230188"/>
            <a:ext cx="8618537" cy="61555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360000"/>
            <a:r>
              <a:rPr lang="ko-KR" altLang="en-US" dirty="0" smtClean="0"/>
              <a:t>약 </a:t>
            </a:r>
            <a:r>
              <a:rPr lang="en-US" altLang="ko-KR" dirty="0" smtClean="0"/>
              <a:t>3</a:t>
            </a:r>
            <a:r>
              <a:rPr lang="ko-KR" altLang="en-US" dirty="0" smtClean="0"/>
              <a:t>주간 총 </a:t>
            </a:r>
            <a:r>
              <a:rPr lang="en-US" altLang="ko-KR" dirty="0"/>
              <a:t>5</a:t>
            </a:r>
            <a:r>
              <a:rPr lang="ko-KR" altLang="en-US" dirty="0"/>
              <a:t>회에 걸쳐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12,800</a:t>
            </a:r>
            <a:r>
              <a:rPr lang="ko-KR" altLang="en-US" dirty="0" smtClean="0"/>
              <a:t>명의 </a:t>
            </a:r>
            <a:r>
              <a:rPr lang="en-US" altLang="ko-KR" dirty="0" smtClean="0"/>
              <a:t>AP</a:t>
            </a:r>
            <a:r>
              <a:rPr lang="ko-KR" altLang="en-US" dirty="0" smtClean="0"/>
              <a:t>몰 고객 대상으로 </a:t>
            </a:r>
            <a:r>
              <a:rPr lang="en-US" altLang="ko-KR" dirty="0" err="1" smtClean="0"/>
              <a:t>BBDB</a:t>
            </a:r>
            <a:r>
              <a:rPr lang="en-US" altLang="ko-KR" dirty="0" smtClean="0"/>
              <a:t> </a:t>
            </a:r>
            <a:r>
              <a:rPr lang="ko-KR" altLang="en-US" dirty="0"/>
              <a:t>파일럿을 수행함</a:t>
            </a:r>
          </a:p>
        </p:txBody>
      </p:sp>
      <p:sp>
        <p:nvSpPr>
          <p:cNvPr id="71" name="Right Arrow 70"/>
          <p:cNvSpPr/>
          <p:nvPr/>
        </p:nvSpPr>
        <p:spPr>
          <a:xfrm>
            <a:off x="996646" y="1392465"/>
            <a:ext cx="7556179" cy="334151"/>
          </a:xfrm>
          <a:prstGeom prst="rightArrow">
            <a:avLst>
              <a:gd name="adj1" fmla="val 60419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0" name="Oval 49"/>
          <p:cNvSpPr>
            <a:spLocks/>
          </p:cNvSpPr>
          <p:nvPr/>
        </p:nvSpPr>
        <p:spPr>
          <a:xfrm>
            <a:off x="2528178" y="1481047"/>
            <a:ext cx="146700" cy="1593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64" name="Oval 63"/>
          <p:cNvSpPr>
            <a:spLocks/>
          </p:cNvSpPr>
          <p:nvPr/>
        </p:nvSpPr>
        <p:spPr>
          <a:xfrm>
            <a:off x="5399071" y="1481047"/>
            <a:ext cx="146700" cy="1593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77" name="Rectangle 28"/>
          <p:cNvSpPr txBox="1"/>
          <p:nvPr>
            <p:custDataLst>
              <p:tags r:id="rId6"/>
            </p:custDataLst>
          </p:nvPr>
        </p:nvSpPr>
        <p:spPr>
          <a:xfrm>
            <a:off x="933034" y="1249349"/>
            <a:ext cx="328455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587" lvl="1" indent="0" algn="ctr" defTabSz="895350" eaLnBrk="1" latinLnBrk="0" hangingPunct="1">
              <a:lnSpc>
                <a:spcPct val="90000"/>
              </a:lnSpc>
              <a:buClr>
                <a:schemeClr val="tx2"/>
              </a:buClr>
              <a:buSzPct val="125000"/>
              <a:buFont typeface="Arial" charset="0"/>
              <a:buNone/>
              <a:defRPr sz="1200"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/>
            <a:r>
              <a:rPr lang="en-US" altLang="ko-KR" b="1" dirty="0"/>
              <a:t>2/27</a:t>
            </a:r>
          </a:p>
        </p:txBody>
      </p:sp>
      <p:sp>
        <p:nvSpPr>
          <p:cNvPr id="82" name="Rectangle 28"/>
          <p:cNvSpPr txBox="1"/>
          <p:nvPr>
            <p:custDataLst>
              <p:tags r:id="rId7"/>
            </p:custDataLst>
          </p:nvPr>
        </p:nvSpPr>
        <p:spPr>
          <a:xfrm>
            <a:off x="2437300" y="1249349"/>
            <a:ext cx="328455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en-US" altLang="ko-KR" sz="1200" dirty="0" smtClean="0"/>
              <a:t>3/2</a:t>
            </a:r>
          </a:p>
        </p:txBody>
      </p:sp>
      <p:sp>
        <p:nvSpPr>
          <p:cNvPr id="90" name="Rectangle 28"/>
          <p:cNvSpPr txBox="1"/>
          <p:nvPr>
            <p:custDataLst>
              <p:tags r:id="rId8"/>
            </p:custDataLst>
          </p:nvPr>
        </p:nvSpPr>
        <p:spPr>
          <a:xfrm>
            <a:off x="3536598" y="1249349"/>
            <a:ext cx="308867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en-US" altLang="ko-KR" sz="1200" dirty="0" smtClean="0"/>
              <a:t>3/4</a:t>
            </a:r>
          </a:p>
        </p:txBody>
      </p:sp>
      <p:sp>
        <p:nvSpPr>
          <p:cNvPr id="112" name="Rectangle 28"/>
          <p:cNvSpPr txBox="1"/>
          <p:nvPr>
            <p:custDataLst>
              <p:tags r:id="rId9"/>
            </p:custDataLst>
          </p:nvPr>
        </p:nvSpPr>
        <p:spPr>
          <a:xfrm>
            <a:off x="4924026" y="1249349"/>
            <a:ext cx="308867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en-US" altLang="ko-KR" sz="1200" dirty="0" smtClean="0"/>
              <a:t>3/8</a:t>
            </a:r>
          </a:p>
        </p:txBody>
      </p:sp>
      <p:sp>
        <p:nvSpPr>
          <p:cNvPr id="68" name="Oval 67"/>
          <p:cNvSpPr>
            <a:spLocks/>
          </p:cNvSpPr>
          <p:nvPr/>
        </p:nvSpPr>
        <p:spPr>
          <a:xfrm>
            <a:off x="7079151" y="1481047"/>
            <a:ext cx="146700" cy="1593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75" name="Rectangle 28"/>
          <p:cNvSpPr txBox="1"/>
          <p:nvPr>
            <p:custDataLst>
              <p:tags r:id="rId10"/>
            </p:custDataLst>
          </p:nvPr>
        </p:nvSpPr>
        <p:spPr>
          <a:xfrm>
            <a:off x="5317988" y="1249349"/>
            <a:ext cx="308867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en-US" altLang="ko-KR" sz="1200" dirty="0" smtClean="0"/>
              <a:t>3/9</a:t>
            </a:r>
          </a:p>
        </p:txBody>
      </p:sp>
      <p:sp>
        <p:nvSpPr>
          <p:cNvPr id="99" name="Rectangle 28"/>
          <p:cNvSpPr txBox="1"/>
          <p:nvPr>
            <p:custDataLst>
              <p:tags r:id="rId11"/>
            </p:custDataLst>
          </p:nvPr>
        </p:nvSpPr>
        <p:spPr>
          <a:xfrm>
            <a:off x="2064669" y="1249349"/>
            <a:ext cx="328455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en-US" altLang="ko-KR" sz="1200" dirty="0" smtClean="0"/>
              <a:t>3/1</a:t>
            </a:r>
          </a:p>
        </p:txBody>
      </p:sp>
      <p:sp>
        <p:nvSpPr>
          <p:cNvPr id="106" name="Oval 105"/>
          <p:cNvSpPr>
            <a:spLocks/>
          </p:cNvSpPr>
          <p:nvPr/>
        </p:nvSpPr>
        <p:spPr>
          <a:xfrm>
            <a:off x="3900491" y="1481047"/>
            <a:ext cx="146700" cy="1593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72" name="Rectangle 28"/>
          <p:cNvSpPr txBox="1"/>
          <p:nvPr>
            <p:custDataLst>
              <p:tags r:id="rId12"/>
            </p:custDataLst>
          </p:nvPr>
        </p:nvSpPr>
        <p:spPr>
          <a:xfrm>
            <a:off x="3809613" y="1249349"/>
            <a:ext cx="328455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en-US" altLang="ko-KR" sz="1200" dirty="0" smtClean="0"/>
              <a:t>3/6</a:t>
            </a:r>
          </a:p>
        </p:txBody>
      </p:sp>
      <p:sp>
        <p:nvSpPr>
          <p:cNvPr id="113" name="Rectangle 28"/>
          <p:cNvSpPr txBox="1"/>
          <p:nvPr>
            <p:custDataLst>
              <p:tags r:id="rId13"/>
            </p:custDataLst>
          </p:nvPr>
        </p:nvSpPr>
        <p:spPr>
          <a:xfrm>
            <a:off x="6381784" y="1249349"/>
            <a:ext cx="308867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en-US" altLang="ko-KR" sz="1200" dirty="0" smtClean="0"/>
              <a:t>3/11</a:t>
            </a:r>
          </a:p>
        </p:txBody>
      </p:sp>
      <p:sp>
        <p:nvSpPr>
          <p:cNvPr id="118" name="Rectangle 28"/>
          <p:cNvSpPr txBox="1"/>
          <p:nvPr>
            <p:custDataLst>
              <p:tags r:id="rId14"/>
            </p:custDataLst>
          </p:nvPr>
        </p:nvSpPr>
        <p:spPr>
          <a:xfrm>
            <a:off x="6994835" y="1249349"/>
            <a:ext cx="308867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en-US" altLang="ko-KR" sz="1200" dirty="0" smtClean="0"/>
              <a:t>3/14</a:t>
            </a:r>
          </a:p>
        </p:txBody>
      </p:sp>
      <p:sp>
        <p:nvSpPr>
          <p:cNvPr id="124" name="Rectangle 28"/>
          <p:cNvSpPr txBox="1"/>
          <p:nvPr>
            <p:custDataLst>
              <p:tags r:id="rId15"/>
            </p:custDataLst>
          </p:nvPr>
        </p:nvSpPr>
        <p:spPr>
          <a:xfrm>
            <a:off x="7974987" y="1249349"/>
            <a:ext cx="308867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en-US" altLang="ko-KR" sz="1200" b="1" dirty="0" smtClean="0"/>
              <a:t>3/16</a:t>
            </a:r>
          </a:p>
        </p:txBody>
      </p:sp>
      <p:sp>
        <p:nvSpPr>
          <p:cNvPr id="127" name="Oval 49"/>
          <p:cNvSpPr>
            <a:spLocks/>
          </p:cNvSpPr>
          <p:nvPr/>
        </p:nvSpPr>
        <p:spPr>
          <a:xfrm>
            <a:off x="1023911" y="1481047"/>
            <a:ext cx="146700" cy="1593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2239680" y="1640422"/>
            <a:ext cx="0" cy="3949860"/>
          </a:xfrm>
          <a:prstGeom prst="line">
            <a:avLst/>
          </a:prstGeom>
          <a:ln w="95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7" name="Straight Connector 77"/>
          <p:cNvCxnSpPr/>
          <p:nvPr/>
        </p:nvCxnSpPr>
        <p:spPr>
          <a:xfrm>
            <a:off x="3750773" y="1640422"/>
            <a:ext cx="0" cy="3949860"/>
          </a:xfrm>
          <a:prstGeom prst="line">
            <a:avLst/>
          </a:prstGeom>
          <a:ln w="95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8" name="Straight Connector 77"/>
          <p:cNvCxnSpPr/>
          <p:nvPr/>
        </p:nvCxnSpPr>
        <p:spPr>
          <a:xfrm>
            <a:off x="5128435" y="1640422"/>
            <a:ext cx="0" cy="3949860"/>
          </a:xfrm>
          <a:prstGeom prst="line">
            <a:avLst/>
          </a:prstGeom>
          <a:ln w="95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9" name="Straight Connector 77"/>
          <p:cNvCxnSpPr/>
          <p:nvPr/>
        </p:nvCxnSpPr>
        <p:spPr>
          <a:xfrm>
            <a:off x="6587845" y="1640422"/>
            <a:ext cx="0" cy="3949860"/>
          </a:xfrm>
          <a:prstGeom prst="line">
            <a:avLst/>
          </a:prstGeom>
          <a:ln w="95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1" name="Straight Connector 77"/>
          <p:cNvCxnSpPr/>
          <p:nvPr/>
        </p:nvCxnSpPr>
        <p:spPr>
          <a:xfrm>
            <a:off x="8198404" y="1640422"/>
            <a:ext cx="0" cy="3949860"/>
          </a:xfrm>
          <a:prstGeom prst="line">
            <a:avLst/>
          </a:prstGeom>
          <a:ln w="95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TextBox 137"/>
          <p:cNvSpPr txBox="1"/>
          <p:nvPr>
            <p:custDataLst>
              <p:tags r:id="rId16"/>
            </p:custDataLst>
          </p:nvPr>
        </p:nvSpPr>
        <p:spPr>
          <a:xfrm>
            <a:off x="313878" y="4872226"/>
            <a:ext cx="610500" cy="688521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ko-KR" altLang="en-US" sz="1200" dirty="0" smtClean="0">
                <a:solidFill>
                  <a:srgbClr val="FFFFFF"/>
                </a:solidFill>
                <a:latin typeface="+mj-lt"/>
                <a:ea typeface="+mn-ea"/>
              </a:rPr>
              <a:t>주요</a:t>
            </a:r>
            <a:endParaRPr lang="en-US" altLang="ko-KR" sz="1200" dirty="0" smtClean="0">
              <a:solidFill>
                <a:srgbClr val="FFFFFF"/>
              </a:solidFill>
              <a:latin typeface="+mj-lt"/>
              <a:ea typeface="+mn-ea"/>
            </a:endParaRPr>
          </a:p>
          <a:p>
            <a:pPr algn="ctr">
              <a:lnSpc>
                <a:spcPct val="90000"/>
              </a:lnSpc>
            </a:pPr>
            <a:r>
              <a:rPr lang="ko-KR" altLang="en-US" sz="1200" dirty="0" smtClean="0">
                <a:solidFill>
                  <a:srgbClr val="FFFFFF"/>
                </a:solidFill>
                <a:latin typeface="+mj-lt"/>
                <a:ea typeface="+mn-ea"/>
              </a:rPr>
              <a:t>행사</a:t>
            </a:r>
            <a:endParaRPr lang="en-US" altLang="ko-KR" sz="1200" dirty="0" smtClean="0">
              <a:solidFill>
                <a:srgbClr val="FFFFFF"/>
              </a:solidFill>
              <a:latin typeface="+mj-lt"/>
              <a:ea typeface="+mn-ea"/>
            </a:endParaRPr>
          </a:p>
        </p:txBody>
      </p:sp>
      <p:sp>
        <p:nvSpPr>
          <p:cNvPr id="110" name="TextBox 137"/>
          <p:cNvSpPr txBox="1"/>
          <p:nvPr>
            <p:custDataLst>
              <p:tags r:id="rId17"/>
            </p:custDataLst>
          </p:nvPr>
        </p:nvSpPr>
        <p:spPr>
          <a:xfrm>
            <a:off x="313878" y="1800530"/>
            <a:ext cx="610500" cy="2982780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ko-KR" altLang="en-US" sz="1200" dirty="0" smtClean="0">
                <a:solidFill>
                  <a:srgbClr val="FFFFFF"/>
                </a:solidFill>
                <a:latin typeface="+mj-lt"/>
                <a:ea typeface="+mn-ea"/>
              </a:rPr>
              <a:t>파일럿</a:t>
            </a:r>
            <a:endParaRPr lang="en-US" altLang="ko-KR" sz="1200" dirty="0" smtClean="0">
              <a:solidFill>
                <a:srgbClr val="FFFFFF"/>
              </a:solidFill>
              <a:latin typeface="+mj-lt"/>
              <a:ea typeface="+mn-ea"/>
            </a:endParaRPr>
          </a:p>
          <a:p>
            <a:pPr algn="ctr">
              <a:lnSpc>
                <a:spcPct val="90000"/>
              </a:lnSpc>
            </a:pPr>
            <a:r>
              <a:rPr lang="ko-KR" altLang="en-US" sz="1200" dirty="0" smtClean="0">
                <a:solidFill>
                  <a:srgbClr val="FFFFFF"/>
                </a:solidFill>
                <a:latin typeface="+mj-lt"/>
                <a:ea typeface="+mn-ea"/>
              </a:rPr>
              <a:t>진행</a:t>
            </a:r>
            <a:endParaRPr lang="en-US" sz="1200" dirty="0">
              <a:solidFill>
                <a:srgbClr val="FFFFFF"/>
              </a:solidFill>
              <a:latin typeface="+mj-lt"/>
              <a:ea typeface="+mn-ea"/>
            </a:endParaRPr>
          </a:p>
        </p:txBody>
      </p:sp>
      <p:sp>
        <p:nvSpPr>
          <p:cNvPr id="88" name="Pentagon 87"/>
          <p:cNvSpPr/>
          <p:nvPr>
            <p:custDataLst>
              <p:tags r:id="rId18"/>
            </p:custDataLst>
          </p:nvPr>
        </p:nvSpPr>
        <p:spPr>
          <a:xfrm>
            <a:off x="5130985" y="4868553"/>
            <a:ext cx="1450710" cy="688521"/>
          </a:xfrm>
          <a:prstGeom prst="homePlate">
            <a:avLst>
              <a:gd name="adj" fmla="val 14607"/>
            </a:avLst>
          </a:prstGeom>
          <a:solidFill>
            <a:schemeClr val="accent2"/>
          </a:solidFill>
          <a:ln w="952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>
              <a:lnSpc>
                <a:spcPct val="90000"/>
              </a:lnSpc>
            </a:pPr>
            <a:r>
              <a:rPr lang="en-US" altLang="ko-KR" sz="1200" b="1" dirty="0">
                <a:solidFill>
                  <a:schemeClr val="tx2"/>
                </a:solidFill>
                <a:latin typeface="+mj-lt"/>
              </a:rPr>
              <a:t>AP</a:t>
            </a:r>
            <a:r>
              <a:rPr lang="ko-KR" altLang="en-US" sz="1200" b="1" dirty="0" smtClean="0">
                <a:solidFill>
                  <a:schemeClr val="tx2"/>
                </a:solidFill>
                <a:latin typeface="+mj-lt"/>
              </a:rPr>
              <a:t>몰 할인</a:t>
            </a:r>
            <a:endParaRPr lang="en-US" altLang="ko-KR" sz="1200" b="1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altLang="ko-KR" sz="1200" dirty="0" smtClean="0">
                <a:solidFill>
                  <a:schemeClr val="tx2"/>
                </a:solidFill>
                <a:latin typeface="+mj-lt"/>
              </a:rPr>
              <a:t>: Membership Sales</a:t>
            </a:r>
          </a:p>
          <a:p>
            <a:pPr>
              <a:lnSpc>
                <a:spcPct val="90000"/>
              </a:lnSpc>
            </a:pPr>
            <a:r>
              <a:rPr lang="en-US" altLang="ko-KR" sz="1200" dirty="0" smtClean="0">
                <a:solidFill>
                  <a:schemeClr val="tx2"/>
                </a:solidFill>
                <a:latin typeface="+mj-lt"/>
              </a:rPr>
              <a:t>: 20~50% </a:t>
            </a:r>
            <a:r>
              <a:rPr lang="ko-KR" altLang="en-US" sz="1200" dirty="0" smtClean="0">
                <a:solidFill>
                  <a:schemeClr val="tx2"/>
                </a:solidFill>
                <a:latin typeface="+mj-lt"/>
              </a:rPr>
              <a:t>할인</a:t>
            </a:r>
            <a:endParaRPr lang="ko-KR" altLang="en-US" sz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6" name="Pentagon 75"/>
          <p:cNvSpPr/>
          <p:nvPr>
            <p:custDataLst>
              <p:tags r:id="rId19"/>
            </p:custDataLst>
          </p:nvPr>
        </p:nvSpPr>
        <p:spPr>
          <a:xfrm>
            <a:off x="1016142" y="1800531"/>
            <a:ext cx="1220351" cy="579914"/>
          </a:xfrm>
          <a:prstGeom prst="homePlate">
            <a:avLst>
              <a:gd name="adj" fmla="val 14607"/>
            </a:avLst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0" rtlCol="0" anchor="ctr"/>
          <a:lstStyle/>
          <a:p>
            <a:pPr latinLnBrk="0">
              <a:lnSpc>
                <a:spcPct val="90000"/>
              </a:lnSpc>
              <a:spcBef>
                <a:spcPts val="100"/>
              </a:spcBef>
            </a:pPr>
            <a:r>
              <a:rPr lang="en-US" altLang="ko-KR" sz="1200" b="1" dirty="0" smtClean="0">
                <a:solidFill>
                  <a:schemeClr val="tx2"/>
                </a:solidFill>
                <a:latin typeface="+mj-lt"/>
              </a:rPr>
              <a:t>1</a:t>
            </a:r>
            <a:r>
              <a:rPr lang="en-US" altLang="ko-KR" sz="1200" b="1" baseline="30000" dirty="0" smtClean="0">
                <a:solidFill>
                  <a:schemeClr val="tx2"/>
                </a:solidFill>
                <a:latin typeface="+mj-lt"/>
              </a:rPr>
              <a:t>st</a:t>
            </a:r>
            <a:r>
              <a:rPr lang="en-US" altLang="ko-KR" sz="1200" b="1" dirty="0" smtClean="0">
                <a:solidFill>
                  <a:schemeClr val="tx2"/>
                </a:solidFill>
                <a:latin typeface="+mj-lt"/>
              </a:rPr>
              <a:t> Run</a:t>
            </a:r>
          </a:p>
          <a:p>
            <a:pPr marL="108000" indent="-108000" latinLnBrk="0">
              <a:lnSpc>
                <a:spcPct val="90000"/>
              </a:lnSpc>
              <a:spcBef>
                <a:spcPts val="100"/>
              </a:spcBef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chemeClr val="tx2"/>
                </a:solidFill>
                <a:latin typeface="+mj-lt"/>
              </a:rPr>
              <a:t>전체 발송</a:t>
            </a:r>
            <a:r>
              <a:rPr lang="en-US" altLang="ko-KR" sz="1200" dirty="0" smtClean="0">
                <a:solidFill>
                  <a:schemeClr val="tx2"/>
                </a:solidFill>
                <a:latin typeface="+mj-lt"/>
              </a:rPr>
              <a:t>: </a:t>
            </a:r>
            <a:r>
              <a:rPr lang="en-US" altLang="ko-KR" sz="12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altLang="ko-KR" sz="1200" dirty="0">
                <a:solidFill>
                  <a:schemeClr val="tx2"/>
                </a:solidFill>
                <a:latin typeface="+mj-lt"/>
              </a:rPr>
            </a:br>
            <a:r>
              <a:rPr lang="en-US" altLang="ko-KR" sz="1200" dirty="0" smtClean="0">
                <a:solidFill>
                  <a:schemeClr val="tx2"/>
                </a:solidFill>
                <a:latin typeface="+mj-lt"/>
              </a:rPr>
              <a:t>2945</a:t>
            </a:r>
            <a:r>
              <a:rPr lang="ko-KR" altLang="en-US" sz="1200" dirty="0" smtClean="0">
                <a:solidFill>
                  <a:schemeClr val="tx2"/>
                </a:solidFill>
                <a:latin typeface="+mj-lt"/>
              </a:rPr>
              <a:t>名</a:t>
            </a:r>
            <a:r>
              <a:rPr lang="en-US" altLang="ko-KR" sz="1200" dirty="0" smtClean="0">
                <a:solidFill>
                  <a:schemeClr val="tx2"/>
                </a:solidFill>
                <a:latin typeface="+mj-lt"/>
              </a:rPr>
              <a:t> </a:t>
            </a:r>
            <a:endParaRPr lang="en-US" altLang="ko-KR" sz="1200" b="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3" name="Pentagon 75"/>
          <p:cNvSpPr/>
          <p:nvPr>
            <p:custDataLst>
              <p:tags r:id="rId20"/>
            </p:custDataLst>
          </p:nvPr>
        </p:nvSpPr>
        <p:spPr>
          <a:xfrm>
            <a:off x="2528178" y="2380141"/>
            <a:ext cx="1220052" cy="579914"/>
          </a:xfrm>
          <a:prstGeom prst="homePlate">
            <a:avLst>
              <a:gd name="adj" fmla="val 14607"/>
            </a:avLst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0" rtlCol="0" anchor="ctr"/>
          <a:lstStyle/>
          <a:p>
            <a:pPr latinLnBrk="0">
              <a:lnSpc>
                <a:spcPct val="90000"/>
              </a:lnSpc>
              <a:spcBef>
                <a:spcPts val="100"/>
              </a:spcBef>
            </a:pPr>
            <a:r>
              <a:rPr lang="en-US" altLang="ko-KR" sz="1200" b="1" dirty="0" smtClean="0">
                <a:solidFill>
                  <a:schemeClr val="tx2"/>
                </a:solidFill>
                <a:latin typeface="+mj-lt"/>
              </a:rPr>
              <a:t>2</a:t>
            </a:r>
            <a:r>
              <a:rPr lang="en-US" altLang="ko-KR" sz="1200" b="1" baseline="30000" dirty="0" smtClean="0">
                <a:solidFill>
                  <a:schemeClr val="tx2"/>
                </a:solidFill>
                <a:latin typeface="+mj-lt"/>
              </a:rPr>
              <a:t>nd</a:t>
            </a:r>
            <a:r>
              <a:rPr lang="en-US" altLang="ko-KR" sz="1200" b="1" dirty="0" smtClean="0">
                <a:solidFill>
                  <a:schemeClr val="tx2"/>
                </a:solidFill>
                <a:latin typeface="+mj-lt"/>
              </a:rPr>
              <a:t> Run</a:t>
            </a:r>
          </a:p>
          <a:p>
            <a:pPr marL="108000" indent="-108000" latinLnBrk="0">
              <a:lnSpc>
                <a:spcPct val="90000"/>
              </a:lnSpc>
              <a:spcBef>
                <a:spcPts val="100"/>
              </a:spcBef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chemeClr val="tx2"/>
                </a:solidFill>
                <a:latin typeface="+mj-lt"/>
              </a:rPr>
              <a:t>전체 발송</a:t>
            </a:r>
            <a:r>
              <a:rPr lang="en-US" altLang="ko-KR" sz="1200" dirty="0" smtClean="0">
                <a:solidFill>
                  <a:schemeClr val="tx2"/>
                </a:solidFill>
                <a:latin typeface="+mj-lt"/>
              </a:rPr>
              <a:t>: </a:t>
            </a:r>
            <a:br>
              <a:rPr lang="en-US" altLang="ko-KR" sz="1200" dirty="0" smtClean="0">
                <a:solidFill>
                  <a:schemeClr val="tx2"/>
                </a:solidFill>
                <a:latin typeface="+mj-lt"/>
              </a:rPr>
            </a:br>
            <a:r>
              <a:rPr lang="en-US" altLang="ko-KR" sz="1200" dirty="0" smtClean="0">
                <a:solidFill>
                  <a:schemeClr val="tx2"/>
                </a:solidFill>
                <a:latin typeface="+mj-lt"/>
              </a:rPr>
              <a:t>2628</a:t>
            </a:r>
            <a:r>
              <a:rPr lang="ko-KR" altLang="en-US" sz="1200" dirty="0" smtClean="0">
                <a:solidFill>
                  <a:schemeClr val="tx2"/>
                </a:solidFill>
                <a:latin typeface="+mj-lt"/>
              </a:rPr>
              <a:t>名</a:t>
            </a:r>
            <a:r>
              <a:rPr lang="en-US" altLang="ko-KR" sz="1200" dirty="0" smtClean="0">
                <a:solidFill>
                  <a:schemeClr val="tx2"/>
                </a:solidFill>
                <a:latin typeface="+mj-lt"/>
              </a:rPr>
              <a:t> </a:t>
            </a:r>
            <a:endParaRPr lang="en-US" altLang="ko-KR" sz="1200" b="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4" name="Pentagon 75"/>
          <p:cNvSpPr/>
          <p:nvPr>
            <p:custDataLst>
              <p:tags r:id="rId21"/>
            </p:custDataLst>
          </p:nvPr>
        </p:nvSpPr>
        <p:spPr>
          <a:xfrm>
            <a:off x="3900491" y="2960055"/>
            <a:ext cx="1220052" cy="579914"/>
          </a:xfrm>
          <a:prstGeom prst="homePlate">
            <a:avLst>
              <a:gd name="adj" fmla="val 14607"/>
            </a:avLst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0" rtlCol="0" anchor="ctr"/>
          <a:lstStyle/>
          <a:p>
            <a:pPr latinLnBrk="0">
              <a:lnSpc>
                <a:spcPct val="90000"/>
              </a:lnSpc>
              <a:spcBef>
                <a:spcPts val="100"/>
              </a:spcBef>
            </a:pPr>
            <a:r>
              <a:rPr lang="en-US" altLang="ko-KR" sz="1200" b="1" dirty="0" smtClean="0">
                <a:solidFill>
                  <a:schemeClr val="tx2"/>
                </a:solidFill>
                <a:latin typeface="+mj-lt"/>
              </a:rPr>
              <a:t>3</a:t>
            </a:r>
            <a:r>
              <a:rPr lang="en-US" altLang="ko-KR" sz="1200" b="1" baseline="30000" dirty="0" smtClean="0">
                <a:solidFill>
                  <a:schemeClr val="tx2"/>
                </a:solidFill>
                <a:latin typeface="+mj-lt"/>
              </a:rPr>
              <a:t>rd</a:t>
            </a:r>
            <a:r>
              <a:rPr lang="en-US" altLang="ko-KR" sz="1200" b="1" dirty="0" smtClean="0">
                <a:solidFill>
                  <a:schemeClr val="tx2"/>
                </a:solidFill>
                <a:latin typeface="+mj-lt"/>
              </a:rPr>
              <a:t> Run</a:t>
            </a:r>
          </a:p>
          <a:p>
            <a:pPr marL="108000" indent="-108000" latinLnBrk="0">
              <a:lnSpc>
                <a:spcPct val="90000"/>
              </a:lnSpc>
              <a:spcBef>
                <a:spcPts val="100"/>
              </a:spcBef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chemeClr val="tx2"/>
                </a:solidFill>
                <a:latin typeface="+mj-lt"/>
              </a:rPr>
              <a:t>전체 발송</a:t>
            </a:r>
            <a:r>
              <a:rPr lang="en-US" altLang="ko-KR" sz="1200" dirty="0" smtClean="0">
                <a:solidFill>
                  <a:schemeClr val="tx2"/>
                </a:solidFill>
                <a:latin typeface="+mj-lt"/>
              </a:rPr>
              <a:t>: </a:t>
            </a:r>
            <a:br>
              <a:rPr lang="en-US" altLang="ko-KR" sz="1200" dirty="0" smtClean="0">
                <a:solidFill>
                  <a:schemeClr val="tx2"/>
                </a:solidFill>
                <a:latin typeface="+mj-lt"/>
              </a:rPr>
            </a:br>
            <a:r>
              <a:rPr lang="en-US" altLang="ko-KR" sz="1200" dirty="0" smtClean="0">
                <a:solidFill>
                  <a:schemeClr val="tx2"/>
                </a:solidFill>
                <a:latin typeface="+mj-lt"/>
              </a:rPr>
              <a:t>2887</a:t>
            </a:r>
            <a:r>
              <a:rPr lang="ko-KR" altLang="en-US" sz="1200" dirty="0" smtClean="0">
                <a:solidFill>
                  <a:schemeClr val="tx2"/>
                </a:solidFill>
                <a:latin typeface="+mj-lt"/>
              </a:rPr>
              <a:t>名</a:t>
            </a:r>
            <a:r>
              <a:rPr lang="en-US" altLang="ko-KR" sz="1200" dirty="0" smtClean="0">
                <a:solidFill>
                  <a:schemeClr val="tx2"/>
                </a:solidFill>
                <a:latin typeface="+mj-lt"/>
              </a:rPr>
              <a:t> </a:t>
            </a:r>
            <a:endParaRPr lang="en-US" altLang="ko-KR" sz="1200" b="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5" name="Pentagon 75"/>
          <p:cNvSpPr/>
          <p:nvPr>
            <p:custDataLst>
              <p:tags r:id="rId22"/>
            </p:custDataLst>
          </p:nvPr>
        </p:nvSpPr>
        <p:spPr>
          <a:xfrm>
            <a:off x="5361456" y="3553705"/>
            <a:ext cx="1220052" cy="579914"/>
          </a:xfrm>
          <a:prstGeom prst="homePlate">
            <a:avLst>
              <a:gd name="adj" fmla="val 14607"/>
            </a:avLst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0" rtlCol="0" anchor="ctr"/>
          <a:lstStyle/>
          <a:p>
            <a:pPr latinLnBrk="0">
              <a:lnSpc>
                <a:spcPct val="90000"/>
              </a:lnSpc>
              <a:spcBef>
                <a:spcPts val="100"/>
              </a:spcBef>
            </a:pPr>
            <a:r>
              <a:rPr lang="en-US" altLang="ko-KR" sz="1200" b="1" dirty="0" smtClean="0">
                <a:solidFill>
                  <a:schemeClr val="tx2"/>
                </a:solidFill>
                <a:latin typeface="+mj-lt"/>
              </a:rPr>
              <a:t>4</a:t>
            </a:r>
            <a:r>
              <a:rPr lang="en-US" altLang="ko-KR" sz="1200" b="1" baseline="30000" dirty="0" smtClean="0">
                <a:solidFill>
                  <a:schemeClr val="tx2"/>
                </a:solidFill>
                <a:latin typeface="+mj-lt"/>
              </a:rPr>
              <a:t>th</a:t>
            </a:r>
            <a:r>
              <a:rPr lang="en-US" altLang="ko-KR" sz="1200" b="1" dirty="0" smtClean="0">
                <a:solidFill>
                  <a:schemeClr val="tx2"/>
                </a:solidFill>
                <a:latin typeface="+mj-lt"/>
              </a:rPr>
              <a:t> Run</a:t>
            </a:r>
          </a:p>
          <a:p>
            <a:pPr marL="108000" indent="-108000" latinLnBrk="0">
              <a:lnSpc>
                <a:spcPct val="90000"/>
              </a:lnSpc>
              <a:spcBef>
                <a:spcPts val="100"/>
              </a:spcBef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chemeClr val="tx2"/>
                </a:solidFill>
                <a:latin typeface="+mj-lt"/>
              </a:rPr>
              <a:t>전체 발송</a:t>
            </a:r>
            <a:r>
              <a:rPr lang="en-US" altLang="ko-KR" sz="1200" dirty="0" smtClean="0">
                <a:solidFill>
                  <a:schemeClr val="tx2"/>
                </a:solidFill>
                <a:latin typeface="+mj-lt"/>
              </a:rPr>
              <a:t>: </a:t>
            </a:r>
            <a:br>
              <a:rPr lang="en-US" altLang="ko-KR" sz="1200" dirty="0" smtClean="0">
                <a:solidFill>
                  <a:schemeClr val="tx2"/>
                </a:solidFill>
                <a:latin typeface="+mj-lt"/>
              </a:rPr>
            </a:br>
            <a:r>
              <a:rPr lang="en-US" altLang="ko-KR" sz="1200" dirty="0" smtClean="0">
                <a:solidFill>
                  <a:schemeClr val="tx2"/>
                </a:solidFill>
                <a:latin typeface="+mj-lt"/>
              </a:rPr>
              <a:t>2640</a:t>
            </a:r>
            <a:r>
              <a:rPr lang="ko-KR" altLang="en-US" sz="1200" dirty="0" smtClean="0">
                <a:solidFill>
                  <a:schemeClr val="tx2"/>
                </a:solidFill>
                <a:latin typeface="+mj-lt"/>
              </a:rPr>
              <a:t>名</a:t>
            </a:r>
            <a:r>
              <a:rPr lang="en-US" altLang="ko-KR" sz="1200" dirty="0" smtClean="0">
                <a:solidFill>
                  <a:schemeClr val="tx2"/>
                </a:solidFill>
                <a:latin typeface="+mj-lt"/>
              </a:rPr>
              <a:t> </a:t>
            </a:r>
            <a:endParaRPr lang="en-US" altLang="ko-KR" sz="1200" b="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6" name="Pentagon 75"/>
          <p:cNvSpPr/>
          <p:nvPr>
            <p:custDataLst>
              <p:tags r:id="rId23"/>
            </p:custDataLst>
          </p:nvPr>
        </p:nvSpPr>
        <p:spPr>
          <a:xfrm>
            <a:off x="7079151" y="4126390"/>
            <a:ext cx="1112914" cy="579914"/>
          </a:xfrm>
          <a:prstGeom prst="homePlate">
            <a:avLst>
              <a:gd name="adj" fmla="val 14607"/>
            </a:avLst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0" rtlCol="0" anchor="ctr"/>
          <a:lstStyle/>
          <a:p>
            <a:pPr latinLnBrk="0">
              <a:lnSpc>
                <a:spcPct val="90000"/>
              </a:lnSpc>
              <a:spcBef>
                <a:spcPts val="100"/>
              </a:spcBef>
            </a:pPr>
            <a:r>
              <a:rPr lang="en-US" altLang="ko-KR" sz="1200" b="1" dirty="0" smtClean="0">
                <a:solidFill>
                  <a:schemeClr val="tx2"/>
                </a:solidFill>
                <a:latin typeface="+mj-lt"/>
              </a:rPr>
              <a:t>5</a:t>
            </a:r>
            <a:r>
              <a:rPr lang="en-US" altLang="ko-KR" sz="1200" b="1" baseline="30000" dirty="0" smtClean="0">
                <a:solidFill>
                  <a:schemeClr val="tx2"/>
                </a:solidFill>
                <a:latin typeface="+mj-lt"/>
              </a:rPr>
              <a:t>th</a:t>
            </a:r>
            <a:r>
              <a:rPr lang="en-US" altLang="ko-KR" sz="1200" b="1" dirty="0" smtClean="0">
                <a:solidFill>
                  <a:schemeClr val="tx2"/>
                </a:solidFill>
                <a:latin typeface="+mj-lt"/>
              </a:rPr>
              <a:t> Run</a:t>
            </a:r>
          </a:p>
          <a:p>
            <a:pPr marL="108000" indent="-108000" latinLnBrk="0">
              <a:lnSpc>
                <a:spcPct val="90000"/>
              </a:lnSpc>
              <a:spcBef>
                <a:spcPts val="100"/>
              </a:spcBef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chemeClr val="tx2"/>
                </a:solidFill>
                <a:latin typeface="+mj-lt"/>
              </a:rPr>
              <a:t>전체 발송</a:t>
            </a:r>
            <a:r>
              <a:rPr lang="en-US" altLang="ko-KR" sz="1200" dirty="0" smtClean="0">
                <a:solidFill>
                  <a:schemeClr val="tx2"/>
                </a:solidFill>
                <a:latin typeface="+mj-lt"/>
              </a:rPr>
              <a:t>: </a:t>
            </a:r>
            <a:br>
              <a:rPr lang="en-US" altLang="ko-KR" sz="1200" dirty="0" smtClean="0">
                <a:solidFill>
                  <a:schemeClr val="tx2"/>
                </a:solidFill>
                <a:latin typeface="+mj-lt"/>
              </a:rPr>
            </a:br>
            <a:r>
              <a:rPr lang="en-US" altLang="ko-KR" sz="1200" dirty="0" smtClean="0">
                <a:solidFill>
                  <a:schemeClr val="tx2"/>
                </a:solidFill>
                <a:latin typeface="+mj-lt"/>
              </a:rPr>
              <a:t>1772</a:t>
            </a:r>
            <a:r>
              <a:rPr lang="ko-KR" altLang="en-US" sz="1200" dirty="0" smtClean="0">
                <a:solidFill>
                  <a:schemeClr val="tx2"/>
                </a:solidFill>
                <a:latin typeface="+mj-lt"/>
              </a:rPr>
              <a:t>名</a:t>
            </a:r>
            <a:endParaRPr lang="en-US" altLang="ko-KR" sz="1200" b="0" dirty="0" smtClean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6" name="꺾인 연결선 5"/>
          <p:cNvCxnSpPr>
            <a:stCxn id="76" idx="2"/>
            <a:endCxn id="133" idx="1"/>
          </p:cNvCxnSpPr>
          <p:nvPr/>
        </p:nvCxnSpPr>
        <p:spPr>
          <a:xfrm rot="16200000" flipH="1">
            <a:off x="1915603" y="2057523"/>
            <a:ext cx="289654" cy="935496"/>
          </a:xfrm>
          <a:prstGeom prst="bentConnector2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133" idx="2"/>
            <a:endCxn id="134" idx="1"/>
          </p:cNvCxnSpPr>
          <p:nvPr/>
        </p:nvCxnSpPr>
        <p:spPr>
          <a:xfrm rot="16200000" flipH="1">
            <a:off x="3357551" y="2707071"/>
            <a:ext cx="289957" cy="795923"/>
          </a:xfrm>
          <a:prstGeom prst="bentConnector2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134" idx="2"/>
            <a:endCxn id="135" idx="1"/>
          </p:cNvCxnSpPr>
          <p:nvPr/>
        </p:nvCxnSpPr>
        <p:spPr>
          <a:xfrm rot="16200000" flipH="1">
            <a:off x="4767321" y="3249527"/>
            <a:ext cx="303694" cy="884575"/>
          </a:xfrm>
          <a:prstGeom prst="bentConnector2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135" idx="2"/>
            <a:endCxn id="136" idx="1"/>
          </p:cNvCxnSpPr>
          <p:nvPr/>
        </p:nvCxnSpPr>
        <p:spPr>
          <a:xfrm rot="16200000" flipH="1">
            <a:off x="6367135" y="3704329"/>
            <a:ext cx="282727" cy="1141305"/>
          </a:xfrm>
          <a:prstGeom prst="bentConnector2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1" name="Rectangle 28"/>
          <p:cNvSpPr txBox="1"/>
          <p:nvPr>
            <p:custDataLst>
              <p:tags r:id="rId24"/>
            </p:custDataLst>
          </p:nvPr>
        </p:nvSpPr>
        <p:spPr>
          <a:xfrm>
            <a:off x="119063" y="37171"/>
            <a:ext cx="1800000" cy="167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en-US" altLang="ko-KR" sz="1200" b="1" dirty="0" smtClean="0">
                <a:solidFill>
                  <a:schemeClr val="accent4"/>
                </a:solidFill>
              </a:rPr>
              <a:t>Pilot “Test &amp; Learn”</a:t>
            </a:r>
          </a:p>
        </p:txBody>
      </p:sp>
      <p:sp>
        <p:nvSpPr>
          <p:cNvPr id="55" name="5. Source"/>
          <p:cNvSpPr>
            <a:spLocks noChangeArrowheads="1"/>
          </p:cNvSpPr>
          <p:nvPr/>
        </p:nvSpPr>
        <p:spPr bwMode="gray">
          <a:xfrm>
            <a:off x="119063" y="6507558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1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차 파일럿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,</a:t>
            </a:r>
            <a:r>
              <a:rPr lang="en-US" altLang="ko-KR" sz="800" dirty="0" smtClean="0">
                <a:solidFill>
                  <a:srgbClr val="808080"/>
                </a:solidFill>
                <a:latin typeface="+mn-lt"/>
              </a:rPr>
              <a:t>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7" name="Left Brace 6"/>
          <p:cNvSpPr/>
          <p:nvPr/>
        </p:nvSpPr>
        <p:spPr>
          <a:xfrm rot="16200000">
            <a:off x="4596615" y="2037792"/>
            <a:ext cx="133032" cy="7460195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Rectangle 28"/>
          <p:cNvSpPr txBox="1"/>
          <p:nvPr>
            <p:custDataLst>
              <p:tags r:id="rId25"/>
            </p:custDataLst>
          </p:nvPr>
        </p:nvSpPr>
        <p:spPr>
          <a:xfrm>
            <a:off x="3629584" y="5962714"/>
            <a:ext cx="1997271" cy="167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ko-KR" altLang="en-US" sz="1200" b="1" dirty="0" smtClean="0">
                <a:solidFill>
                  <a:schemeClr val="tx2"/>
                </a:solidFill>
              </a:rPr>
              <a:t>총 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~12,800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명 표본 확보</a:t>
            </a:r>
            <a:endParaRPr lang="en-US" altLang="ko-KR" sz="1200" b="1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54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01" name="think-cell Slide" r:id="rId19" imgW="492" imgH="493" progId="TCLayout.ActiveDocument.1">
                  <p:embed/>
                </p:oleObj>
              </mc:Choice>
              <mc:Fallback>
                <p:oleObj name="think-cell Slide" r:id="rId19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-윤고딕130" panose="02030504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615553"/>
          </a:xfrm>
        </p:spPr>
        <p:txBody>
          <a:bodyPr/>
          <a:lstStyle/>
          <a:p>
            <a:pPr marL="360000" lvl="1" indent="0" latinLnBrk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sz="2000" b="0" dirty="0" smtClean="0">
                <a:latin typeface="+mj-lt"/>
                <a:ea typeface="+mj-ea"/>
              </a:rPr>
              <a:t>1</a:t>
            </a:r>
            <a:r>
              <a:rPr lang="ko-KR" altLang="en-US" sz="2000" b="0" dirty="0" smtClean="0">
                <a:latin typeface="+mj-lt"/>
                <a:ea typeface="+mj-ea"/>
              </a:rPr>
              <a:t>차 파일럿 결과</a:t>
            </a:r>
            <a:r>
              <a:rPr lang="en-US" altLang="ko-KR" sz="2000" b="0" dirty="0" smtClean="0">
                <a:latin typeface="+mj-lt"/>
                <a:ea typeface="+mj-ea"/>
              </a:rPr>
              <a:t>, </a:t>
            </a:r>
            <a:r>
              <a:rPr lang="ko-KR" altLang="en-US" sz="2000" b="0" dirty="0" smtClean="0">
                <a:latin typeface="+mj-lt"/>
                <a:ea typeface="+mj-ea"/>
              </a:rPr>
              <a:t>개인화된 메시지의 </a:t>
            </a:r>
            <a:r>
              <a:rPr lang="ko-KR" altLang="en-US" sz="2000" b="0" dirty="0" err="1" smtClean="0">
                <a:latin typeface="+mj-lt"/>
                <a:ea typeface="+mj-ea"/>
              </a:rPr>
              <a:t>효과성을</a:t>
            </a:r>
            <a:r>
              <a:rPr lang="ko-KR" altLang="en-US" sz="2000" b="0" dirty="0" smtClean="0">
                <a:latin typeface="+mj-lt"/>
                <a:ea typeface="+mj-ea"/>
              </a:rPr>
              <a:t> 확인했으며 추가 실험을 통해 재무적 성과 평가 보완할 예정임</a:t>
            </a:r>
            <a:endParaRPr lang="en-US" altLang="ko-KR" sz="2000" b="0" dirty="0">
              <a:latin typeface="+mj-lt"/>
              <a:ea typeface="+mj-ea"/>
            </a:endParaRPr>
          </a:p>
        </p:txBody>
      </p:sp>
      <p:sp>
        <p:nvSpPr>
          <p:cNvPr id="66" name="4. Footnote"/>
          <p:cNvSpPr txBox="1">
            <a:spLocks noChangeArrowheads="1"/>
          </p:cNvSpPr>
          <p:nvPr/>
        </p:nvSpPr>
        <p:spPr bwMode="gray">
          <a:xfrm>
            <a:off x="119063" y="6344889"/>
            <a:ext cx="861853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104775" indent="-104775" defTabSz="895350">
              <a:defRPr sz="800" baseline="0">
                <a:solidFill>
                  <a:srgbClr val="808080"/>
                </a:solidFill>
                <a:latin typeface="+mn-lt"/>
              </a:defRPr>
            </a:lvl1pPr>
            <a:lvl2pPr marL="1031875" defTabSz="895350">
              <a:defRPr sz="2400"/>
            </a:lvl2pPr>
            <a:lvl3pPr marL="1217613" defTabSz="895350">
              <a:defRPr sz="2400"/>
            </a:lvl3pPr>
            <a:lvl4pPr marL="1404938" defTabSz="895350">
              <a:defRPr sz="2400"/>
            </a:lvl4pPr>
            <a:lvl5pPr marL="1792288" defTabSz="895350">
              <a:defRPr sz="2400"/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altLang="ko-KR" dirty="0" smtClean="0"/>
              <a:t>1 </a:t>
            </a:r>
            <a:r>
              <a:rPr lang="ko-KR" altLang="en-US" dirty="0" smtClean="0"/>
              <a:t>매월 </a:t>
            </a:r>
            <a:r>
              <a:rPr lang="en-US" altLang="ko-KR" dirty="0" smtClean="0"/>
              <a:t>20,000</a:t>
            </a:r>
            <a:r>
              <a:rPr lang="ko-KR" altLang="en-US" dirty="0" smtClean="0"/>
              <a:t>명 대상 캠페인 진행 가정   </a:t>
            </a:r>
            <a:r>
              <a:rPr lang="en-US" altLang="ko-KR" dirty="0" smtClean="0"/>
              <a:t>2 </a:t>
            </a:r>
            <a:r>
              <a:rPr lang="ko-KR" altLang="en-US" dirty="0" smtClean="0"/>
              <a:t>매출원가 </a:t>
            </a:r>
            <a:r>
              <a:rPr lang="en-US" altLang="ko-KR" dirty="0" smtClean="0"/>
              <a:t>20%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오퍼</a:t>
            </a:r>
            <a:r>
              <a:rPr lang="ko-KR" altLang="en-US" dirty="0" smtClean="0"/>
              <a:t> 비용 차감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추가적 변동비 반영 필요</a:t>
            </a:r>
            <a:endParaRPr lang="ko-KR" dirty="0"/>
          </a:p>
        </p:txBody>
      </p:sp>
      <p:graphicFrame>
        <p:nvGraphicFramePr>
          <p:cNvPr id="3" name="Object 2"/>
          <p:cNvGraphicFramePr>
            <a:graphicFrameLocks/>
          </p:cNvGraphicFramePr>
          <p:nvPr>
            <p:custDataLst>
              <p:tags r:id="rId4"/>
            </p:custDataLst>
            <p:extLst/>
          </p:nvPr>
        </p:nvGraphicFramePr>
        <p:xfrm>
          <a:off x="2057400" y="1981200"/>
          <a:ext cx="3086346" cy="1323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02" name="Chart" r:id="rId21" imgW="3086018" imgH="1320625" progId="MSGraph.Chart.8">
                  <p:embed followColorScheme="full"/>
                </p:oleObj>
              </mc:Choice>
              <mc:Fallback>
                <p:oleObj name="Chart" r:id="rId21" imgW="3086018" imgH="1320625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057400" y="1981200"/>
                        <a:ext cx="3086346" cy="1323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>
            <p:custDataLst>
              <p:tags r:id="rId5"/>
            </p:custDataLst>
          </p:nvPr>
        </p:nvCxnSpPr>
        <p:spPr bwMode="gray">
          <a:xfrm flipH="1">
            <a:off x="3548063" y="2105025"/>
            <a:ext cx="261938" cy="0"/>
          </a:xfrm>
          <a:prstGeom prst="line">
            <a:avLst/>
          </a:prstGeom>
          <a:ln w="3175"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>
            <p:custDataLst>
              <p:tags r:id="rId6"/>
            </p:custDataLst>
          </p:nvPr>
        </p:nvCxnSpPr>
        <p:spPr bwMode="gray">
          <a:xfrm>
            <a:off x="3402013" y="2276475"/>
            <a:ext cx="260350" cy="0"/>
          </a:xfrm>
          <a:prstGeom prst="line">
            <a:avLst/>
          </a:prstGeom>
          <a:ln w="3175"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>
            <p:custDataLst>
              <p:tags r:id="rId7"/>
            </p:custDataLst>
          </p:nvPr>
        </p:nvCxnSpPr>
        <p:spPr bwMode="gray">
          <a:xfrm flipV="1">
            <a:off x="3605213" y="2101850"/>
            <a:ext cx="0" cy="177800"/>
          </a:xfrm>
          <a:prstGeom prst="line">
            <a:avLst/>
          </a:prstGeom>
          <a:ln w="38100">
            <a:solidFill>
              <a:schemeClr val="tx2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/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3249613" y="1784350"/>
            <a:ext cx="711200" cy="27305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FFFFFF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>
              <a:lnSpc>
                <a:spcPct val="90000"/>
              </a:lnSpc>
            </a:pPr>
            <a:r>
              <a:rPr lang="en-US" altLang="ko-KR" b="1" dirty="0" smtClean="0">
                <a:sym typeface="+mn-lt"/>
              </a:rPr>
              <a:t>18.4%</a:t>
            </a:r>
            <a:endParaRPr lang="ko-KR" altLang="en-US" b="1" dirty="0">
              <a:sym typeface="+mn-lt"/>
            </a:endParaRPr>
          </a:p>
        </p:txBody>
      </p:sp>
      <p:sp>
        <p:nvSpPr>
          <p:cNvPr id="75" name="Text Placeholder 2"/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2703513" y="2038350"/>
            <a:ext cx="3762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/>
            <a:fld id="{CB1F9551-F166-44DF-BDEC-34E02676ADE9}" type="datetime'''''''''''''''''''1''''''''''1''''''''''.8'''">
              <a:rPr lang="ko-KR" altLang="en-US"/>
              <a:pPr/>
              <a:t>11.8</a:t>
            </a:fld>
            <a:endParaRPr lang="ko-KR" altLang="en-US" dirty="0">
              <a:sym typeface="+mn-lt"/>
            </a:endParaRPr>
          </a:p>
        </p:txBody>
      </p:sp>
      <p:sp>
        <p:nvSpPr>
          <p:cNvPr id="76" name="Text Placeholder 2"/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4125913" y="1866900"/>
            <a:ext cx="3889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/>
            <a:fld id="{89162A7C-24AE-4874-A9A1-28165AEEC6C5}" type="datetime'''''''''''''1''''''''''''''''''''4.''''''''''''''''0'''''''''">
              <a:rPr lang="ko-KR" altLang="en-US"/>
              <a:pPr/>
              <a:t>14.0</a:t>
            </a:fld>
            <a:endParaRPr lang="ko-KR" altLang="en-US" dirty="0">
              <a:sym typeface="+mn-lt"/>
            </a:endParaRPr>
          </a:p>
        </p:txBody>
      </p:sp>
      <p:sp>
        <p:nvSpPr>
          <p:cNvPr id="40" name="AutoShape 250"/>
          <p:cNvSpPr>
            <a:spLocks noChangeArrowheads="1"/>
          </p:cNvSpPr>
          <p:nvPr/>
        </p:nvSpPr>
        <p:spPr bwMode="gray">
          <a:xfrm>
            <a:off x="2037241" y="1476165"/>
            <a:ext cx="2808000" cy="233746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8288" anchor="b">
            <a:spAutoFit/>
          </a:bodyPr>
          <a:lstStyle/>
          <a:p>
            <a:r>
              <a:rPr lang="ko-KR" altLang="en-US" sz="1400" b="1" i="1" dirty="0" smtClean="0">
                <a:solidFill>
                  <a:schemeClr val="tx2"/>
                </a:solidFill>
                <a:latin typeface="+mn-lt"/>
              </a:rPr>
              <a:t>금전적 혜택 제공되는 </a:t>
            </a:r>
            <a:r>
              <a:rPr lang="en-US" altLang="ko-KR" sz="1400" b="1" i="1" dirty="0" smtClean="0">
                <a:solidFill>
                  <a:schemeClr val="tx2"/>
                </a:solidFill>
                <a:latin typeface="+mn-lt"/>
              </a:rPr>
              <a:t>3</a:t>
            </a:r>
            <a:r>
              <a:rPr lang="ko-KR" altLang="en-US" sz="1400" b="1" i="1" dirty="0" smtClean="0">
                <a:solidFill>
                  <a:schemeClr val="tx2"/>
                </a:solidFill>
                <a:latin typeface="+mn-lt"/>
              </a:rPr>
              <a:t>일 누적 </a:t>
            </a:r>
            <a:endParaRPr lang="ko-KR" sz="1400" b="1" i="1" baseline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08397" y="1784350"/>
            <a:ext cx="1152000" cy="1422254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rtlCol="0" anchor="ctr"/>
          <a:lstStyle/>
          <a:p>
            <a:r>
              <a:rPr lang="ko-KR" altLang="en-US" sz="1400" b="1" dirty="0" err="1" smtClean="0">
                <a:solidFill>
                  <a:schemeClr val="tx2"/>
                </a:solidFill>
              </a:rPr>
              <a:t>구매전환율</a:t>
            </a:r>
            <a:endParaRPr lang="en-US" altLang="ko-KR" sz="1400" b="1" dirty="0" smtClean="0">
              <a:solidFill>
                <a:schemeClr val="tx2"/>
              </a:solidFill>
            </a:endParaRPr>
          </a:p>
          <a:p>
            <a:r>
              <a:rPr lang="ko-KR" altLang="en-US" sz="1400" dirty="0" smtClean="0">
                <a:solidFill>
                  <a:schemeClr val="accent6"/>
                </a:solidFill>
              </a:rPr>
              <a:t>퍼센트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08398" y="3604464"/>
            <a:ext cx="1152000" cy="1089086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rtlCol="0" anchor="ctr"/>
          <a:lstStyle/>
          <a:p>
            <a:r>
              <a:rPr lang="ko-KR" altLang="en-US" sz="1400" b="1" dirty="0" err="1" smtClean="0">
                <a:solidFill>
                  <a:schemeClr val="tx2"/>
                </a:solidFill>
              </a:rPr>
              <a:t>객단가</a:t>
            </a:r>
            <a:endParaRPr lang="en-US" altLang="ko-KR" sz="1400" b="1" dirty="0" smtClean="0">
              <a:solidFill>
                <a:schemeClr val="tx2"/>
              </a:solidFill>
            </a:endParaRPr>
          </a:p>
          <a:p>
            <a:r>
              <a:rPr lang="ko-KR" altLang="en-US" sz="1400" dirty="0" smtClean="0">
                <a:solidFill>
                  <a:schemeClr val="accent6"/>
                </a:solidFill>
              </a:rPr>
              <a:t>천원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011362" y="1055955"/>
            <a:ext cx="3203055" cy="360000"/>
          </a:xfrm>
          <a:prstGeom prst="rect">
            <a:avLst/>
          </a:prstGeom>
          <a:solidFill>
            <a:srgbClr val="5C91D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rtlCol="0" anchor="ctr"/>
          <a:lstStyle/>
          <a:p>
            <a:r>
              <a:rPr lang="ko-KR" altLang="en-US" sz="1400" b="1" dirty="0" smtClean="0">
                <a:solidFill>
                  <a:schemeClr val="bg2"/>
                </a:solidFill>
              </a:rPr>
              <a:t>메시지</a:t>
            </a:r>
            <a:r>
              <a:rPr lang="en-US" altLang="ko-KR" sz="1400" b="1" dirty="0" smtClean="0">
                <a:solidFill>
                  <a:schemeClr val="bg2"/>
                </a:solidFill>
              </a:rPr>
              <a:t>/</a:t>
            </a:r>
            <a:r>
              <a:rPr lang="ko-KR" altLang="en-US" sz="1400" b="1" dirty="0" smtClean="0">
                <a:solidFill>
                  <a:schemeClr val="bg2"/>
                </a:solidFill>
              </a:rPr>
              <a:t>금전적 혜택 제공한 실험</a:t>
            </a:r>
          </a:p>
        </p:txBody>
      </p:sp>
      <p:graphicFrame>
        <p:nvGraphicFramePr>
          <p:cNvPr id="63" name="Object 62"/>
          <p:cNvGraphicFramePr>
            <a:graphicFrameLocks/>
          </p:cNvGraphicFramePr>
          <p:nvPr>
            <p:custDataLst>
              <p:tags r:id="rId11"/>
            </p:custDataLst>
            <p:extLst/>
          </p:nvPr>
        </p:nvGraphicFramePr>
        <p:xfrm>
          <a:off x="2082800" y="3543300"/>
          <a:ext cx="3076514" cy="1276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03" name="Chart" r:id="rId23" imgW="3073433" imgH="1276481" progId="MSGraph.Chart.8">
                  <p:embed followColorScheme="full"/>
                </p:oleObj>
              </mc:Choice>
              <mc:Fallback>
                <p:oleObj name="Chart" r:id="rId23" imgW="3073433" imgH="1276481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082800" y="3543300"/>
                        <a:ext cx="3076514" cy="12765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 Placeholder 2"/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4095750" y="4827588"/>
            <a:ext cx="5032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fld id="{C829A480-14E2-4229-A74A-EF0EA1A05143}" type="datetime'''실''''''''''''''''험''''''''''''''''''''''군'">
              <a:rPr lang="ko-KR" altLang="en-US"/>
              <a:pPr/>
              <a:t>실험군</a:t>
            </a:fld>
            <a:endParaRPr lang="ko-KR" altLang="en-US" dirty="0">
              <a:sym typeface="+mn-lt"/>
            </a:endParaRPr>
          </a:p>
        </p:txBody>
      </p:sp>
      <p:sp>
        <p:nvSpPr>
          <p:cNvPr id="68" name="Text Placeholder 2"/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4152900" y="3622675"/>
            <a:ext cx="3889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/>
            <a:fld id="{7A2298E8-87B0-4906-B542-F1389CFACC66}" type="datetime'''''''''''5''''''''''''''8''.''2'''''''''''''''">
              <a:rPr lang="ko-KR" altLang="en-US"/>
              <a:pPr/>
              <a:t>58.2</a:t>
            </a:fld>
            <a:endParaRPr lang="ko-KR" altLang="en-US" dirty="0">
              <a:sym typeface="+mn-lt"/>
            </a:endParaRPr>
          </a:p>
        </p:txBody>
      </p:sp>
      <p:sp>
        <p:nvSpPr>
          <p:cNvPr id="65" name="Text Placeholder 2"/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2660650" y="4827588"/>
            <a:ext cx="5032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fld id="{A60F38A8-11FE-4167-A047-FBBE95B7EB17}" type="datetime'''''''''''''''''대''''''''''조''''''''''''군'''''''''''''''''''''">
              <a:rPr lang="ko-KR" altLang="en-US"/>
              <a:pPr/>
              <a:t>대조군</a:t>
            </a:fld>
            <a:endParaRPr lang="ko-KR" altLang="en-US" dirty="0">
              <a:sym typeface="+mn-lt"/>
            </a:endParaRPr>
          </a:p>
        </p:txBody>
      </p:sp>
      <p:sp>
        <p:nvSpPr>
          <p:cNvPr id="67" name="Text Placeholder 2"/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2717800" y="3590925"/>
            <a:ext cx="3889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/>
            <a:fld id="{A9FA834E-1FD5-44F4-885C-33CCB06CC1C6}" type="datetime'6''''''''''''''''''''''''''''0''''''''''''.''''3'''''''''''''">
              <a:rPr lang="ko-KR" altLang="en-US"/>
              <a:pPr/>
              <a:t>60.3</a:t>
            </a:fld>
            <a:endParaRPr lang="ko-KR" altLang="en-US" dirty="0">
              <a:sym typeface="+mn-lt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08398" y="5104085"/>
            <a:ext cx="1224000" cy="60234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1400" b="1" dirty="0" smtClean="0">
                <a:solidFill>
                  <a:schemeClr val="tx2"/>
                </a:solidFill>
              </a:rPr>
              <a:t>연간 추가 매출</a:t>
            </a:r>
            <a:r>
              <a:rPr lang="en-US" altLang="ko-KR" sz="1400" b="1" baseline="30000" dirty="0" smtClean="0">
                <a:solidFill>
                  <a:schemeClr val="tx2"/>
                </a:solidFill>
              </a:rPr>
              <a:t>1</a:t>
            </a:r>
            <a:r>
              <a:rPr lang="ko-KR" altLang="en-US" sz="1400" b="1" dirty="0" smtClean="0">
                <a:solidFill>
                  <a:schemeClr val="accent4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accent6"/>
                </a:solidFill>
              </a:rPr>
              <a:t>백만원</a:t>
            </a:r>
            <a:endParaRPr lang="ko-KR" altLang="en-US" sz="1400" dirty="0" smtClean="0">
              <a:solidFill>
                <a:schemeClr val="accent6"/>
              </a:solidFill>
            </a:endParaRPr>
          </a:p>
        </p:txBody>
      </p:sp>
      <p:sp>
        <p:nvSpPr>
          <p:cNvPr id="74" name="Tracker circle"/>
          <p:cNvSpPr/>
          <p:nvPr/>
        </p:nvSpPr>
        <p:spPr>
          <a:xfrm>
            <a:off x="2980181" y="5197125"/>
            <a:ext cx="1261925" cy="368502"/>
          </a:xfrm>
          <a:prstGeom prst="ellipse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~243</a:t>
            </a:r>
          </a:p>
        </p:txBody>
      </p:sp>
      <p:sp>
        <p:nvSpPr>
          <p:cNvPr id="36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Rectangle 28"/>
          <p:cNvSpPr txBox="1"/>
          <p:nvPr>
            <p:custDataLst>
              <p:tags r:id="rId16"/>
            </p:custDataLst>
          </p:nvPr>
        </p:nvSpPr>
        <p:spPr>
          <a:xfrm>
            <a:off x="119063" y="37171"/>
            <a:ext cx="1800000" cy="167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en-US" altLang="ko-KR" sz="1200" b="1" dirty="0" smtClean="0">
                <a:solidFill>
                  <a:schemeClr val="accent4"/>
                </a:solidFill>
              </a:rPr>
              <a:t>Pilot “Test &amp; Learn”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23359" y="1055955"/>
            <a:ext cx="2880000" cy="360000"/>
          </a:xfrm>
          <a:prstGeom prst="rect">
            <a:avLst/>
          </a:prstGeom>
          <a:solidFill>
            <a:srgbClr val="5C91D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rtlCol="0" anchor="ctr"/>
          <a:lstStyle/>
          <a:p>
            <a:r>
              <a:rPr lang="ko-KR" altLang="en-US" sz="1400" b="1" dirty="0" smtClean="0">
                <a:solidFill>
                  <a:schemeClr val="bg2"/>
                </a:solidFill>
              </a:rPr>
              <a:t>메시지만 발송한 실험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08398" y="5680591"/>
            <a:ext cx="1372802" cy="54145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1400" b="1" dirty="0" smtClean="0">
                <a:solidFill>
                  <a:schemeClr val="tx2"/>
                </a:solidFill>
              </a:rPr>
              <a:t>연간 공헌 이익</a:t>
            </a:r>
            <a:r>
              <a:rPr lang="en-US" altLang="ko-KR" sz="1400" b="1" baseline="30000" dirty="0" smtClean="0">
                <a:solidFill>
                  <a:schemeClr val="tx2"/>
                </a:solidFill>
              </a:rPr>
              <a:t>2</a:t>
            </a:r>
            <a:r>
              <a:rPr lang="ko-KR" altLang="en-US" sz="14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accent6"/>
                </a:solidFill>
              </a:rPr>
              <a:t>백만원</a:t>
            </a:r>
            <a:endParaRPr lang="ko-KR" altLang="en-US" sz="1400" dirty="0" smtClean="0">
              <a:solidFill>
                <a:schemeClr val="accent6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023697" y="3233395"/>
            <a:ext cx="327515" cy="327515"/>
            <a:chOff x="3300196" y="4570359"/>
            <a:chExt cx="362036" cy="362036"/>
          </a:xfrm>
        </p:grpSpPr>
        <p:sp>
          <p:nvSpPr>
            <p:cNvPr id="59" name="Oval 43"/>
            <p:cNvSpPr>
              <a:spLocks noChangeArrowheads="1"/>
            </p:cNvSpPr>
            <p:nvPr/>
          </p:nvSpPr>
          <p:spPr bwMode="auto">
            <a:xfrm>
              <a:off x="3300196" y="4570359"/>
              <a:ext cx="362036" cy="3620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  <a:round/>
              <a:headEnd/>
              <a:tailEnd/>
            </a:ln>
            <a:effectLst/>
            <a:extLst/>
          </p:spPr>
          <p:txBody>
            <a:bodyPr wrap="none" anchor="ctr">
              <a:noAutofit/>
            </a:bodyPr>
            <a:lstStyle/>
            <a:p>
              <a:endParaRPr lang="en-US" sz="1629">
                <a:cs typeface="Arial" pitchFamily="34" charset="0"/>
              </a:endParaRPr>
            </a:p>
          </p:txBody>
        </p:sp>
        <p:sp>
          <p:nvSpPr>
            <p:cNvPr id="60" name="Rectangle 44"/>
            <p:cNvSpPr>
              <a:spLocks noChangeArrowheads="1"/>
            </p:cNvSpPr>
            <p:nvPr/>
          </p:nvSpPr>
          <p:spPr bwMode="auto">
            <a:xfrm rot="2700000">
              <a:off x="3372603" y="4736133"/>
              <a:ext cx="217222" cy="30487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4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>
              <a:noAutofit/>
            </a:bodyPr>
            <a:lstStyle/>
            <a:p>
              <a:endParaRPr lang="en-US" sz="1629">
                <a:cs typeface="Arial" pitchFamily="34" charset="0"/>
              </a:endParaRPr>
            </a:p>
          </p:txBody>
        </p:sp>
        <p:sp>
          <p:nvSpPr>
            <p:cNvPr id="61" name="Rectangle 45"/>
            <p:cNvSpPr>
              <a:spLocks noChangeArrowheads="1"/>
            </p:cNvSpPr>
            <p:nvPr/>
          </p:nvSpPr>
          <p:spPr bwMode="auto">
            <a:xfrm rot="18900000">
              <a:off x="3372603" y="4736133"/>
              <a:ext cx="217222" cy="30487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4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>
              <a:noAutofit/>
            </a:bodyPr>
            <a:lstStyle/>
            <a:p>
              <a:endParaRPr lang="en-US" sz="1629">
                <a:cs typeface="Arial" pitchFamily="34" charset="0"/>
              </a:endParaRPr>
            </a:p>
          </p:txBody>
        </p:sp>
      </p:grpSp>
      <p:sp>
        <p:nvSpPr>
          <p:cNvPr id="62" name="Tracker circle"/>
          <p:cNvSpPr/>
          <p:nvPr/>
        </p:nvSpPr>
        <p:spPr>
          <a:xfrm>
            <a:off x="2980181" y="5726075"/>
            <a:ext cx="1261925" cy="368502"/>
          </a:xfrm>
          <a:prstGeom prst="ellipse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~94</a:t>
            </a:r>
          </a:p>
        </p:txBody>
      </p:sp>
      <p:sp>
        <p:nvSpPr>
          <p:cNvPr id="47" name="5. Source"/>
          <p:cNvSpPr>
            <a:spLocks noChangeArrowheads="1"/>
          </p:cNvSpPr>
          <p:nvPr/>
        </p:nvSpPr>
        <p:spPr bwMode="gray">
          <a:xfrm>
            <a:off x="119063" y="6507558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1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차 파일럿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70" name="AutoShape 250"/>
          <p:cNvSpPr>
            <a:spLocks noChangeArrowheads="1"/>
          </p:cNvSpPr>
          <p:nvPr/>
        </p:nvSpPr>
        <p:spPr bwMode="gray">
          <a:xfrm>
            <a:off x="6978830" y="716285"/>
            <a:ext cx="1406284" cy="203133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ko-KR" altLang="en-US" sz="1200" dirty="0" smtClean="0">
                <a:latin typeface="+mn-lt"/>
              </a:rPr>
              <a:t>추천상품 구매 적중률</a:t>
            </a:r>
            <a:endParaRPr lang="ko-KR" sz="1200" baseline="0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34355" y="714351"/>
            <a:ext cx="158750" cy="158750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 txBox="1"/>
          <p:nvPr>
            <p:custDataLst>
              <p:tags r:id="rId17"/>
            </p:custDataLst>
          </p:nvPr>
        </p:nvSpPr>
        <p:spPr>
          <a:xfrm>
            <a:off x="5423358" y="1517649"/>
            <a:ext cx="2880000" cy="4576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  <a:prstDash val="dash"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5580650" y="2816113"/>
            <a:ext cx="2575961" cy="1877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latin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latin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spcBef>
                <a:spcPts val="600"/>
              </a:spcBef>
              <a:buClrTx/>
              <a:buNone/>
            </a:pPr>
            <a:r>
              <a:rPr lang="en-US" altLang="ko-KR" sz="1400" b="1" i="1" dirty="0" smtClean="0">
                <a:latin typeface="+mn-ea"/>
              </a:rPr>
              <a:t>“</a:t>
            </a:r>
            <a:r>
              <a:rPr lang="ko-KR" altLang="en-US" sz="1400" b="1" i="1" dirty="0" smtClean="0">
                <a:latin typeface="+mn-ea"/>
              </a:rPr>
              <a:t>통계적으로 유의미한 결과 도출하지 못하였음</a:t>
            </a:r>
            <a:r>
              <a:rPr lang="en-US" altLang="ko-KR" sz="1400" b="1" i="1" dirty="0" smtClean="0">
                <a:latin typeface="+mn-ea"/>
              </a:rPr>
              <a:t>”</a:t>
            </a:r>
          </a:p>
          <a:p>
            <a:pPr lvl="1" latinLnBrk="0">
              <a:spcBef>
                <a:spcPts val="600"/>
              </a:spcBef>
              <a:buClrTx/>
            </a:pPr>
            <a:r>
              <a:rPr lang="ko-KR" altLang="en-US" sz="1400" dirty="0" smtClean="0">
                <a:latin typeface="+mn-ea"/>
              </a:rPr>
              <a:t>메시지만 발송한 실험의 경우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통계학적으로 유의미한 </a:t>
            </a:r>
            <a:r>
              <a:rPr lang="ko-KR" altLang="en-US" sz="1400" dirty="0" err="1" smtClean="0">
                <a:latin typeface="+mn-ea"/>
              </a:rPr>
              <a:t>모수</a:t>
            </a:r>
            <a:r>
              <a:rPr lang="ko-KR" altLang="en-US" sz="1400" dirty="0" smtClean="0">
                <a:latin typeface="+mn-ea"/>
              </a:rPr>
              <a:t> 확보 위해 추가 실험 필요</a:t>
            </a:r>
            <a:endParaRPr lang="en-US" altLang="ko-KR" sz="1400" dirty="0" smtClean="0">
              <a:latin typeface="+mn-ea"/>
            </a:endParaRPr>
          </a:p>
          <a:p>
            <a:pPr lvl="1" latinLnBrk="0">
              <a:spcBef>
                <a:spcPts val="600"/>
              </a:spcBef>
              <a:buClrTx/>
            </a:pPr>
            <a:r>
              <a:rPr lang="ko-KR" altLang="en-US" sz="1400" dirty="0" err="1" smtClean="0">
                <a:latin typeface="+mn-ea"/>
              </a:rPr>
              <a:t>구매전환율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Uplift </a:t>
            </a:r>
            <a:r>
              <a:rPr lang="ko-KR" altLang="en-US" sz="1400" dirty="0" smtClean="0">
                <a:latin typeface="+mn-ea"/>
              </a:rPr>
              <a:t>효과를 측정하는 유의미한 성과 측정 기간에 대한 추가 분석 필요</a:t>
            </a:r>
            <a:endParaRPr lang="en-US" altLang="ko-KR" sz="1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784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27268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938" name="think-cell Slide" r:id="rId45" imgW="492" imgH="493" progId="TCLayout.ActiveDocument.1">
                  <p:embed/>
                </p:oleObj>
              </mc:Choice>
              <mc:Fallback>
                <p:oleObj name="think-cell Slide" r:id="rId45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-윤고딕130" panose="02030504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307777"/>
          </a:xfrm>
        </p:spPr>
        <p:txBody>
          <a:bodyPr/>
          <a:lstStyle/>
          <a:p>
            <a:pPr marL="360000" lvl="1" indent="0" latinLnBrk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sz="2000" b="0" dirty="0" smtClean="0">
                <a:latin typeface="+mj-lt"/>
                <a:ea typeface="+mj-ea"/>
              </a:rPr>
              <a:t>[</a:t>
            </a:r>
            <a:r>
              <a:rPr lang="ko-KR" altLang="en-US" sz="2000" b="0" dirty="0" smtClean="0">
                <a:latin typeface="+mj-lt"/>
                <a:ea typeface="+mj-ea"/>
              </a:rPr>
              <a:t>참고</a:t>
            </a:r>
            <a:r>
              <a:rPr lang="en-US" altLang="ko-KR" sz="2000" b="0" dirty="0" smtClean="0">
                <a:latin typeface="+mj-lt"/>
                <a:ea typeface="+mj-ea"/>
              </a:rPr>
              <a:t>] </a:t>
            </a:r>
            <a:r>
              <a:rPr lang="ko-KR" altLang="en-US" sz="2000" b="0" dirty="0" err="1" smtClean="0">
                <a:latin typeface="+mj-lt"/>
                <a:ea typeface="+mj-ea"/>
              </a:rPr>
              <a:t>오퍼</a:t>
            </a:r>
            <a:r>
              <a:rPr lang="ko-KR" altLang="en-US" sz="2000" b="0" dirty="0" smtClean="0">
                <a:latin typeface="+mj-lt"/>
                <a:ea typeface="+mj-ea"/>
              </a:rPr>
              <a:t> 제공 시 상품 페이지 </a:t>
            </a:r>
            <a:r>
              <a:rPr lang="ko-KR" altLang="en-US" sz="2000" b="0" dirty="0" err="1" smtClean="0">
                <a:latin typeface="+mj-lt"/>
                <a:ea typeface="+mj-ea"/>
              </a:rPr>
              <a:t>조회일자별</a:t>
            </a:r>
            <a:r>
              <a:rPr lang="ko-KR" altLang="en-US" sz="2000" b="0" dirty="0" smtClean="0">
                <a:latin typeface="+mj-lt"/>
                <a:ea typeface="+mj-ea"/>
              </a:rPr>
              <a:t> </a:t>
            </a:r>
            <a:r>
              <a:rPr lang="ko-KR" altLang="en-US" sz="2000" b="0" dirty="0" err="1" smtClean="0">
                <a:latin typeface="+mj-lt"/>
                <a:ea typeface="+mj-ea"/>
              </a:rPr>
              <a:t>구매전환율</a:t>
            </a:r>
            <a:r>
              <a:rPr lang="ko-KR" altLang="en-US" sz="2000" b="0" dirty="0" smtClean="0">
                <a:latin typeface="+mj-lt"/>
                <a:ea typeface="+mj-ea"/>
              </a:rPr>
              <a:t> 변화</a:t>
            </a:r>
            <a:endParaRPr lang="en-US" altLang="ko-KR" sz="2000" b="0" dirty="0">
              <a:latin typeface="+mj-lt"/>
              <a:ea typeface="+mj-ea"/>
            </a:endParaRPr>
          </a:p>
        </p:txBody>
      </p:sp>
      <p:graphicFrame>
        <p:nvGraphicFramePr>
          <p:cNvPr id="3" name="Object 2"/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940007976"/>
              </p:ext>
            </p:extLst>
          </p:nvPr>
        </p:nvGraphicFramePr>
        <p:xfrm>
          <a:off x="1524000" y="2070100"/>
          <a:ext cx="1847940" cy="1314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939" name="Chart" r:id="rId47" imgW="1847940" imgH="1314319" progId="MSGraph.Chart.8">
                  <p:embed followColorScheme="full"/>
                </p:oleObj>
              </mc:Choice>
              <mc:Fallback>
                <p:oleObj name="Chart" r:id="rId47" imgW="1847940" imgH="1314319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1524000" y="2070100"/>
                        <a:ext cx="1847940" cy="1314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>
            <p:custDataLst>
              <p:tags r:id="rId5"/>
            </p:custDataLst>
          </p:nvPr>
        </p:nvCxnSpPr>
        <p:spPr bwMode="gray">
          <a:xfrm flipV="1">
            <a:off x="2454275" y="2181225"/>
            <a:ext cx="0" cy="209550"/>
          </a:xfrm>
          <a:prstGeom prst="line">
            <a:avLst/>
          </a:prstGeom>
          <a:ln w="38100">
            <a:solidFill>
              <a:schemeClr val="tx2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>
            <p:custDataLst>
              <p:tags r:id="rId6"/>
            </p:custDataLst>
          </p:nvPr>
        </p:nvCxnSpPr>
        <p:spPr bwMode="gray">
          <a:xfrm flipH="1">
            <a:off x="2397125" y="2184400"/>
            <a:ext cx="174625" cy="0"/>
          </a:xfrm>
          <a:prstGeom prst="line">
            <a:avLst/>
          </a:prstGeom>
          <a:ln w="3175"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>
            <p:custDataLst>
              <p:tags r:id="rId7"/>
            </p:custDataLst>
          </p:nvPr>
        </p:nvCxnSpPr>
        <p:spPr bwMode="gray">
          <a:xfrm>
            <a:off x="2338388" y="2387600"/>
            <a:ext cx="173037" cy="0"/>
          </a:xfrm>
          <a:prstGeom prst="line">
            <a:avLst/>
          </a:prstGeom>
          <a:ln w="3175"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/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2098675" y="1673225"/>
            <a:ext cx="711200" cy="27305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FFFFFF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>
              <a:lnSpc>
                <a:spcPct val="90000"/>
              </a:lnSpc>
            </a:pPr>
            <a:r>
              <a:rPr lang="en-US" altLang="ko-KR" b="1" dirty="0" smtClean="0">
                <a:sym typeface="+mn-lt"/>
              </a:rPr>
              <a:t>22.9%</a:t>
            </a:r>
            <a:endParaRPr lang="ko-KR" altLang="en-US" b="1" dirty="0">
              <a:sym typeface="+mn-lt"/>
            </a:endParaRPr>
          </a:p>
        </p:txBody>
      </p:sp>
      <p:sp>
        <p:nvSpPr>
          <p:cNvPr id="64" name="Text Placeholder 2"/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2676525" y="2852738"/>
            <a:ext cx="3762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/>
            <a:fld id="{BA9EE165-3D3D-41C0-B385-42D1EBBFD5F1}" type="datetime'''''''''''''''''1''''''''''''''1''.''''''''''''''''''''''''4'">
              <a:rPr lang="ko-KR" altLang="en-US">
                <a:solidFill>
                  <a:schemeClr val="bg1"/>
                </a:solidFill>
                <a:sym typeface="+mn-lt"/>
              </a:rPr>
              <a:pPr algn="ctr" latinLnBrk="0"/>
              <a:t>11.4</a:t>
            </a:fld>
            <a:endParaRPr lang="ko-KR" altLang="en-US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76" name="Text Placeholder 2"/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2670175" y="1946275"/>
            <a:ext cx="3889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/>
            <a:fld id="{EF109A8D-4C96-4879-8BF0-A05DCEE1E2A7}" type="datetime'''''''''''''''''''''''''''''''1''''''9''''''''''.''''''7'''">
              <a:rPr lang="ko-KR" altLang="en-US"/>
              <a:pPr/>
              <a:t>19.7</a:t>
            </a:fld>
            <a:endParaRPr lang="ko-KR" altLang="en-US" dirty="0">
              <a:sym typeface="+mn-lt"/>
            </a:endParaRPr>
          </a:p>
        </p:txBody>
      </p:sp>
      <p:sp>
        <p:nvSpPr>
          <p:cNvPr id="75" name="Text Placeholder 2"/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1851025" y="2149475"/>
            <a:ext cx="3889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/>
            <a:fld id="{3752E7FF-775E-451B-86CD-86F925A0CF00}" type="datetime'''''''''''''1''6''''''''''''.''''0'''''''">
              <a:rPr lang="ko-KR" altLang="en-US"/>
              <a:pPr/>
              <a:t>16.0</a:t>
            </a:fld>
            <a:endParaRPr lang="ko-KR" altLang="en-US" dirty="0">
              <a:sym typeface="+mn-lt"/>
            </a:endParaRPr>
          </a:p>
        </p:txBody>
      </p:sp>
      <p:sp>
        <p:nvSpPr>
          <p:cNvPr id="36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Rectangle 28"/>
          <p:cNvSpPr txBox="1"/>
          <p:nvPr>
            <p:custDataLst>
              <p:tags r:id="rId12"/>
            </p:custDataLst>
          </p:nvPr>
        </p:nvSpPr>
        <p:spPr>
          <a:xfrm>
            <a:off x="119063" y="37171"/>
            <a:ext cx="1800000" cy="167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en-US" altLang="ko-KR" sz="1200" b="1" dirty="0" smtClean="0">
                <a:solidFill>
                  <a:schemeClr val="accent4"/>
                </a:solidFill>
              </a:rPr>
              <a:t>Pilot “Test &amp; Learn”</a:t>
            </a:r>
          </a:p>
        </p:txBody>
      </p:sp>
      <p:graphicFrame>
        <p:nvGraphicFramePr>
          <p:cNvPr id="70" name="Object 69"/>
          <p:cNvGraphicFramePr>
            <a:graphicFrameLocks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597894205"/>
              </p:ext>
            </p:extLst>
          </p:nvPr>
        </p:nvGraphicFramePr>
        <p:xfrm>
          <a:off x="3289300" y="2311400"/>
          <a:ext cx="1942854" cy="11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940" name="Chart" r:id="rId49" imgW="1942854" imgH="1130388" progId="MSGraph.Chart.8">
                  <p:embed followColorScheme="full"/>
                </p:oleObj>
              </mc:Choice>
              <mc:Fallback>
                <p:oleObj name="Chart" r:id="rId49" imgW="1942854" imgH="1130388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3289300" y="2311400"/>
                        <a:ext cx="1942854" cy="113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Straight Connector 79"/>
          <p:cNvCxnSpPr/>
          <p:nvPr>
            <p:custDataLst>
              <p:tags r:id="rId14"/>
            </p:custDataLst>
          </p:nvPr>
        </p:nvCxnSpPr>
        <p:spPr bwMode="gray">
          <a:xfrm>
            <a:off x="4257675" y="2651125"/>
            <a:ext cx="0" cy="63500"/>
          </a:xfrm>
          <a:prstGeom prst="line">
            <a:avLst/>
          </a:prstGeom>
          <a:ln w="38100">
            <a:solidFill>
              <a:schemeClr val="tx2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>
            <p:custDataLst>
              <p:tags r:id="rId15"/>
            </p:custDataLst>
          </p:nvPr>
        </p:nvCxnSpPr>
        <p:spPr bwMode="gray">
          <a:xfrm>
            <a:off x="4141788" y="2654300"/>
            <a:ext cx="173038" cy="0"/>
          </a:xfrm>
          <a:prstGeom prst="line">
            <a:avLst/>
          </a:prstGeom>
          <a:ln w="3175"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>
            <p:custDataLst>
              <p:tags r:id="rId16"/>
            </p:custDataLst>
          </p:nvPr>
        </p:nvCxnSpPr>
        <p:spPr bwMode="gray">
          <a:xfrm flipH="1">
            <a:off x="4200525" y="2711450"/>
            <a:ext cx="174625" cy="0"/>
          </a:xfrm>
          <a:prstGeom prst="line">
            <a:avLst/>
          </a:prstGeom>
          <a:ln w="3175"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Placeholder 2"/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3930650" y="2143125"/>
            <a:ext cx="654050" cy="27305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FFFFFF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>
              <a:lnSpc>
                <a:spcPct val="90000"/>
              </a:lnSpc>
            </a:pPr>
            <a:r>
              <a:rPr lang="en-US" altLang="ko-KR" b="1" dirty="0" smtClean="0">
                <a:sym typeface="+mn-lt"/>
              </a:rPr>
              <a:t>-9.5%</a:t>
            </a:r>
            <a:endParaRPr lang="ko-KR" altLang="en-US" b="1" dirty="0">
              <a:sym typeface="+mn-lt"/>
            </a:endParaRPr>
          </a:p>
        </p:txBody>
      </p:sp>
      <p:sp>
        <p:nvSpPr>
          <p:cNvPr id="83" name="Text Placeholder 2"/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4522788" y="2473325"/>
            <a:ext cx="290513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/>
            <a:fld id="{4EED1FD2-5D50-4AD6-947C-6073BED61319}" type="datetime'''''''''''''''9''''''''''.''''''''''''''''''''''9'''''''''''">
              <a:rPr lang="ko-KR" altLang="en-US"/>
              <a:pPr/>
              <a:t>9.9</a:t>
            </a:fld>
            <a:endParaRPr lang="ko-KR" altLang="en-US" dirty="0">
              <a:sym typeface="+mn-lt"/>
            </a:endParaRPr>
          </a:p>
        </p:txBody>
      </p:sp>
      <p:sp>
        <p:nvSpPr>
          <p:cNvPr id="82" name="Text Placeholder 2"/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3654425" y="2416175"/>
            <a:ext cx="3889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/>
            <a:fld id="{E3F0B58E-8135-4927-9E5B-F179B600FF8F}" type="datetime'''''''''''''''''''''''''''10''''.''''''''''''''''9'">
              <a:rPr lang="ko-KR" altLang="en-US"/>
              <a:pPr/>
              <a:t>10.9</a:t>
            </a:fld>
            <a:endParaRPr lang="ko-KR" altLang="en-US" dirty="0">
              <a:sym typeface="+mn-lt"/>
            </a:endParaRPr>
          </a:p>
        </p:txBody>
      </p:sp>
      <p:graphicFrame>
        <p:nvGraphicFramePr>
          <p:cNvPr id="95" name="Object 94"/>
          <p:cNvGraphicFramePr>
            <a:graphicFrameLocks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578463971"/>
              </p:ext>
            </p:extLst>
          </p:nvPr>
        </p:nvGraphicFramePr>
        <p:xfrm>
          <a:off x="5143501" y="2349500"/>
          <a:ext cx="1803367" cy="101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941" name="Chart" r:id="rId51" imgW="1803367" imgH="1015825" progId="MSGraph.Chart.8">
                  <p:embed followColorScheme="full"/>
                </p:oleObj>
              </mc:Choice>
              <mc:Fallback>
                <p:oleObj name="Chart" r:id="rId51" imgW="1803367" imgH="1015825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5143501" y="2349500"/>
                        <a:ext cx="1803367" cy="101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8" name="Straight Connector 97"/>
          <p:cNvCxnSpPr/>
          <p:nvPr>
            <p:custDataLst>
              <p:tags r:id="rId21"/>
            </p:custDataLst>
          </p:nvPr>
        </p:nvCxnSpPr>
        <p:spPr bwMode="gray">
          <a:xfrm flipH="1">
            <a:off x="5988050" y="2736850"/>
            <a:ext cx="171450" cy="0"/>
          </a:xfrm>
          <a:prstGeom prst="line">
            <a:avLst/>
          </a:prstGeom>
          <a:ln w="3175"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>
            <p:custDataLst>
              <p:tags r:id="rId22"/>
            </p:custDataLst>
          </p:nvPr>
        </p:nvCxnSpPr>
        <p:spPr bwMode="gray">
          <a:xfrm flipV="1">
            <a:off x="6045200" y="2733675"/>
            <a:ext cx="0" cy="165100"/>
          </a:xfrm>
          <a:prstGeom prst="line">
            <a:avLst/>
          </a:prstGeom>
          <a:ln w="38100">
            <a:solidFill>
              <a:schemeClr val="tx2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>
            <p:custDataLst>
              <p:tags r:id="rId23"/>
            </p:custDataLst>
          </p:nvPr>
        </p:nvCxnSpPr>
        <p:spPr bwMode="gray">
          <a:xfrm>
            <a:off x="5932488" y="2895600"/>
            <a:ext cx="169863" cy="0"/>
          </a:xfrm>
          <a:prstGeom prst="line">
            <a:avLst/>
          </a:prstGeom>
          <a:ln w="3175"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 Placeholder 2"/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5500688" y="2657475"/>
            <a:ext cx="290513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/>
            <a:fld id="{1F63182C-85C5-4864-9859-E0084B9F1976}" type="datetime'''''''''''''''''''''''''''''''6''''''''''''''''''''''''.3'">
              <a:rPr lang="ko-KR" altLang="en-US"/>
              <a:pPr/>
              <a:t>6.3</a:t>
            </a:fld>
            <a:endParaRPr lang="ko-KR" altLang="en-US" dirty="0">
              <a:sym typeface="+mn-lt"/>
            </a:endParaRPr>
          </a:p>
        </p:txBody>
      </p:sp>
      <p:sp>
        <p:nvSpPr>
          <p:cNvPr id="99" name="Text Placeholder 2"/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5689600" y="2225675"/>
            <a:ext cx="711200" cy="27305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FFFFFF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>
              <a:lnSpc>
                <a:spcPct val="90000"/>
              </a:lnSpc>
            </a:pPr>
            <a:r>
              <a:rPr lang="en-US" altLang="ko-KR" b="1" dirty="0" smtClean="0">
                <a:sym typeface="+mn-lt"/>
              </a:rPr>
              <a:t>45.1%</a:t>
            </a:r>
            <a:endParaRPr lang="ko-KR" altLang="en-US" b="1" dirty="0">
              <a:sym typeface="+mn-lt"/>
            </a:endParaRPr>
          </a:p>
        </p:txBody>
      </p:sp>
      <p:sp>
        <p:nvSpPr>
          <p:cNvPr id="100" name="Text Placeholder 2"/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6300788" y="2498725"/>
            <a:ext cx="290513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/>
            <a:fld id="{8359CC31-BCC9-4299-A826-3B1C5068C073}" type="datetime'9''''''''.''''''''''''''''''''''''1'">
              <a:rPr lang="ko-KR" altLang="en-US"/>
              <a:pPr/>
              <a:t>9.1</a:t>
            </a:fld>
            <a:endParaRPr lang="ko-KR" altLang="en-US" dirty="0">
              <a:sym typeface="+mn-lt"/>
            </a:endParaRPr>
          </a:p>
        </p:txBody>
      </p:sp>
      <p:sp>
        <p:nvSpPr>
          <p:cNvPr id="65" name="Text Placeholder 2"/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6300788" y="3040063"/>
            <a:ext cx="290513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/>
            <a:fld id="{71EC0BA0-5141-42AC-BC51-7C00A085C704}" type="datetime'4''''''''''''''''''.''''''''''''''''''''''0'''''">
              <a:rPr lang="ko-KR" altLang="en-US">
                <a:solidFill>
                  <a:schemeClr val="bg1"/>
                </a:solidFill>
                <a:sym typeface="+mn-lt"/>
              </a:rPr>
              <a:pPr algn="ctr" latinLnBrk="0"/>
              <a:t>4.0</a:t>
            </a:fld>
            <a:endParaRPr lang="ko-KR" altLang="en-US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13" name="Text Placeholder 2"/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5500688" y="3106738"/>
            <a:ext cx="290513" cy="212725"/>
          </a:xfrm>
          <a:prstGeom prst="rect">
            <a:avLst/>
          </a:prstGeom>
          <a:solidFill>
            <a:schemeClr val="folHlink"/>
          </a:solidFill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/>
            <a:fld id="{5744704D-A256-45CA-8D80-ECA78206B6E9}" type="datetime'''1''''''''''.''''''''''7'''''''''''''''''''''''''">
              <a:rPr lang="ko-KR" altLang="en-US">
                <a:solidFill>
                  <a:schemeClr val="bg1"/>
                </a:solidFill>
                <a:sym typeface="+mn-lt"/>
              </a:rPr>
              <a:pPr algn="ctr" latinLnBrk="0"/>
              <a:t>1.7</a:t>
            </a:fld>
            <a:endParaRPr lang="ko-KR" altLang="en-US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72" name="Tracker circle"/>
          <p:cNvSpPr/>
          <p:nvPr/>
        </p:nvSpPr>
        <p:spPr>
          <a:xfrm>
            <a:off x="2125347" y="5462269"/>
            <a:ext cx="649593" cy="368502"/>
          </a:xfrm>
          <a:prstGeom prst="ellipse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~267</a:t>
            </a:r>
          </a:p>
        </p:txBody>
      </p:sp>
      <p:sp>
        <p:nvSpPr>
          <p:cNvPr id="74" name="Tracker circle"/>
          <p:cNvSpPr/>
          <p:nvPr/>
        </p:nvSpPr>
        <p:spPr>
          <a:xfrm>
            <a:off x="3919051" y="5462269"/>
            <a:ext cx="649593" cy="368502"/>
          </a:xfrm>
          <a:prstGeom prst="ellipse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~-70</a:t>
            </a:r>
          </a:p>
        </p:txBody>
      </p:sp>
      <p:sp>
        <p:nvSpPr>
          <p:cNvPr id="78" name="Tracker circle"/>
          <p:cNvSpPr/>
          <p:nvPr/>
        </p:nvSpPr>
        <p:spPr>
          <a:xfrm>
            <a:off x="5712755" y="5462269"/>
            <a:ext cx="649593" cy="368502"/>
          </a:xfrm>
          <a:prstGeom prst="ellipse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~30</a:t>
            </a:r>
          </a:p>
        </p:txBody>
      </p:sp>
      <p:sp>
        <p:nvSpPr>
          <p:cNvPr id="127" name="AutoShape 250"/>
          <p:cNvSpPr>
            <a:spLocks noChangeArrowheads="1"/>
          </p:cNvSpPr>
          <p:nvPr/>
        </p:nvSpPr>
        <p:spPr bwMode="gray">
          <a:xfrm>
            <a:off x="7390832" y="304996"/>
            <a:ext cx="1406284" cy="203133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ko-KR" altLang="en-US" sz="1200" dirty="0" smtClean="0">
                <a:latin typeface="+mn-lt"/>
              </a:rPr>
              <a:t>추천상품 구매 적중률</a:t>
            </a:r>
            <a:endParaRPr lang="ko-KR" sz="1200" baseline="0" dirty="0">
              <a:latin typeface="+mn-lt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7091637" y="303062"/>
            <a:ext cx="158750" cy="158750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18" name="4. Footnote"/>
          <p:cNvSpPr txBox="1">
            <a:spLocks noChangeArrowheads="1"/>
          </p:cNvSpPr>
          <p:nvPr/>
        </p:nvSpPr>
        <p:spPr bwMode="gray">
          <a:xfrm>
            <a:off x="119063" y="6344889"/>
            <a:ext cx="861853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104775" indent="-104775" defTabSz="895350">
              <a:defRPr sz="800" baseline="0">
                <a:solidFill>
                  <a:srgbClr val="808080"/>
                </a:solidFill>
                <a:latin typeface="+mn-lt"/>
              </a:defRPr>
            </a:lvl1pPr>
            <a:lvl2pPr marL="1031875" defTabSz="895350">
              <a:defRPr sz="2400"/>
            </a:lvl2pPr>
            <a:lvl3pPr marL="1217613" defTabSz="895350">
              <a:defRPr sz="2400"/>
            </a:lvl3pPr>
            <a:lvl4pPr marL="1404938" defTabSz="895350">
              <a:defRPr sz="2400"/>
            </a:lvl4pPr>
            <a:lvl5pPr marL="1792288" defTabSz="895350">
              <a:defRPr sz="2400"/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altLang="ko-KR" dirty="0" smtClean="0"/>
              <a:t>1 </a:t>
            </a:r>
            <a:r>
              <a:rPr lang="ko-KR" altLang="en-US" dirty="0" smtClean="0"/>
              <a:t>매월 </a:t>
            </a:r>
            <a:r>
              <a:rPr lang="en-US" altLang="ko-KR" dirty="0" smtClean="0"/>
              <a:t>20,000</a:t>
            </a:r>
            <a:r>
              <a:rPr lang="ko-KR" altLang="en-US" dirty="0" smtClean="0"/>
              <a:t>명 대상 캠페인 진행 가정</a:t>
            </a:r>
            <a:r>
              <a:rPr lang="en-US" altLang="ko-KR" dirty="0"/>
              <a:t>,</a:t>
            </a:r>
            <a:r>
              <a:rPr lang="en-US" altLang="ko-KR" dirty="0" smtClean="0"/>
              <a:t> </a:t>
            </a:r>
            <a:r>
              <a:rPr lang="ko-KR" altLang="en-US" dirty="0" smtClean="0"/>
              <a:t>각 실험군별 조회일별 비율이 아닌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차파일럿</a:t>
            </a:r>
            <a:r>
              <a:rPr lang="ko-KR" altLang="en-US" dirty="0" smtClean="0"/>
              <a:t> 전체 표본의 조회일별 비율 적용하여 매출 </a:t>
            </a:r>
            <a:r>
              <a:rPr lang="ko-KR" altLang="en-US" dirty="0" err="1" smtClean="0"/>
              <a:t>증분</a:t>
            </a:r>
            <a:r>
              <a:rPr lang="ko-KR" altLang="en-US" dirty="0" smtClean="0"/>
              <a:t> 계산</a:t>
            </a:r>
            <a:r>
              <a:rPr lang="en-US" altLang="ko-KR" dirty="0" smtClean="0"/>
              <a:t>. </a:t>
            </a:r>
            <a:endParaRPr lang="ko-KR" dirty="0"/>
          </a:p>
        </p:txBody>
      </p:sp>
      <p:sp>
        <p:nvSpPr>
          <p:cNvPr id="119" name="5. Source"/>
          <p:cNvSpPr>
            <a:spLocks noChangeArrowheads="1"/>
          </p:cNvSpPr>
          <p:nvPr/>
        </p:nvSpPr>
        <p:spPr bwMode="gray">
          <a:xfrm>
            <a:off x="119063" y="6507558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1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차 파일럿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47" name="Rectangle 5"/>
          <p:cNvSpPr>
            <a:spLocks noChangeArrowheads="1"/>
          </p:cNvSpPr>
          <p:nvPr/>
        </p:nvSpPr>
        <p:spPr bwMode="auto">
          <a:xfrm>
            <a:off x="7011988" y="1516685"/>
            <a:ext cx="1758586" cy="389986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1266">
              <a:cs typeface="Arial" pitchFamily="34" charset="0"/>
            </a:endParaRPr>
          </a:p>
        </p:txBody>
      </p:sp>
      <p:grpSp>
        <p:nvGrpSpPr>
          <p:cNvPr id="48" name="Group 47"/>
          <p:cNvGrpSpPr>
            <a:grpSpLocks/>
          </p:cNvGrpSpPr>
          <p:nvPr/>
        </p:nvGrpSpPr>
        <p:grpSpPr>
          <a:xfrm>
            <a:off x="8468078" y="1437526"/>
            <a:ext cx="368668" cy="368668"/>
            <a:chOff x="1941883" y="3508260"/>
            <a:chExt cx="1259487" cy="1259487"/>
          </a:xfrm>
        </p:grpSpPr>
        <p:sp>
          <p:nvSpPr>
            <p:cNvPr id="50" name="Oval 49"/>
            <p:cNvSpPr/>
            <p:nvPr/>
          </p:nvSpPr>
          <p:spPr bwMode="auto">
            <a:xfrm>
              <a:off x="1941883" y="3508260"/>
              <a:ext cx="1259487" cy="1259487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82721" tIns="41360" rIns="82721" bIns="413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827201"/>
              <a:endParaRPr lang="ko-KR" altLang="en-US" sz="1447">
                <a:latin typeface="Arial" pitchFamily="34" charset="0"/>
              </a:endParaRPr>
            </a:p>
          </p:txBody>
        </p:sp>
        <p:sp>
          <p:nvSpPr>
            <p:cNvPr id="51" name="Isosceles Triangle 11"/>
            <p:cNvSpPr/>
            <p:nvPr/>
          </p:nvSpPr>
          <p:spPr bwMode="auto">
            <a:xfrm rot="13200187">
              <a:off x="2046367" y="3647787"/>
              <a:ext cx="928598" cy="1117592"/>
            </a:xfrm>
            <a:custGeom>
              <a:avLst/>
              <a:gdLst/>
              <a:ahLst/>
              <a:cxnLst/>
              <a:rect l="l" t="t" r="r" b="b"/>
              <a:pathLst>
                <a:path w="1305237" h="1570884">
                  <a:moveTo>
                    <a:pt x="1072131" y="1418167"/>
                  </a:moveTo>
                  <a:cubicBezTo>
                    <a:pt x="796044" y="1649857"/>
                    <a:pt x="384408" y="1613866"/>
                    <a:pt x="152717" y="1337779"/>
                  </a:cubicBezTo>
                  <a:cubicBezTo>
                    <a:pt x="-78973" y="1061692"/>
                    <a:pt x="-42982" y="650056"/>
                    <a:pt x="233105" y="418365"/>
                  </a:cubicBezTo>
                  <a:cubicBezTo>
                    <a:pt x="308380" y="355195"/>
                    <a:pt x="393731" y="311924"/>
                    <a:pt x="483238" y="289758"/>
                  </a:cubicBezTo>
                  <a:lnTo>
                    <a:pt x="651298" y="0"/>
                  </a:lnTo>
                  <a:lnTo>
                    <a:pt x="818510" y="288298"/>
                  </a:lnTo>
                  <a:cubicBezTo>
                    <a:pt x="944910" y="320213"/>
                    <a:pt x="1062344" y="391298"/>
                    <a:pt x="1152519" y="498753"/>
                  </a:cubicBezTo>
                  <a:cubicBezTo>
                    <a:pt x="1384209" y="774841"/>
                    <a:pt x="1348219" y="1186476"/>
                    <a:pt x="1072131" y="1418167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82721" tIns="41360" rIns="82721" bIns="413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827201"/>
              <a:endParaRPr lang="ko-KR" altLang="en-US" sz="1447">
                <a:latin typeface="Arial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475237" y="3837572"/>
              <a:ext cx="192779" cy="600863"/>
              <a:chOff x="1598341" y="4552000"/>
              <a:chExt cx="133974" cy="417577"/>
            </a:xfrm>
          </p:grpSpPr>
          <p:sp>
            <p:nvSpPr>
              <p:cNvPr id="53" name="Freeform 17"/>
              <p:cNvSpPr>
                <a:spLocks/>
              </p:cNvSpPr>
              <p:nvPr/>
            </p:nvSpPr>
            <p:spPr bwMode="auto">
              <a:xfrm>
                <a:off x="1598341" y="4552000"/>
                <a:ext cx="133974" cy="283232"/>
              </a:xfrm>
              <a:custGeom>
                <a:avLst/>
                <a:gdLst>
                  <a:gd name="T0" fmla="*/ 1120 w 1122"/>
                  <a:gd name="T1" fmla="*/ 157 h 2372"/>
                  <a:gd name="T2" fmla="*/ 1116 w 1122"/>
                  <a:gd name="T3" fmla="*/ 125 h 2372"/>
                  <a:gd name="T4" fmla="*/ 1107 w 1122"/>
                  <a:gd name="T5" fmla="*/ 96 h 2372"/>
                  <a:gd name="T6" fmla="*/ 1091 w 1122"/>
                  <a:gd name="T7" fmla="*/ 69 h 2372"/>
                  <a:gd name="T8" fmla="*/ 1072 w 1122"/>
                  <a:gd name="T9" fmla="*/ 46 h 2372"/>
                  <a:gd name="T10" fmla="*/ 1047 w 1122"/>
                  <a:gd name="T11" fmla="*/ 26 h 2372"/>
                  <a:gd name="T12" fmla="*/ 1021 w 1122"/>
                  <a:gd name="T13" fmla="*/ 13 h 2372"/>
                  <a:gd name="T14" fmla="*/ 991 w 1122"/>
                  <a:gd name="T15" fmla="*/ 3 h 2372"/>
                  <a:gd name="T16" fmla="*/ 959 w 1122"/>
                  <a:gd name="T17" fmla="*/ 0 h 2372"/>
                  <a:gd name="T18" fmla="*/ 958 w 1122"/>
                  <a:gd name="T19" fmla="*/ 0 h 2372"/>
                  <a:gd name="T20" fmla="*/ 184 w 1122"/>
                  <a:gd name="T21" fmla="*/ 0 h 2372"/>
                  <a:gd name="T22" fmla="*/ 183 w 1122"/>
                  <a:gd name="T23" fmla="*/ 0 h 2372"/>
                  <a:gd name="T24" fmla="*/ 161 w 1122"/>
                  <a:gd name="T25" fmla="*/ 0 h 2372"/>
                  <a:gd name="T26" fmla="*/ 131 w 1122"/>
                  <a:gd name="T27" fmla="*/ 2 h 2372"/>
                  <a:gd name="T28" fmla="*/ 103 w 1122"/>
                  <a:gd name="T29" fmla="*/ 10 h 2372"/>
                  <a:gd name="T30" fmla="*/ 78 w 1122"/>
                  <a:gd name="T31" fmla="*/ 23 h 2372"/>
                  <a:gd name="T32" fmla="*/ 55 w 1122"/>
                  <a:gd name="T33" fmla="*/ 40 h 2372"/>
                  <a:gd name="T34" fmla="*/ 35 w 1122"/>
                  <a:gd name="T35" fmla="*/ 60 h 2372"/>
                  <a:gd name="T36" fmla="*/ 19 w 1122"/>
                  <a:gd name="T37" fmla="*/ 84 h 2372"/>
                  <a:gd name="T38" fmla="*/ 7 w 1122"/>
                  <a:gd name="T39" fmla="*/ 110 h 2372"/>
                  <a:gd name="T40" fmla="*/ 0 w 1122"/>
                  <a:gd name="T41" fmla="*/ 139 h 2372"/>
                  <a:gd name="T42" fmla="*/ 1 w 1122"/>
                  <a:gd name="T43" fmla="*/ 138 h 2372"/>
                  <a:gd name="T44" fmla="*/ 0 w 1122"/>
                  <a:gd name="T45" fmla="*/ 153 h 2372"/>
                  <a:gd name="T46" fmla="*/ 319 w 1122"/>
                  <a:gd name="T47" fmla="*/ 2220 h 2372"/>
                  <a:gd name="T48" fmla="*/ 320 w 1122"/>
                  <a:gd name="T49" fmla="*/ 2235 h 2372"/>
                  <a:gd name="T50" fmla="*/ 326 w 1122"/>
                  <a:gd name="T51" fmla="*/ 2266 h 2372"/>
                  <a:gd name="T52" fmla="*/ 339 w 1122"/>
                  <a:gd name="T53" fmla="*/ 2292 h 2372"/>
                  <a:gd name="T54" fmla="*/ 355 w 1122"/>
                  <a:gd name="T55" fmla="*/ 2317 h 2372"/>
                  <a:gd name="T56" fmla="*/ 377 w 1122"/>
                  <a:gd name="T57" fmla="*/ 2337 h 2372"/>
                  <a:gd name="T58" fmla="*/ 402 w 1122"/>
                  <a:gd name="T59" fmla="*/ 2354 h 2372"/>
                  <a:gd name="T60" fmla="*/ 430 w 1122"/>
                  <a:gd name="T61" fmla="*/ 2365 h 2372"/>
                  <a:gd name="T62" fmla="*/ 460 w 1122"/>
                  <a:gd name="T63" fmla="*/ 2371 h 2372"/>
                  <a:gd name="T64" fmla="*/ 644 w 1122"/>
                  <a:gd name="T65" fmla="*/ 2372 h 2372"/>
                  <a:gd name="T66" fmla="*/ 659 w 1122"/>
                  <a:gd name="T67" fmla="*/ 2371 h 2372"/>
                  <a:gd name="T68" fmla="*/ 688 w 1122"/>
                  <a:gd name="T69" fmla="*/ 2366 h 2372"/>
                  <a:gd name="T70" fmla="*/ 715 w 1122"/>
                  <a:gd name="T71" fmla="*/ 2355 h 2372"/>
                  <a:gd name="T72" fmla="*/ 739 w 1122"/>
                  <a:gd name="T73" fmla="*/ 2340 h 2372"/>
                  <a:gd name="T74" fmla="*/ 760 w 1122"/>
                  <a:gd name="T75" fmla="*/ 2320 h 2372"/>
                  <a:gd name="T76" fmla="*/ 776 w 1122"/>
                  <a:gd name="T77" fmla="*/ 2298 h 2372"/>
                  <a:gd name="T78" fmla="*/ 789 w 1122"/>
                  <a:gd name="T79" fmla="*/ 2273 h 2372"/>
                  <a:gd name="T80" fmla="*/ 796 w 1122"/>
                  <a:gd name="T81" fmla="*/ 2245 h 2372"/>
                  <a:gd name="T82" fmla="*/ 798 w 1122"/>
                  <a:gd name="T83" fmla="*/ 2230 h 2372"/>
                  <a:gd name="T84" fmla="*/ 1120 w 1122"/>
                  <a:gd name="T85" fmla="*/ 160 h 2372"/>
                  <a:gd name="T86" fmla="*/ 1122 w 1122"/>
                  <a:gd name="T87" fmla="*/ 157 h 2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2" h="2372">
                    <a:moveTo>
                      <a:pt x="1120" y="157"/>
                    </a:moveTo>
                    <a:lnTo>
                      <a:pt x="1120" y="157"/>
                    </a:lnTo>
                    <a:lnTo>
                      <a:pt x="1119" y="141"/>
                    </a:lnTo>
                    <a:lnTo>
                      <a:pt x="1116" y="125"/>
                    </a:lnTo>
                    <a:lnTo>
                      <a:pt x="1111" y="110"/>
                    </a:lnTo>
                    <a:lnTo>
                      <a:pt x="1107" y="96"/>
                    </a:lnTo>
                    <a:lnTo>
                      <a:pt x="1100" y="82"/>
                    </a:lnTo>
                    <a:lnTo>
                      <a:pt x="1091" y="69"/>
                    </a:lnTo>
                    <a:lnTo>
                      <a:pt x="1081" y="57"/>
                    </a:lnTo>
                    <a:lnTo>
                      <a:pt x="1072" y="46"/>
                    </a:lnTo>
                    <a:lnTo>
                      <a:pt x="1060" y="36"/>
                    </a:lnTo>
                    <a:lnTo>
                      <a:pt x="1047" y="26"/>
                    </a:lnTo>
                    <a:lnTo>
                      <a:pt x="1035" y="18"/>
                    </a:lnTo>
                    <a:lnTo>
                      <a:pt x="1021" y="13"/>
                    </a:lnTo>
                    <a:lnTo>
                      <a:pt x="1006" y="7"/>
                    </a:lnTo>
                    <a:lnTo>
                      <a:pt x="991" y="3"/>
                    </a:lnTo>
                    <a:lnTo>
                      <a:pt x="974" y="1"/>
                    </a:lnTo>
                    <a:lnTo>
                      <a:pt x="959" y="0"/>
                    </a:lnTo>
                    <a:lnTo>
                      <a:pt x="958" y="0"/>
                    </a:lnTo>
                    <a:lnTo>
                      <a:pt x="958" y="0"/>
                    </a:lnTo>
                    <a:lnTo>
                      <a:pt x="957" y="0"/>
                    </a:lnTo>
                    <a:lnTo>
                      <a:pt x="184" y="0"/>
                    </a:lnTo>
                    <a:lnTo>
                      <a:pt x="56" y="97"/>
                    </a:lnTo>
                    <a:lnTo>
                      <a:pt x="183" y="0"/>
                    </a:lnTo>
                    <a:lnTo>
                      <a:pt x="161" y="0"/>
                    </a:lnTo>
                    <a:lnTo>
                      <a:pt x="161" y="0"/>
                    </a:lnTo>
                    <a:lnTo>
                      <a:pt x="146" y="1"/>
                    </a:lnTo>
                    <a:lnTo>
                      <a:pt x="131" y="2"/>
                    </a:lnTo>
                    <a:lnTo>
                      <a:pt x="117" y="6"/>
                    </a:lnTo>
                    <a:lnTo>
                      <a:pt x="103" y="10"/>
                    </a:lnTo>
                    <a:lnTo>
                      <a:pt x="90" y="16"/>
                    </a:lnTo>
                    <a:lnTo>
                      <a:pt x="78" y="23"/>
                    </a:lnTo>
                    <a:lnTo>
                      <a:pt x="65" y="31"/>
                    </a:lnTo>
                    <a:lnTo>
                      <a:pt x="55" y="40"/>
                    </a:lnTo>
                    <a:lnTo>
                      <a:pt x="44" y="50"/>
                    </a:lnTo>
                    <a:lnTo>
                      <a:pt x="35" y="60"/>
                    </a:lnTo>
                    <a:lnTo>
                      <a:pt x="26" y="72"/>
                    </a:lnTo>
                    <a:lnTo>
                      <a:pt x="19" y="84"/>
                    </a:lnTo>
                    <a:lnTo>
                      <a:pt x="13" y="97"/>
                    </a:lnTo>
                    <a:lnTo>
                      <a:pt x="7" y="110"/>
                    </a:lnTo>
                    <a:lnTo>
                      <a:pt x="4" y="125"/>
                    </a:lnTo>
                    <a:lnTo>
                      <a:pt x="0" y="139"/>
                    </a:lnTo>
                    <a:lnTo>
                      <a:pt x="1" y="138"/>
                    </a:lnTo>
                    <a:lnTo>
                      <a:pt x="1" y="138"/>
                    </a:lnTo>
                    <a:lnTo>
                      <a:pt x="0" y="146"/>
                    </a:lnTo>
                    <a:lnTo>
                      <a:pt x="0" y="153"/>
                    </a:lnTo>
                    <a:lnTo>
                      <a:pt x="319" y="2203"/>
                    </a:lnTo>
                    <a:lnTo>
                      <a:pt x="319" y="2220"/>
                    </a:lnTo>
                    <a:lnTo>
                      <a:pt x="319" y="2220"/>
                    </a:lnTo>
                    <a:lnTo>
                      <a:pt x="320" y="2235"/>
                    </a:lnTo>
                    <a:lnTo>
                      <a:pt x="322" y="2251"/>
                    </a:lnTo>
                    <a:lnTo>
                      <a:pt x="326" y="2266"/>
                    </a:lnTo>
                    <a:lnTo>
                      <a:pt x="332" y="2279"/>
                    </a:lnTo>
                    <a:lnTo>
                      <a:pt x="339" y="2292"/>
                    </a:lnTo>
                    <a:lnTo>
                      <a:pt x="347" y="2305"/>
                    </a:lnTo>
                    <a:lnTo>
                      <a:pt x="355" y="2317"/>
                    </a:lnTo>
                    <a:lnTo>
                      <a:pt x="365" y="2327"/>
                    </a:lnTo>
                    <a:lnTo>
                      <a:pt x="377" y="2337"/>
                    </a:lnTo>
                    <a:lnTo>
                      <a:pt x="388" y="2347"/>
                    </a:lnTo>
                    <a:lnTo>
                      <a:pt x="402" y="2354"/>
                    </a:lnTo>
                    <a:lnTo>
                      <a:pt x="415" y="2361"/>
                    </a:lnTo>
                    <a:lnTo>
                      <a:pt x="430" y="2365"/>
                    </a:lnTo>
                    <a:lnTo>
                      <a:pt x="445" y="2369"/>
                    </a:lnTo>
                    <a:lnTo>
                      <a:pt x="460" y="2371"/>
                    </a:lnTo>
                    <a:lnTo>
                      <a:pt x="476" y="2372"/>
                    </a:lnTo>
                    <a:lnTo>
                      <a:pt x="644" y="2372"/>
                    </a:lnTo>
                    <a:lnTo>
                      <a:pt x="644" y="2372"/>
                    </a:lnTo>
                    <a:lnTo>
                      <a:pt x="659" y="2371"/>
                    </a:lnTo>
                    <a:lnTo>
                      <a:pt x="674" y="2370"/>
                    </a:lnTo>
                    <a:lnTo>
                      <a:pt x="688" y="2366"/>
                    </a:lnTo>
                    <a:lnTo>
                      <a:pt x="702" y="2361"/>
                    </a:lnTo>
                    <a:lnTo>
                      <a:pt x="715" y="2355"/>
                    </a:lnTo>
                    <a:lnTo>
                      <a:pt x="728" y="2348"/>
                    </a:lnTo>
                    <a:lnTo>
                      <a:pt x="739" y="2340"/>
                    </a:lnTo>
                    <a:lnTo>
                      <a:pt x="750" y="2330"/>
                    </a:lnTo>
                    <a:lnTo>
                      <a:pt x="760" y="2320"/>
                    </a:lnTo>
                    <a:lnTo>
                      <a:pt x="768" y="2310"/>
                    </a:lnTo>
                    <a:lnTo>
                      <a:pt x="776" y="2298"/>
                    </a:lnTo>
                    <a:lnTo>
                      <a:pt x="783" y="2285"/>
                    </a:lnTo>
                    <a:lnTo>
                      <a:pt x="789" y="2273"/>
                    </a:lnTo>
                    <a:lnTo>
                      <a:pt x="793" y="2259"/>
                    </a:lnTo>
                    <a:lnTo>
                      <a:pt x="796" y="2245"/>
                    </a:lnTo>
                    <a:lnTo>
                      <a:pt x="797" y="2230"/>
                    </a:lnTo>
                    <a:lnTo>
                      <a:pt x="798" y="2230"/>
                    </a:lnTo>
                    <a:lnTo>
                      <a:pt x="1120" y="171"/>
                    </a:lnTo>
                    <a:lnTo>
                      <a:pt x="1120" y="160"/>
                    </a:lnTo>
                    <a:lnTo>
                      <a:pt x="1120" y="160"/>
                    </a:lnTo>
                    <a:lnTo>
                      <a:pt x="1122" y="157"/>
                    </a:lnTo>
                    <a:lnTo>
                      <a:pt x="1120" y="157"/>
                    </a:lnTo>
                    <a:close/>
                  </a:path>
                </a:pathLst>
              </a:custGeom>
              <a:solidFill>
                <a:schemeClr val="accent4"/>
              </a:solidFill>
              <a:ln w="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2721" tIns="41360" rIns="82721" bIns="4136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629"/>
              </a:p>
            </p:txBody>
          </p:sp>
          <p:sp>
            <p:nvSpPr>
              <p:cNvPr id="54" name="Oval 53"/>
              <p:cNvSpPr/>
              <p:nvPr/>
            </p:nvSpPr>
            <p:spPr bwMode="auto">
              <a:xfrm>
                <a:off x="1614139" y="4867199"/>
                <a:ext cx="102378" cy="102378"/>
              </a:xfrm>
              <a:prstGeom prst="ellipse">
                <a:avLst/>
              </a:prstGeom>
              <a:solidFill>
                <a:schemeClr val="accent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82721" tIns="41360" rIns="82721" bIns="4136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827201"/>
                <a:endParaRPr lang="ko-KR" altLang="en-US" sz="1447">
                  <a:latin typeface="Arial" pitchFamily="34" charset="0"/>
                </a:endParaRPr>
              </a:p>
            </p:txBody>
          </p:sp>
        </p:grpSp>
      </p:grpSp>
      <p:sp>
        <p:nvSpPr>
          <p:cNvPr id="55" name="TextBox 54"/>
          <p:cNvSpPr txBox="1"/>
          <p:nvPr/>
        </p:nvSpPr>
        <p:spPr>
          <a:xfrm>
            <a:off x="7132784" y="1989137"/>
            <a:ext cx="1575941" cy="3031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latin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latin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 latinLnBrk="0">
              <a:spcBef>
                <a:spcPts val="600"/>
              </a:spcBef>
              <a:buClrTx/>
            </a:pPr>
            <a:r>
              <a:rPr lang="ko-KR" altLang="en-US" sz="1400" b="1" dirty="0" smtClean="0">
                <a:solidFill>
                  <a:schemeClr val="bg2"/>
                </a:solidFill>
              </a:rPr>
              <a:t>추가 시사점 도출 위한 추가 분석 리스트</a:t>
            </a:r>
            <a:endParaRPr lang="en-US" altLang="ko-KR" sz="1400" b="1" dirty="0" smtClean="0">
              <a:solidFill>
                <a:schemeClr val="bg2"/>
              </a:solidFill>
            </a:endParaRPr>
          </a:p>
          <a:p>
            <a:pPr lvl="2" latinLnBrk="0">
              <a:spcBef>
                <a:spcPts val="600"/>
              </a:spcBef>
              <a:buClrTx/>
            </a:pPr>
            <a:r>
              <a:rPr lang="ko-KR" altLang="en-US" sz="1400" dirty="0" smtClean="0">
                <a:solidFill>
                  <a:schemeClr val="bg2"/>
                </a:solidFill>
              </a:rPr>
              <a:t>추천 상품 금액대별 변화</a:t>
            </a:r>
            <a:endParaRPr lang="en-US" altLang="ko-KR" sz="1400" dirty="0" smtClean="0">
              <a:solidFill>
                <a:schemeClr val="bg2"/>
              </a:solidFill>
            </a:endParaRPr>
          </a:p>
          <a:p>
            <a:pPr lvl="2" latinLnBrk="0">
              <a:spcBef>
                <a:spcPts val="600"/>
              </a:spcBef>
              <a:buClrTx/>
            </a:pPr>
            <a:r>
              <a:rPr lang="ko-KR" altLang="en-US" sz="1400" dirty="0" smtClean="0">
                <a:solidFill>
                  <a:schemeClr val="bg2"/>
                </a:solidFill>
              </a:rPr>
              <a:t>고객 구매 내역 </a:t>
            </a:r>
            <a:r>
              <a:rPr lang="en-US" altLang="ko-KR" sz="1400" dirty="0" smtClean="0">
                <a:solidFill>
                  <a:schemeClr val="bg2"/>
                </a:solidFill>
              </a:rPr>
              <a:t>(</a:t>
            </a:r>
            <a:r>
              <a:rPr lang="ko-KR" altLang="en-US" sz="1400" dirty="0" smtClean="0">
                <a:solidFill>
                  <a:schemeClr val="bg2"/>
                </a:solidFill>
              </a:rPr>
              <a:t>예</a:t>
            </a:r>
            <a:r>
              <a:rPr lang="en-US" altLang="ko-KR" sz="1400" dirty="0" smtClean="0">
                <a:solidFill>
                  <a:schemeClr val="bg2"/>
                </a:solidFill>
              </a:rPr>
              <a:t>: </a:t>
            </a:r>
            <a:r>
              <a:rPr lang="ko-KR" altLang="en-US" sz="1400" dirty="0" smtClean="0">
                <a:solidFill>
                  <a:schemeClr val="bg2"/>
                </a:solidFill>
              </a:rPr>
              <a:t>과거 구매 금액</a:t>
            </a:r>
            <a:r>
              <a:rPr lang="en-US" altLang="ko-KR" sz="1400" dirty="0" smtClean="0">
                <a:solidFill>
                  <a:schemeClr val="bg2"/>
                </a:solidFill>
              </a:rPr>
              <a:t>, </a:t>
            </a:r>
            <a:r>
              <a:rPr lang="ko-KR" altLang="en-US" sz="1400" dirty="0" smtClean="0">
                <a:solidFill>
                  <a:schemeClr val="bg2"/>
                </a:solidFill>
              </a:rPr>
              <a:t>구매 빈도 등</a:t>
            </a:r>
            <a:r>
              <a:rPr lang="en-US" altLang="ko-KR" sz="1400" dirty="0" smtClean="0">
                <a:solidFill>
                  <a:schemeClr val="bg2"/>
                </a:solidFill>
              </a:rPr>
              <a:t>)</a:t>
            </a:r>
            <a:r>
              <a:rPr lang="ko-KR" altLang="en-US" sz="1400" dirty="0" smtClean="0">
                <a:solidFill>
                  <a:schemeClr val="bg2"/>
                </a:solidFill>
              </a:rPr>
              <a:t>에 따른 변화</a:t>
            </a:r>
            <a:endParaRPr lang="en-US" altLang="ko-KR" sz="1400" dirty="0" smtClean="0">
              <a:solidFill>
                <a:schemeClr val="bg2"/>
              </a:solidFill>
            </a:endParaRPr>
          </a:p>
          <a:p>
            <a:pPr lvl="2" latinLnBrk="0">
              <a:spcBef>
                <a:spcPts val="600"/>
              </a:spcBef>
              <a:buClrTx/>
            </a:pPr>
            <a:r>
              <a:rPr lang="ko-KR" altLang="en-US" sz="1400" dirty="0" smtClean="0">
                <a:solidFill>
                  <a:schemeClr val="bg2"/>
                </a:solidFill>
              </a:rPr>
              <a:t>고객 특성 </a:t>
            </a:r>
            <a:r>
              <a:rPr lang="en-US" altLang="ko-KR" sz="1400" dirty="0" smtClean="0">
                <a:solidFill>
                  <a:schemeClr val="bg2"/>
                </a:solidFill>
              </a:rPr>
              <a:t>(</a:t>
            </a:r>
            <a:r>
              <a:rPr lang="ko-KR" altLang="en-US" sz="1400" dirty="0" smtClean="0">
                <a:solidFill>
                  <a:schemeClr val="bg2"/>
                </a:solidFill>
              </a:rPr>
              <a:t>예</a:t>
            </a:r>
            <a:r>
              <a:rPr lang="en-US" altLang="ko-KR" sz="1400" dirty="0" smtClean="0">
                <a:solidFill>
                  <a:schemeClr val="bg2"/>
                </a:solidFill>
              </a:rPr>
              <a:t>: </a:t>
            </a:r>
            <a:r>
              <a:rPr lang="ko-KR" altLang="en-US" sz="1400" dirty="0" smtClean="0">
                <a:solidFill>
                  <a:schemeClr val="bg2"/>
                </a:solidFill>
              </a:rPr>
              <a:t>연령대</a:t>
            </a:r>
            <a:r>
              <a:rPr lang="en-US" altLang="ko-KR" sz="1400" dirty="0" smtClean="0">
                <a:solidFill>
                  <a:schemeClr val="bg2"/>
                </a:solidFill>
              </a:rPr>
              <a:t>)</a:t>
            </a:r>
            <a:r>
              <a:rPr lang="ko-KR" altLang="en-US" sz="1400" dirty="0" smtClean="0">
                <a:solidFill>
                  <a:schemeClr val="bg2"/>
                </a:solidFill>
              </a:rPr>
              <a:t>에 따른 변화</a:t>
            </a:r>
            <a:endParaRPr lang="en-US" altLang="ko-KR" sz="1400" dirty="0" smtClean="0">
              <a:solidFill>
                <a:schemeClr val="bg2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38703" y="5344794"/>
            <a:ext cx="1224000" cy="60234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1400" b="1" dirty="0" smtClean="0">
                <a:solidFill>
                  <a:schemeClr val="tx2"/>
                </a:solidFill>
              </a:rPr>
              <a:t>연간 추가 매출</a:t>
            </a:r>
            <a:r>
              <a:rPr lang="en-US" altLang="ko-KR" sz="1400" b="1" baseline="30000" dirty="0" smtClean="0">
                <a:solidFill>
                  <a:schemeClr val="tx2"/>
                </a:solidFill>
              </a:rPr>
              <a:t>1</a:t>
            </a:r>
            <a:r>
              <a:rPr lang="ko-KR" altLang="en-US" sz="1400" b="1" dirty="0" smtClean="0">
                <a:solidFill>
                  <a:schemeClr val="accent4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accent6"/>
                </a:solidFill>
              </a:rPr>
              <a:t>백만원</a:t>
            </a:r>
            <a:endParaRPr lang="ko-KR" altLang="en-US" sz="1400" dirty="0" smtClean="0">
              <a:solidFill>
                <a:schemeClr val="accent6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20528" y="1550988"/>
            <a:ext cx="1152000" cy="1730577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rtlCol="0" anchor="ctr"/>
          <a:lstStyle/>
          <a:p>
            <a:r>
              <a:rPr lang="ko-KR" altLang="en-US" sz="1400" b="1" dirty="0" err="1" smtClean="0">
                <a:solidFill>
                  <a:schemeClr val="tx2"/>
                </a:solidFill>
              </a:rPr>
              <a:t>구매전환율</a:t>
            </a:r>
            <a:endParaRPr lang="en-US" altLang="ko-KR" sz="1400" b="1" dirty="0" smtClean="0">
              <a:solidFill>
                <a:schemeClr val="tx2"/>
              </a:solidFill>
            </a:endParaRPr>
          </a:p>
          <a:p>
            <a:r>
              <a:rPr lang="ko-KR" altLang="en-US" sz="1400" dirty="0" smtClean="0">
                <a:solidFill>
                  <a:schemeClr val="accent6"/>
                </a:solidFill>
              </a:rPr>
              <a:t>퍼센트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20529" y="3659188"/>
            <a:ext cx="1152000" cy="141509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rtlCol="0" anchor="ctr"/>
          <a:lstStyle/>
          <a:p>
            <a:r>
              <a:rPr lang="ko-KR" altLang="en-US" sz="1400" b="1" dirty="0" err="1" smtClean="0">
                <a:solidFill>
                  <a:schemeClr val="tx2"/>
                </a:solidFill>
              </a:rPr>
              <a:t>객단가</a:t>
            </a:r>
            <a:endParaRPr lang="en-US" altLang="ko-KR" sz="1400" b="1" dirty="0" smtClean="0">
              <a:solidFill>
                <a:schemeClr val="tx2"/>
              </a:solidFill>
            </a:endParaRPr>
          </a:p>
          <a:p>
            <a:r>
              <a:rPr lang="ko-KR" altLang="en-US" sz="1400" dirty="0" smtClean="0">
                <a:solidFill>
                  <a:schemeClr val="accent6"/>
                </a:solidFill>
              </a:rPr>
              <a:t>천원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35828" y="3306763"/>
            <a:ext cx="327515" cy="327515"/>
            <a:chOff x="3300196" y="4570359"/>
            <a:chExt cx="362036" cy="362036"/>
          </a:xfrm>
        </p:grpSpPr>
        <p:sp>
          <p:nvSpPr>
            <p:cNvPr id="61" name="Oval 43"/>
            <p:cNvSpPr>
              <a:spLocks noChangeArrowheads="1"/>
            </p:cNvSpPr>
            <p:nvPr/>
          </p:nvSpPr>
          <p:spPr bwMode="auto">
            <a:xfrm>
              <a:off x="3300196" y="4570359"/>
              <a:ext cx="362036" cy="3620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  <a:round/>
              <a:headEnd/>
              <a:tailEnd/>
            </a:ln>
            <a:effectLst/>
            <a:extLst/>
          </p:spPr>
          <p:txBody>
            <a:bodyPr wrap="none" anchor="ctr">
              <a:noAutofit/>
            </a:bodyPr>
            <a:lstStyle/>
            <a:p>
              <a:endParaRPr lang="en-US" sz="1629">
                <a:cs typeface="Arial" pitchFamily="34" charset="0"/>
              </a:endParaRPr>
            </a:p>
          </p:txBody>
        </p:sp>
        <p:sp>
          <p:nvSpPr>
            <p:cNvPr id="62" name="Rectangle 44"/>
            <p:cNvSpPr>
              <a:spLocks noChangeArrowheads="1"/>
            </p:cNvSpPr>
            <p:nvPr/>
          </p:nvSpPr>
          <p:spPr bwMode="auto">
            <a:xfrm rot="2700000">
              <a:off x="3372603" y="4736133"/>
              <a:ext cx="217222" cy="30487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4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>
              <a:noAutofit/>
            </a:bodyPr>
            <a:lstStyle/>
            <a:p>
              <a:endParaRPr lang="en-US" sz="1629">
                <a:cs typeface="Arial" pitchFamily="34" charset="0"/>
              </a:endParaRPr>
            </a:p>
          </p:txBody>
        </p:sp>
        <p:sp>
          <p:nvSpPr>
            <p:cNvPr id="63" name="Rectangle 45"/>
            <p:cNvSpPr>
              <a:spLocks noChangeArrowheads="1"/>
            </p:cNvSpPr>
            <p:nvPr/>
          </p:nvSpPr>
          <p:spPr bwMode="auto">
            <a:xfrm rot="18900000">
              <a:off x="3372603" y="4736133"/>
              <a:ext cx="217222" cy="30487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4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>
              <a:noAutofit/>
            </a:bodyPr>
            <a:lstStyle/>
            <a:p>
              <a:endParaRPr lang="en-US" sz="1629">
                <a:cs typeface="Arial" pitchFamily="34" charset="0"/>
              </a:endParaRPr>
            </a:p>
          </p:txBody>
        </p:sp>
      </p:grpSp>
      <p:graphicFrame>
        <p:nvGraphicFramePr>
          <p:cNvPr id="66" name="Object 65"/>
          <p:cNvGraphicFramePr>
            <a:graphicFrameLocks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237290237"/>
              </p:ext>
            </p:extLst>
          </p:nvPr>
        </p:nvGraphicFramePr>
        <p:xfrm>
          <a:off x="1524000" y="3784600"/>
          <a:ext cx="1847940" cy="128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942" name="Chart" r:id="rId53" imgW="1847940" imgH="1282788" progId="MSGraph.Chart.8">
                  <p:embed followColorScheme="full"/>
                </p:oleObj>
              </mc:Choice>
              <mc:Fallback>
                <p:oleObj name="Chart" r:id="rId53" imgW="1847940" imgH="1282788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1524000" y="3784600"/>
                        <a:ext cx="1847940" cy="128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Text Placeholder 2"/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2613025" y="5068888"/>
            <a:ext cx="5032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fld id="{0CC46F7E-7523-4E78-A976-1BB82BAE497D}" type="datetime'''''''''''실''''험''''''''''''''군'''''''''''''''''''''''''''''">
              <a:rPr lang="ko-KR" altLang="en-US"/>
              <a:pPr/>
              <a:t>실험군</a:t>
            </a:fld>
            <a:endParaRPr lang="ko-KR" altLang="en-US" dirty="0">
              <a:sym typeface="+mn-lt"/>
            </a:endParaRPr>
          </a:p>
        </p:txBody>
      </p:sp>
      <p:sp>
        <p:nvSpPr>
          <p:cNvPr id="68" name="Text Placeholder 2"/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2670175" y="3832225"/>
            <a:ext cx="3889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/>
            <a:fld id="{0B7D90C2-D7F2-4534-B19A-655B3A89D23D}" type="datetime'''''''''''6''''''''''0.''''''''''''''''''9'''''''''''''">
              <a:rPr lang="ko-KR" altLang="en-US"/>
              <a:pPr/>
              <a:t>60.9</a:t>
            </a:fld>
            <a:endParaRPr lang="ko-KR" altLang="en-US" dirty="0">
              <a:sym typeface="+mn-lt"/>
            </a:endParaRPr>
          </a:p>
        </p:txBody>
      </p:sp>
      <p:sp>
        <p:nvSpPr>
          <p:cNvPr id="69" name="Text Placeholder 2"/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1793875" y="5068888"/>
            <a:ext cx="5032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fld id="{E92FA1F9-CE61-425C-A14B-3DCE6F037188}" type="datetime'대''''''조''''''''''''''''''''''''''''''''''''''''''군'''''">
              <a:rPr lang="ko-KR" altLang="en-US"/>
              <a:pPr/>
              <a:t>대조군</a:t>
            </a:fld>
            <a:endParaRPr lang="ko-KR" altLang="en-US" dirty="0">
              <a:sym typeface="+mn-lt"/>
            </a:endParaRPr>
          </a:p>
        </p:txBody>
      </p:sp>
      <p:sp>
        <p:nvSpPr>
          <p:cNvPr id="71" name="Text Placeholder 2"/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1851025" y="3857625"/>
            <a:ext cx="3889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/>
            <a:fld id="{5F86278E-AA6F-4D39-803D-8FE1CEC3B3F4}" type="datetime'''''''''''''''''''''''''5''9''.''''''''''''4'''''''''">
              <a:rPr lang="ko-KR" altLang="en-US"/>
              <a:pPr/>
              <a:t>59.4</a:t>
            </a:fld>
            <a:endParaRPr lang="ko-KR" altLang="en-US" dirty="0">
              <a:sym typeface="+mn-lt"/>
            </a:endParaRPr>
          </a:p>
        </p:txBody>
      </p:sp>
      <p:graphicFrame>
        <p:nvGraphicFramePr>
          <p:cNvPr id="77" name="Object 76"/>
          <p:cNvGraphicFramePr>
            <a:graphicFrameLocks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972799914"/>
              </p:ext>
            </p:extLst>
          </p:nvPr>
        </p:nvGraphicFramePr>
        <p:xfrm>
          <a:off x="3340100" y="3784600"/>
          <a:ext cx="1841647" cy="128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943" name="Chart" r:id="rId55" imgW="1841647" imgH="1282788" progId="MSGraph.Chart.8">
                  <p:embed followColorScheme="full"/>
                </p:oleObj>
              </mc:Choice>
              <mc:Fallback>
                <p:oleObj name="Chart" r:id="rId55" imgW="1841647" imgH="1282788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3340100" y="3784600"/>
                        <a:ext cx="1841647" cy="128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ext Placeholder 2"/>
          <p:cNvSpPr>
            <a:spLocks noGrp="1"/>
          </p:cNvSpPr>
          <p:nvPr>
            <p:custDataLst>
              <p:tags r:id="rId35"/>
            </p:custDataLst>
          </p:nvPr>
        </p:nvSpPr>
        <p:spPr bwMode="auto">
          <a:xfrm>
            <a:off x="4416425" y="5068888"/>
            <a:ext cx="5032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fld id="{97E60F4D-D392-49EF-BA85-6A8A0D1B1B9D}" type="datetime'''실''''''''''''''''''''''험''''''''''''''''''''군'''''''">
              <a:rPr lang="ko-KR" altLang="en-US"/>
              <a:pPr/>
              <a:t>실험군</a:t>
            </a:fld>
            <a:endParaRPr lang="ko-KR" altLang="en-US" dirty="0">
              <a:sym typeface="+mn-lt"/>
            </a:endParaRPr>
          </a:p>
        </p:txBody>
      </p:sp>
      <p:sp>
        <p:nvSpPr>
          <p:cNvPr id="86" name="Text Placeholder 2"/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4473575" y="3952875"/>
            <a:ext cx="3889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/>
            <a:fld id="{3CACA0A4-8DB9-4079-AF12-5C58E14E41D5}" type="datetime'''''''''5''3''''.''''''''''''''''''''''''''''''''''''''0'''''">
              <a:rPr lang="ko-KR" altLang="en-US"/>
              <a:pPr/>
              <a:t>53.0</a:t>
            </a:fld>
            <a:endParaRPr lang="ko-KR" altLang="en-US" dirty="0">
              <a:sym typeface="+mn-lt"/>
            </a:endParaRPr>
          </a:p>
        </p:txBody>
      </p:sp>
      <p:sp>
        <p:nvSpPr>
          <p:cNvPr id="87" name="Text Placeholder 2"/>
          <p:cNvSpPr>
            <a:spLocks noGrp="1"/>
          </p:cNvSpPr>
          <p:nvPr>
            <p:custDataLst>
              <p:tags r:id="rId37"/>
            </p:custDataLst>
          </p:nvPr>
        </p:nvSpPr>
        <p:spPr bwMode="auto">
          <a:xfrm>
            <a:off x="3597275" y="5068888"/>
            <a:ext cx="5032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fld id="{BD83BA61-5BCB-4F12-8967-5B82FF732ED1}" type="datetime'''''''''''''''''''''대''조''''군'''''''''''''''''''''''">
              <a:rPr lang="ko-KR" altLang="en-US"/>
              <a:pPr/>
              <a:t>대조군</a:t>
            </a:fld>
            <a:endParaRPr lang="ko-KR" altLang="en-US" dirty="0">
              <a:sym typeface="+mn-lt"/>
            </a:endParaRPr>
          </a:p>
        </p:txBody>
      </p:sp>
      <p:sp>
        <p:nvSpPr>
          <p:cNvPr id="88" name="Text Placeholder 2"/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3654425" y="3876675"/>
            <a:ext cx="3889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/>
            <a:fld id="{7A83D3FA-8831-420F-9DBD-AD868290F9C1}" type="datetime'''''''''''''''5''''''''''8''.''''''''''''''''''1'''''''">
              <a:rPr lang="ko-KR" altLang="en-US"/>
              <a:pPr/>
              <a:t>58.1</a:t>
            </a:fld>
            <a:endParaRPr lang="ko-KR" altLang="en-US" dirty="0">
              <a:sym typeface="+mn-lt"/>
            </a:endParaRPr>
          </a:p>
        </p:txBody>
      </p:sp>
      <p:graphicFrame>
        <p:nvGraphicFramePr>
          <p:cNvPr id="89" name="Object 88"/>
          <p:cNvGraphicFramePr>
            <a:graphicFrameLocks/>
          </p:cNvGraphicFramePr>
          <p:nvPr>
            <p:custDataLst>
              <p:tags r:id="rId39"/>
            </p:custDataLst>
            <p:extLst>
              <p:ext uri="{D42A27DB-BD31-4B8C-83A1-F6EECF244321}">
                <p14:modId xmlns:p14="http://schemas.microsoft.com/office/powerpoint/2010/main" val="3463003985"/>
              </p:ext>
            </p:extLst>
          </p:nvPr>
        </p:nvGraphicFramePr>
        <p:xfrm>
          <a:off x="5105400" y="3784600"/>
          <a:ext cx="1841647" cy="128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944" name="Chart" r:id="rId57" imgW="1841647" imgH="1282788" progId="MSGraph.Chart.8">
                  <p:embed followColorScheme="full"/>
                </p:oleObj>
              </mc:Choice>
              <mc:Fallback>
                <p:oleObj name="Chart" r:id="rId57" imgW="1841647" imgH="1282788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5105400" y="3784600"/>
                        <a:ext cx="1841647" cy="128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Text Placeholder 2"/>
          <p:cNvSpPr>
            <a:spLocks noGrp="1"/>
          </p:cNvSpPr>
          <p:nvPr>
            <p:custDataLst>
              <p:tags r:id="rId40"/>
            </p:custDataLst>
          </p:nvPr>
        </p:nvSpPr>
        <p:spPr bwMode="auto">
          <a:xfrm>
            <a:off x="6181725" y="5068888"/>
            <a:ext cx="5032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fld id="{FA4C3EF6-4997-4D4C-A7A5-42EA31CE0311}" type="datetime'''''''''''''''''실''''''''험''''''군'''''''">
              <a:rPr lang="ko-KR" altLang="en-US"/>
              <a:pPr/>
              <a:t>실험군</a:t>
            </a:fld>
            <a:endParaRPr lang="ko-KR" altLang="en-US" dirty="0">
              <a:sym typeface="+mn-lt"/>
            </a:endParaRPr>
          </a:p>
        </p:txBody>
      </p:sp>
      <p:sp>
        <p:nvSpPr>
          <p:cNvPr id="91" name="Text Placeholder 2"/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6238875" y="3921125"/>
            <a:ext cx="3889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/>
            <a:fld id="{2ED654BF-6687-4773-BCF2-2BA4EC0C1DDA}" type="datetime'''''''''''''''''''5''''4''.''''''''''9'''''''''''''''''''''">
              <a:rPr lang="ko-KR" altLang="en-US"/>
              <a:pPr/>
              <a:t>54.9</a:t>
            </a:fld>
            <a:endParaRPr lang="ko-KR" altLang="en-US" dirty="0">
              <a:sym typeface="+mn-lt"/>
            </a:endParaRPr>
          </a:p>
        </p:txBody>
      </p:sp>
      <p:sp>
        <p:nvSpPr>
          <p:cNvPr id="92" name="Text Placeholder 2"/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5362575" y="5068888"/>
            <a:ext cx="5032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fld id="{81A026D4-74DF-478B-9DC5-3DB479DD4F7C}" type="datetime'''''''대''''''''''''''''''''''''''''''''''''''''조군'''''''''''">
              <a:rPr lang="ko-KR" altLang="en-US"/>
              <a:pPr/>
              <a:t>대조군</a:t>
            </a:fld>
            <a:endParaRPr lang="ko-KR" altLang="en-US" dirty="0">
              <a:sym typeface="+mn-lt"/>
            </a:endParaRPr>
          </a:p>
        </p:txBody>
      </p:sp>
      <p:sp>
        <p:nvSpPr>
          <p:cNvPr id="93" name="Text Placeholder 2"/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5419725" y="3660775"/>
            <a:ext cx="38893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/>
            <a:fld id="{E8B16269-806E-496D-972D-76F15E69282C}" type="datetime'''''''7''2''''''''''''''''''''''''''''.''7'''''''''''''''''''">
              <a:rPr lang="ko-KR" altLang="en-US"/>
              <a:pPr/>
              <a:t>72.7</a:t>
            </a:fld>
            <a:endParaRPr lang="ko-KR" altLang="en-US" dirty="0">
              <a:sym typeface="+mn-lt"/>
            </a:endParaRPr>
          </a:p>
        </p:txBody>
      </p:sp>
      <p:grpSp>
        <p:nvGrpSpPr>
          <p:cNvPr id="94" name="ACET"/>
          <p:cNvGrpSpPr>
            <a:grpSpLocks/>
          </p:cNvGrpSpPr>
          <p:nvPr/>
        </p:nvGrpSpPr>
        <p:grpSpPr bwMode="gray">
          <a:xfrm>
            <a:off x="1527178" y="1027113"/>
            <a:ext cx="1693649" cy="449263"/>
            <a:chOff x="915" y="747"/>
            <a:chExt cx="2686" cy="283"/>
          </a:xfrm>
        </p:grpSpPr>
        <p:cxnSp>
          <p:nvCxnSpPr>
            <p:cNvPr id="103" name="AutoShape 249"/>
            <p:cNvCxnSpPr>
              <a:cxnSpLocks noChangeShapeType="1"/>
              <a:stCxn id="104" idx="4"/>
              <a:endCxn id="104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4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0000"/>
                  </a:solidFill>
                  <a:latin typeface="+mn-lt"/>
                </a:rPr>
                <a:t>발송일 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+mn-lt"/>
                </a:rPr>
                <a:t>1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n-lt"/>
                </a:rPr>
                <a:t>일 이전 조회 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n-lt"/>
                </a:rPr>
                <a:t>고객 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+mn-lt"/>
                </a:rPr>
                <a:t>(N=1,630)</a:t>
              </a:r>
              <a:endParaRPr lang="ko-KR" sz="1400" baseline="0" dirty="0">
                <a:solidFill>
                  <a:schemeClr val="accent6"/>
                </a:solidFill>
                <a:latin typeface="+mn-lt"/>
              </a:endParaRPr>
            </a:p>
          </p:txBody>
        </p:sp>
      </p:grpSp>
      <p:grpSp>
        <p:nvGrpSpPr>
          <p:cNvPr id="105" name="ACET"/>
          <p:cNvGrpSpPr>
            <a:grpSpLocks/>
          </p:cNvGrpSpPr>
          <p:nvPr/>
        </p:nvGrpSpPr>
        <p:grpSpPr bwMode="gray">
          <a:xfrm>
            <a:off x="3397834" y="1027113"/>
            <a:ext cx="1693649" cy="449263"/>
            <a:chOff x="915" y="747"/>
            <a:chExt cx="2686" cy="283"/>
          </a:xfrm>
        </p:grpSpPr>
        <p:cxnSp>
          <p:nvCxnSpPr>
            <p:cNvPr id="106" name="AutoShape 249"/>
            <p:cNvCxnSpPr>
              <a:cxnSpLocks noChangeShapeType="1"/>
              <a:stCxn id="107" idx="4"/>
              <a:endCxn id="107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7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0000"/>
                  </a:solidFill>
                  <a:latin typeface="+mn-lt"/>
                </a:rPr>
                <a:t>발송일 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+mn-lt"/>
                </a:rPr>
                <a:t>2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n-lt"/>
                </a:rPr>
                <a:t>일 이전 조회 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n-lt"/>
                </a:rPr>
                <a:t>고객 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+mn-lt"/>
                </a:rPr>
                <a:t>(N=982)</a:t>
              </a:r>
              <a:endParaRPr lang="ko-KR" sz="1400" baseline="0" dirty="0">
                <a:solidFill>
                  <a:schemeClr val="accent6"/>
                </a:solidFill>
                <a:latin typeface="+mn-lt"/>
              </a:endParaRPr>
            </a:p>
          </p:txBody>
        </p:sp>
      </p:grpSp>
      <p:grpSp>
        <p:nvGrpSpPr>
          <p:cNvPr id="108" name="ACET"/>
          <p:cNvGrpSpPr>
            <a:grpSpLocks/>
          </p:cNvGrpSpPr>
          <p:nvPr/>
        </p:nvGrpSpPr>
        <p:grpSpPr bwMode="gray">
          <a:xfrm>
            <a:off x="5253219" y="1027113"/>
            <a:ext cx="1693649" cy="449263"/>
            <a:chOff x="915" y="747"/>
            <a:chExt cx="2686" cy="283"/>
          </a:xfrm>
        </p:grpSpPr>
        <p:cxnSp>
          <p:nvCxnSpPr>
            <p:cNvPr id="109" name="AutoShape 249"/>
            <p:cNvCxnSpPr>
              <a:cxnSpLocks noChangeShapeType="1"/>
              <a:stCxn id="110" idx="4"/>
              <a:endCxn id="110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0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0000"/>
                  </a:solidFill>
                  <a:latin typeface="+mn-lt"/>
                </a:rPr>
                <a:t>발송일 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+mn-lt"/>
                </a:rPr>
                <a:t>3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n-lt"/>
                </a:rPr>
                <a:t>일 이전 조회 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n-lt"/>
                </a:rPr>
                <a:t>고객 </a:t>
              </a:r>
              <a:r>
                <a:rPr lang="en-US" altLang="ko-KR" sz="1400" dirty="0" smtClean="0">
                  <a:solidFill>
                    <a:schemeClr val="accent6"/>
                  </a:solidFill>
                  <a:latin typeface="+mn-lt"/>
                </a:rPr>
                <a:t>(N=1,091)</a:t>
              </a:r>
              <a:endParaRPr lang="ko-KR" sz="1400" baseline="0" dirty="0">
                <a:solidFill>
                  <a:schemeClr val="accent6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84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23" name="think-cell Slide" r:id="rId9" imgW="492" imgH="493" progId="TCLayout.ActiveDocument.1">
                  <p:embed/>
                </p:oleObj>
              </mc:Choice>
              <mc:Fallback>
                <p:oleObj name="think-cell Slide" r:id="rId9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615553"/>
          </a:xfrm>
        </p:spPr>
        <p:txBody>
          <a:bodyPr/>
          <a:lstStyle/>
          <a:p>
            <a:pPr marL="360000" lvl="1" latinLnBrk="0">
              <a:spcBef>
                <a:spcPts val="1200"/>
              </a:spcBef>
              <a:spcAft>
                <a:spcPts val="0"/>
              </a:spcAft>
            </a:pPr>
            <a:r>
              <a:rPr lang="ko-KR" altLang="en-US" sz="2000" b="0" dirty="0" smtClean="0">
                <a:latin typeface="+mj-ea"/>
                <a:ea typeface="+mj-ea"/>
              </a:rPr>
              <a:t>하나의 파일럿 테스트를 수행하는 과정에서 다양한 영역에서 새로운 발견과 발전의 기회들을 확인함 </a:t>
            </a:r>
            <a:endParaRPr lang="en-US" altLang="ko-KR" sz="2000" b="0" dirty="0">
              <a:latin typeface="+mj-ea"/>
              <a:ea typeface="+mj-ea"/>
            </a:endParaRPr>
          </a:p>
        </p:txBody>
      </p:sp>
      <p:sp>
        <p:nvSpPr>
          <p:cNvPr id="23" name="5. Source"/>
          <p:cNvSpPr>
            <a:spLocks noChangeArrowheads="1"/>
          </p:cNvSpPr>
          <p:nvPr/>
        </p:nvSpPr>
        <p:spPr bwMode="gray">
          <a:xfrm>
            <a:off x="119063" y="6507558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sz="800" baseline="0" dirty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	1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차 파일럿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, </a:t>
            </a:r>
            <a:r>
              <a:rPr lang="ko-KR" altLang="en-US" sz="800" baseline="0" dirty="0" err="1" smtClean="0">
                <a:solidFill>
                  <a:srgbClr val="808080"/>
                </a:solidFill>
                <a:latin typeface="+mn-lt"/>
                <a:ea typeface="+mn-ea"/>
              </a:rPr>
              <a:t>고객사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 인터뷰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24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Rectangle 28"/>
          <p:cNvSpPr txBox="1"/>
          <p:nvPr>
            <p:custDataLst>
              <p:tags r:id="rId3"/>
            </p:custDataLst>
          </p:nvPr>
        </p:nvSpPr>
        <p:spPr>
          <a:xfrm>
            <a:off x="119063" y="37171"/>
            <a:ext cx="1800000" cy="167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en-US" altLang="ko-KR" sz="1200" b="1" dirty="0" smtClean="0">
                <a:solidFill>
                  <a:schemeClr val="accent4"/>
                </a:solidFill>
              </a:rPr>
              <a:t>Pilot “Test &amp; Learn”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6902625" y="1028909"/>
            <a:ext cx="1867949" cy="521556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1266">
              <a:cs typeface="Arial" pitchFamily="34" charset="0"/>
            </a:endParaRPr>
          </a:p>
        </p:txBody>
      </p:sp>
      <p:grpSp>
        <p:nvGrpSpPr>
          <p:cNvPr id="12" name="Group 11"/>
          <p:cNvGrpSpPr>
            <a:grpSpLocks/>
          </p:cNvGrpSpPr>
          <p:nvPr/>
        </p:nvGrpSpPr>
        <p:grpSpPr>
          <a:xfrm>
            <a:off x="8468078" y="799756"/>
            <a:ext cx="368668" cy="368668"/>
            <a:chOff x="1941883" y="3508260"/>
            <a:chExt cx="1259487" cy="1259487"/>
          </a:xfrm>
        </p:grpSpPr>
        <p:sp>
          <p:nvSpPr>
            <p:cNvPr id="13" name="Oval 12"/>
            <p:cNvSpPr/>
            <p:nvPr/>
          </p:nvSpPr>
          <p:spPr bwMode="auto">
            <a:xfrm>
              <a:off x="1941883" y="3508260"/>
              <a:ext cx="1259487" cy="1259487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82721" tIns="41360" rIns="82721" bIns="413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827201"/>
              <a:endParaRPr lang="ko-KR" altLang="en-US" sz="1447">
                <a:latin typeface="Arial" pitchFamily="34" charset="0"/>
              </a:endParaRPr>
            </a:p>
          </p:txBody>
        </p:sp>
        <p:sp>
          <p:nvSpPr>
            <p:cNvPr id="14" name="Isosceles Triangle 11"/>
            <p:cNvSpPr/>
            <p:nvPr/>
          </p:nvSpPr>
          <p:spPr bwMode="auto">
            <a:xfrm rot="13200187">
              <a:off x="2046367" y="3647787"/>
              <a:ext cx="928598" cy="1117592"/>
            </a:xfrm>
            <a:custGeom>
              <a:avLst/>
              <a:gdLst/>
              <a:ahLst/>
              <a:cxnLst/>
              <a:rect l="l" t="t" r="r" b="b"/>
              <a:pathLst>
                <a:path w="1305237" h="1570884">
                  <a:moveTo>
                    <a:pt x="1072131" y="1418167"/>
                  </a:moveTo>
                  <a:cubicBezTo>
                    <a:pt x="796044" y="1649857"/>
                    <a:pt x="384408" y="1613866"/>
                    <a:pt x="152717" y="1337779"/>
                  </a:cubicBezTo>
                  <a:cubicBezTo>
                    <a:pt x="-78973" y="1061692"/>
                    <a:pt x="-42982" y="650056"/>
                    <a:pt x="233105" y="418365"/>
                  </a:cubicBezTo>
                  <a:cubicBezTo>
                    <a:pt x="308380" y="355195"/>
                    <a:pt x="393731" y="311924"/>
                    <a:pt x="483238" y="289758"/>
                  </a:cubicBezTo>
                  <a:lnTo>
                    <a:pt x="651298" y="0"/>
                  </a:lnTo>
                  <a:lnTo>
                    <a:pt x="818510" y="288298"/>
                  </a:lnTo>
                  <a:cubicBezTo>
                    <a:pt x="944910" y="320213"/>
                    <a:pt x="1062344" y="391298"/>
                    <a:pt x="1152519" y="498753"/>
                  </a:cubicBezTo>
                  <a:cubicBezTo>
                    <a:pt x="1384209" y="774841"/>
                    <a:pt x="1348219" y="1186476"/>
                    <a:pt x="1072131" y="1418167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82721" tIns="41360" rIns="82721" bIns="413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827201"/>
              <a:endParaRPr lang="ko-KR" altLang="en-US" sz="1447">
                <a:latin typeface="Arial" pitchFamily="34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475237" y="3837572"/>
              <a:ext cx="192779" cy="600863"/>
              <a:chOff x="1598341" y="4552000"/>
              <a:chExt cx="133974" cy="417577"/>
            </a:xfrm>
          </p:grpSpPr>
          <p:sp>
            <p:nvSpPr>
              <p:cNvPr id="16" name="Freeform 17"/>
              <p:cNvSpPr>
                <a:spLocks/>
              </p:cNvSpPr>
              <p:nvPr/>
            </p:nvSpPr>
            <p:spPr bwMode="auto">
              <a:xfrm>
                <a:off x="1598341" y="4552000"/>
                <a:ext cx="133974" cy="283232"/>
              </a:xfrm>
              <a:custGeom>
                <a:avLst/>
                <a:gdLst>
                  <a:gd name="T0" fmla="*/ 1120 w 1122"/>
                  <a:gd name="T1" fmla="*/ 157 h 2372"/>
                  <a:gd name="T2" fmla="*/ 1116 w 1122"/>
                  <a:gd name="T3" fmla="*/ 125 h 2372"/>
                  <a:gd name="T4" fmla="*/ 1107 w 1122"/>
                  <a:gd name="T5" fmla="*/ 96 h 2372"/>
                  <a:gd name="T6" fmla="*/ 1091 w 1122"/>
                  <a:gd name="T7" fmla="*/ 69 h 2372"/>
                  <a:gd name="T8" fmla="*/ 1072 w 1122"/>
                  <a:gd name="T9" fmla="*/ 46 h 2372"/>
                  <a:gd name="T10" fmla="*/ 1047 w 1122"/>
                  <a:gd name="T11" fmla="*/ 26 h 2372"/>
                  <a:gd name="T12" fmla="*/ 1021 w 1122"/>
                  <a:gd name="T13" fmla="*/ 13 h 2372"/>
                  <a:gd name="T14" fmla="*/ 991 w 1122"/>
                  <a:gd name="T15" fmla="*/ 3 h 2372"/>
                  <a:gd name="T16" fmla="*/ 959 w 1122"/>
                  <a:gd name="T17" fmla="*/ 0 h 2372"/>
                  <a:gd name="T18" fmla="*/ 958 w 1122"/>
                  <a:gd name="T19" fmla="*/ 0 h 2372"/>
                  <a:gd name="T20" fmla="*/ 184 w 1122"/>
                  <a:gd name="T21" fmla="*/ 0 h 2372"/>
                  <a:gd name="T22" fmla="*/ 183 w 1122"/>
                  <a:gd name="T23" fmla="*/ 0 h 2372"/>
                  <a:gd name="T24" fmla="*/ 161 w 1122"/>
                  <a:gd name="T25" fmla="*/ 0 h 2372"/>
                  <a:gd name="T26" fmla="*/ 131 w 1122"/>
                  <a:gd name="T27" fmla="*/ 2 h 2372"/>
                  <a:gd name="T28" fmla="*/ 103 w 1122"/>
                  <a:gd name="T29" fmla="*/ 10 h 2372"/>
                  <a:gd name="T30" fmla="*/ 78 w 1122"/>
                  <a:gd name="T31" fmla="*/ 23 h 2372"/>
                  <a:gd name="T32" fmla="*/ 55 w 1122"/>
                  <a:gd name="T33" fmla="*/ 40 h 2372"/>
                  <a:gd name="T34" fmla="*/ 35 w 1122"/>
                  <a:gd name="T35" fmla="*/ 60 h 2372"/>
                  <a:gd name="T36" fmla="*/ 19 w 1122"/>
                  <a:gd name="T37" fmla="*/ 84 h 2372"/>
                  <a:gd name="T38" fmla="*/ 7 w 1122"/>
                  <a:gd name="T39" fmla="*/ 110 h 2372"/>
                  <a:gd name="T40" fmla="*/ 0 w 1122"/>
                  <a:gd name="T41" fmla="*/ 139 h 2372"/>
                  <a:gd name="T42" fmla="*/ 1 w 1122"/>
                  <a:gd name="T43" fmla="*/ 138 h 2372"/>
                  <a:gd name="T44" fmla="*/ 0 w 1122"/>
                  <a:gd name="T45" fmla="*/ 153 h 2372"/>
                  <a:gd name="T46" fmla="*/ 319 w 1122"/>
                  <a:gd name="T47" fmla="*/ 2220 h 2372"/>
                  <a:gd name="T48" fmla="*/ 320 w 1122"/>
                  <a:gd name="T49" fmla="*/ 2235 h 2372"/>
                  <a:gd name="T50" fmla="*/ 326 w 1122"/>
                  <a:gd name="T51" fmla="*/ 2266 h 2372"/>
                  <a:gd name="T52" fmla="*/ 339 w 1122"/>
                  <a:gd name="T53" fmla="*/ 2292 h 2372"/>
                  <a:gd name="T54" fmla="*/ 355 w 1122"/>
                  <a:gd name="T55" fmla="*/ 2317 h 2372"/>
                  <a:gd name="T56" fmla="*/ 377 w 1122"/>
                  <a:gd name="T57" fmla="*/ 2337 h 2372"/>
                  <a:gd name="T58" fmla="*/ 402 w 1122"/>
                  <a:gd name="T59" fmla="*/ 2354 h 2372"/>
                  <a:gd name="T60" fmla="*/ 430 w 1122"/>
                  <a:gd name="T61" fmla="*/ 2365 h 2372"/>
                  <a:gd name="T62" fmla="*/ 460 w 1122"/>
                  <a:gd name="T63" fmla="*/ 2371 h 2372"/>
                  <a:gd name="T64" fmla="*/ 644 w 1122"/>
                  <a:gd name="T65" fmla="*/ 2372 h 2372"/>
                  <a:gd name="T66" fmla="*/ 659 w 1122"/>
                  <a:gd name="T67" fmla="*/ 2371 h 2372"/>
                  <a:gd name="T68" fmla="*/ 688 w 1122"/>
                  <a:gd name="T69" fmla="*/ 2366 h 2372"/>
                  <a:gd name="T70" fmla="*/ 715 w 1122"/>
                  <a:gd name="T71" fmla="*/ 2355 h 2372"/>
                  <a:gd name="T72" fmla="*/ 739 w 1122"/>
                  <a:gd name="T73" fmla="*/ 2340 h 2372"/>
                  <a:gd name="T74" fmla="*/ 760 w 1122"/>
                  <a:gd name="T75" fmla="*/ 2320 h 2372"/>
                  <a:gd name="T76" fmla="*/ 776 w 1122"/>
                  <a:gd name="T77" fmla="*/ 2298 h 2372"/>
                  <a:gd name="T78" fmla="*/ 789 w 1122"/>
                  <a:gd name="T79" fmla="*/ 2273 h 2372"/>
                  <a:gd name="T80" fmla="*/ 796 w 1122"/>
                  <a:gd name="T81" fmla="*/ 2245 h 2372"/>
                  <a:gd name="T82" fmla="*/ 798 w 1122"/>
                  <a:gd name="T83" fmla="*/ 2230 h 2372"/>
                  <a:gd name="T84" fmla="*/ 1120 w 1122"/>
                  <a:gd name="T85" fmla="*/ 160 h 2372"/>
                  <a:gd name="T86" fmla="*/ 1122 w 1122"/>
                  <a:gd name="T87" fmla="*/ 157 h 2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2" h="2372">
                    <a:moveTo>
                      <a:pt x="1120" y="157"/>
                    </a:moveTo>
                    <a:lnTo>
                      <a:pt x="1120" y="157"/>
                    </a:lnTo>
                    <a:lnTo>
                      <a:pt x="1119" y="141"/>
                    </a:lnTo>
                    <a:lnTo>
                      <a:pt x="1116" y="125"/>
                    </a:lnTo>
                    <a:lnTo>
                      <a:pt x="1111" y="110"/>
                    </a:lnTo>
                    <a:lnTo>
                      <a:pt x="1107" y="96"/>
                    </a:lnTo>
                    <a:lnTo>
                      <a:pt x="1100" y="82"/>
                    </a:lnTo>
                    <a:lnTo>
                      <a:pt x="1091" y="69"/>
                    </a:lnTo>
                    <a:lnTo>
                      <a:pt x="1081" y="57"/>
                    </a:lnTo>
                    <a:lnTo>
                      <a:pt x="1072" y="46"/>
                    </a:lnTo>
                    <a:lnTo>
                      <a:pt x="1060" y="36"/>
                    </a:lnTo>
                    <a:lnTo>
                      <a:pt x="1047" y="26"/>
                    </a:lnTo>
                    <a:lnTo>
                      <a:pt x="1035" y="18"/>
                    </a:lnTo>
                    <a:lnTo>
                      <a:pt x="1021" y="13"/>
                    </a:lnTo>
                    <a:lnTo>
                      <a:pt x="1006" y="7"/>
                    </a:lnTo>
                    <a:lnTo>
                      <a:pt x="991" y="3"/>
                    </a:lnTo>
                    <a:lnTo>
                      <a:pt x="974" y="1"/>
                    </a:lnTo>
                    <a:lnTo>
                      <a:pt x="959" y="0"/>
                    </a:lnTo>
                    <a:lnTo>
                      <a:pt x="958" y="0"/>
                    </a:lnTo>
                    <a:lnTo>
                      <a:pt x="958" y="0"/>
                    </a:lnTo>
                    <a:lnTo>
                      <a:pt x="957" y="0"/>
                    </a:lnTo>
                    <a:lnTo>
                      <a:pt x="184" y="0"/>
                    </a:lnTo>
                    <a:lnTo>
                      <a:pt x="56" y="97"/>
                    </a:lnTo>
                    <a:lnTo>
                      <a:pt x="183" y="0"/>
                    </a:lnTo>
                    <a:lnTo>
                      <a:pt x="161" y="0"/>
                    </a:lnTo>
                    <a:lnTo>
                      <a:pt x="161" y="0"/>
                    </a:lnTo>
                    <a:lnTo>
                      <a:pt x="146" y="1"/>
                    </a:lnTo>
                    <a:lnTo>
                      <a:pt x="131" y="2"/>
                    </a:lnTo>
                    <a:lnTo>
                      <a:pt x="117" y="6"/>
                    </a:lnTo>
                    <a:lnTo>
                      <a:pt x="103" y="10"/>
                    </a:lnTo>
                    <a:lnTo>
                      <a:pt x="90" y="16"/>
                    </a:lnTo>
                    <a:lnTo>
                      <a:pt x="78" y="23"/>
                    </a:lnTo>
                    <a:lnTo>
                      <a:pt x="65" y="31"/>
                    </a:lnTo>
                    <a:lnTo>
                      <a:pt x="55" y="40"/>
                    </a:lnTo>
                    <a:lnTo>
                      <a:pt x="44" y="50"/>
                    </a:lnTo>
                    <a:lnTo>
                      <a:pt x="35" y="60"/>
                    </a:lnTo>
                    <a:lnTo>
                      <a:pt x="26" y="72"/>
                    </a:lnTo>
                    <a:lnTo>
                      <a:pt x="19" y="84"/>
                    </a:lnTo>
                    <a:lnTo>
                      <a:pt x="13" y="97"/>
                    </a:lnTo>
                    <a:lnTo>
                      <a:pt x="7" y="110"/>
                    </a:lnTo>
                    <a:lnTo>
                      <a:pt x="4" y="125"/>
                    </a:lnTo>
                    <a:lnTo>
                      <a:pt x="0" y="139"/>
                    </a:lnTo>
                    <a:lnTo>
                      <a:pt x="1" y="138"/>
                    </a:lnTo>
                    <a:lnTo>
                      <a:pt x="1" y="138"/>
                    </a:lnTo>
                    <a:lnTo>
                      <a:pt x="0" y="146"/>
                    </a:lnTo>
                    <a:lnTo>
                      <a:pt x="0" y="153"/>
                    </a:lnTo>
                    <a:lnTo>
                      <a:pt x="319" y="2203"/>
                    </a:lnTo>
                    <a:lnTo>
                      <a:pt x="319" y="2220"/>
                    </a:lnTo>
                    <a:lnTo>
                      <a:pt x="319" y="2220"/>
                    </a:lnTo>
                    <a:lnTo>
                      <a:pt x="320" y="2235"/>
                    </a:lnTo>
                    <a:lnTo>
                      <a:pt x="322" y="2251"/>
                    </a:lnTo>
                    <a:lnTo>
                      <a:pt x="326" y="2266"/>
                    </a:lnTo>
                    <a:lnTo>
                      <a:pt x="332" y="2279"/>
                    </a:lnTo>
                    <a:lnTo>
                      <a:pt x="339" y="2292"/>
                    </a:lnTo>
                    <a:lnTo>
                      <a:pt x="347" y="2305"/>
                    </a:lnTo>
                    <a:lnTo>
                      <a:pt x="355" y="2317"/>
                    </a:lnTo>
                    <a:lnTo>
                      <a:pt x="365" y="2327"/>
                    </a:lnTo>
                    <a:lnTo>
                      <a:pt x="377" y="2337"/>
                    </a:lnTo>
                    <a:lnTo>
                      <a:pt x="388" y="2347"/>
                    </a:lnTo>
                    <a:lnTo>
                      <a:pt x="402" y="2354"/>
                    </a:lnTo>
                    <a:lnTo>
                      <a:pt x="415" y="2361"/>
                    </a:lnTo>
                    <a:lnTo>
                      <a:pt x="430" y="2365"/>
                    </a:lnTo>
                    <a:lnTo>
                      <a:pt x="445" y="2369"/>
                    </a:lnTo>
                    <a:lnTo>
                      <a:pt x="460" y="2371"/>
                    </a:lnTo>
                    <a:lnTo>
                      <a:pt x="476" y="2372"/>
                    </a:lnTo>
                    <a:lnTo>
                      <a:pt x="644" y="2372"/>
                    </a:lnTo>
                    <a:lnTo>
                      <a:pt x="644" y="2372"/>
                    </a:lnTo>
                    <a:lnTo>
                      <a:pt x="659" y="2371"/>
                    </a:lnTo>
                    <a:lnTo>
                      <a:pt x="674" y="2370"/>
                    </a:lnTo>
                    <a:lnTo>
                      <a:pt x="688" y="2366"/>
                    </a:lnTo>
                    <a:lnTo>
                      <a:pt x="702" y="2361"/>
                    </a:lnTo>
                    <a:lnTo>
                      <a:pt x="715" y="2355"/>
                    </a:lnTo>
                    <a:lnTo>
                      <a:pt x="728" y="2348"/>
                    </a:lnTo>
                    <a:lnTo>
                      <a:pt x="739" y="2340"/>
                    </a:lnTo>
                    <a:lnTo>
                      <a:pt x="750" y="2330"/>
                    </a:lnTo>
                    <a:lnTo>
                      <a:pt x="760" y="2320"/>
                    </a:lnTo>
                    <a:lnTo>
                      <a:pt x="768" y="2310"/>
                    </a:lnTo>
                    <a:lnTo>
                      <a:pt x="776" y="2298"/>
                    </a:lnTo>
                    <a:lnTo>
                      <a:pt x="783" y="2285"/>
                    </a:lnTo>
                    <a:lnTo>
                      <a:pt x="789" y="2273"/>
                    </a:lnTo>
                    <a:lnTo>
                      <a:pt x="793" y="2259"/>
                    </a:lnTo>
                    <a:lnTo>
                      <a:pt x="796" y="2245"/>
                    </a:lnTo>
                    <a:lnTo>
                      <a:pt x="797" y="2230"/>
                    </a:lnTo>
                    <a:lnTo>
                      <a:pt x="798" y="2230"/>
                    </a:lnTo>
                    <a:lnTo>
                      <a:pt x="1120" y="171"/>
                    </a:lnTo>
                    <a:lnTo>
                      <a:pt x="1120" y="160"/>
                    </a:lnTo>
                    <a:lnTo>
                      <a:pt x="1120" y="160"/>
                    </a:lnTo>
                    <a:lnTo>
                      <a:pt x="1122" y="157"/>
                    </a:lnTo>
                    <a:lnTo>
                      <a:pt x="1120" y="157"/>
                    </a:lnTo>
                    <a:close/>
                  </a:path>
                </a:pathLst>
              </a:custGeom>
              <a:solidFill>
                <a:schemeClr val="accent4"/>
              </a:solidFill>
              <a:ln w="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2721" tIns="41360" rIns="82721" bIns="4136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629"/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1614139" y="4867199"/>
                <a:ext cx="102378" cy="102378"/>
              </a:xfrm>
              <a:prstGeom prst="ellipse">
                <a:avLst/>
              </a:prstGeom>
              <a:solidFill>
                <a:schemeClr val="accent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82721" tIns="41360" rIns="82721" bIns="4136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827201"/>
                <a:endParaRPr lang="ko-KR" altLang="en-US" sz="1447">
                  <a:latin typeface="Arial" pitchFamily="34" charset="0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6971509" y="1826636"/>
            <a:ext cx="1698244" cy="41088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latin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latin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 latinLnBrk="0">
              <a:spcBef>
                <a:spcPts val="600"/>
              </a:spcBef>
              <a:buClrTx/>
            </a:pPr>
            <a:r>
              <a:rPr lang="ko-KR" altLang="en-US" sz="1200" b="1" dirty="0" smtClean="0">
                <a:solidFill>
                  <a:schemeClr val="bg2"/>
                </a:solidFill>
              </a:rPr>
              <a:t>웹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/</a:t>
            </a:r>
            <a:r>
              <a:rPr lang="ko-KR" altLang="en-US" sz="1200" b="1" dirty="0" err="1" smtClean="0">
                <a:solidFill>
                  <a:schemeClr val="bg2"/>
                </a:solidFill>
              </a:rPr>
              <a:t>앱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bg2"/>
                </a:solidFill>
              </a:rPr>
              <a:t>태깅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 보완 필요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: </a:t>
            </a:r>
            <a:r>
              <a:rPr lang="ko-KR" altLang="en-US" sz="1200" dirty="0" smtClean="0">
                <a:solidFill>
                  <a:schemeClr val="bg2"/>
                </a:solidFill>
              </a:rPr>
              <a:t>온라인에서의 고객 행태 파악 위해 </a:t>
            </a:r>
            <a:r>
              <a:rPr lang="ko-KR" altLang="en-US" sz="1200" dirty="0" err="1" smtClean="0">
                <a:solidFill>
                  <a:schemeClr val="bg2"/>
                </a:solidFill>
              </a:rPr>
              <a:t>태깅</a:t>
            </a:r>
            <a:r>
              <a:rPr lang="ko-KR" altLang="en-US" sz="1200" dirty="0" smtClean="0">
                <a:solidFill>
                  <a:schemeClr val="bg2"/>
                </a:solidFill>
              </a:rPr>
              <a:t> 가이드 재정립 착수</a:t>
            </a:r>
            <a:endParaRPr lang="en-US" altLang="ko-KR" sz="1200" b="1" dirty="0" smtClean="0">
              <a:solidFill>
                <a:schemeClr val="bg2"/>
              </a:solidFill>
            </a:endParaRPr>
          </a:p>
          <a:p>
            <a:pPr lvl="1" latinLnBrk="0">
              <a:spcBef>
                <a:spcPts val="600"/>
              </a:spcBef>
              <a:buClrTx/>
            </a:pPr>
            <a:r>
              <a:rPr lang="ko-KR" altLang="en-US" sz="1200" b="1" dirty="0" smtClean="0">
                <a:solidFill>
                  <a:schemeClr val="bg2"/>
                </a:solidFill>
              </a:rPr>
              <a:t>메시지 발송 시스템 자동화 필요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: </a:t>
            </a:r>
            <a:r>
              <a:rPr lang="ko-KR" altLang="en-US" sz="1200" dirty="0" smtClean="0">
                <a:solidFill>
                  <a:schemeClr val="bg2"/>
                </a:solidFill>
              </a:rPr>
              <a:t>다수의 파일럿을 동시에 원활하게 진행하기 위해서 필수적</a:t>
            </a:r>
            <a:endParaRPr lang="en-US" altLang="ko-KR" sz="1200" dirty="0" smtClean="0">
              <a:solidFill>
                <a:schemeClr val="bg2"/>
              </a:solidFill>
            </a:endParaRPr>
          </a:p>
          <a:p>
            <a:pPr lvl="1" latinLnBrk="0">
              <a:spcBef>
                <a:spcPts val="600"/>
              </a:spcBef>
              <a:buClrTx/>
            </a:pPr>
            <a:r>
              <a:rPr lang="ko-KR" altLang="en-US" sz="1200" b="1" dirty="0">
                <a:solidFill>
                  <a:schemeClr val="bg2"/>
                </a:solidFill>
              </a:rPr>
              <a:t>고객 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정보 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DB 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개선 필요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: </a:t>
            </a:r>
            <a:r>
              <a:rPr lang="ko-KR" altLang="en-US" sz="1200" dirty="0" smtClean="0">
                <a:solidFill>
                  <a:schemeClr val="bg2"/>
                </a:solidFill>
              </a:rPr>
              <a:t>지속적인 </a:t>
            </a:r>
            <a:r>
              <a:rPr lang="en-US" altLang="ko-KR" sz="1200" dirty="0" smtClean="0">
                <a:solidFill>
                  <a:schemeClr val="bg2"/>
                </a:solidFill>
              </a:rPr>
              <a:t>Test &amp; Learn</a:t>
            </a:r>
            <a:r>
              <a:rPr lang="ko-KR" altLang="en-US" sz="1200" dirty="0" smtClean="0">
                <a:solidFill>
                  <a:schemeClr val="bg2"/>
                </a:solidFill>
              </a:rPr>
              <a:t>을 통해 고객 정보 </a:t>
            </a:r>
            <a:r>
              <a:rPr lang="en-US" altLang="ko-KR" sz="1200" dirty="0" smtClean="0">
                <a:solidFill>
                  <a:schemeClr val="bg2"/>
                </a:solidFill>
              </a:rPr>
              <a:t>DB </a:t>
            </a:r>
            <a:r>
              <a:rPr lang="ko-KR" altLang="en-US" sz="1200" dirty="0" smtClean="0">
                <a:solidFill>
                  <a:schemeClr val="bg2"/>
                </a:solidFill>
              </a:rPr>
              <a:t>미비점 및 불일치 사례 신속 파악</a:t>
            </a:r>
            <a:r>
              <a:rPr lang="en-US" altLang="ko-KR" sz="1200" dirty="0" smtClean="0">
                <a:solidFill>
                  <a:schemeClr val="bg2"/>
                </a:solidFill>
              </a:rPr>
              <a:t>/</a:t>
            </a:r>
            <a:r>
              <a:rPr lang="ko-KR" altLang="en-US" sz="1200" dirty="0" smtClean="0">
                <a:solidFill>
                  <a:schemeClr val="bg2"/>
                </a:solidFill>
              </a:rPr>
              <a:t>조치</a:t>
            </a:r>
            <a:endParaRPr lang="en-US" altLang="ko-KR" sz="1200" dirty="0" smtClean="0">
              <a:solidFill>
                <a:schemeClr val="bg2"/>
              </a:solidFill>
            </a:endParaRPr>
          </a:p>
          <a:p>
            <a:pPr lvl="1" latinLnBrk="0">
              <a:spcBef>
                <a:spcPts val="600"/>
              </a:spcBef>
              <a:buClrTx/>
            </a:pPr>
            <a:r>
              <a:rPr lang="en-US" altLang="ko-KR" sz="1200" b="1" dirty="0" smtClean="0">
                <a:solidFill>
                  <a:schemeClr val="bg2"/>
                </a:solidFill>
              </a:rPr>
              <a:t>Randomness 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보정 방법론 </a:t>
            </a:r>
            <a:r>
              <a:rPr lang="ko-KR" altLang="en-US" sz="1200" b="1" dirty="0" err="1" smtClean="0">
                <a:solidFill>
                  <a:schemeClr val="bg2"/>
                </a:solidFill>
              </a:rPr>
              <a:t>체화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 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필요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:</a:t>
            </a:r>
            <a:r>
              <a:rPr lang="en-US" altLang="ko-KR" sz="1200" dirty="0" smtClean="0">
                <a:solidFill>
                  <a:schemeClr val="bg2"/>
                </a:solidFill>
              </a:rPr>
              <a:t> </a:t>
            </a:r>
            <a:r>
              <a:rPr lang="en-US" altLang="ko-KR" sz="1200" dirty="0" smtClean="0">
                <a:solidFill>
                  <a:schemeClr val="bg2"/>
                </a:solidFill>
              </a:rPr>
              <a:t>Randomness</a:t>
            </a:r>
            <a:r>
              <a:rPr lang="ko-KR" altLang="en-US" sz="1200" dirty="0" smtClean="0">
                <a:solidFill>
                  <a:schemeClr val="bg2"/>
                </a:solidFill>
              </a:rPr>
              <a:t>를 보장할 수 없거나 왜곡되는 경우 다수 예상되며</a:t>
            </a:r>
            <a:r>
              <a:rPr lang="en-US" altLang="ko-KR" sz="1200" dirty="0" smtClean="0">
                <a:solidFill>
                  <a:schemeClr val="bg2"/>
                </a:solidFill>
              </a:rPr>
              <a:t>, </a:t>
            </a:r>
            <a:r>
              <a:rPr lang="ko-KR" altLang="en-US" sz="1200" dirty="0" smtClean="0">
                <a:solidFill>
                  <a:schemeClr val="bg2"/>
                </a:solidFill>
              </a:rPr>
              <a:t>결과 보정 방법론의 </a:t>
            </a:r>
            <a:r>
              <a:rPr lang="ko-KR" altLang="en-US" sz="1200" dirty="0" err="1" smtClean="0">
                <a:solidFill>
                  <a:schemeClr val="bg2"/>
                </a:solidFill>
              </a:rPr>
              <a:t>체화</a:t>
            </a:r>
            <a:r>
              <a:rPr lang="ko-KR" altLang="en-US" sz="1200" dirty="0" smtClean="0">
                <a:solidFill>
                  <a:schemeClr val="bg2"/>
                </a:solidFill>
              </a:rPr>
              <a:t> 필수적</a:t>
            </a:r>
            <a:endParaRPr lang="en-US" altLang="ko-KR" sz="1200" dirty="0" smtClean="0">
              <a:solidFill>
                <a:schemeClr val="bg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36713" y="3561720"/>
            <a:ext cx="1504937" cy="345057"/>
          </a:xfrm>
          <a:prstGeom prst="rect">
            <a:avLst/>
          </a:prstGeom>
          <a:solidFill>
            <a:srgbClr val="7BA5D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고객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모수의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부족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36713" y="3919294"/>
            <a:ext cx="1504937" cy="2325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47909" y="3964982"/>
            <a:ext cx="1306847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/>
            <a:r>
              <a:rPr lang="en-US" altLang="ko-KR" sz="1200" dirty="0" smtClean="0"/>
              <a:t>3</a:t>
            </a:r>
            <a:r>
              <a:rPr lang="ko-KR" altLang="en-US" sz="1200" dirty="0" smtClean="0"/>
              <a:t>일 기준으로 </a:t>
            </a:r>
            <a:r>
              <a:rPr lang="en-US" altLang="ko-KR" sz="1200" dirty="0" err="1" smtClean="0"/>
              <a:t>BBDB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고객 </a:t>
            </a:r>
            <a:r>
              <a:rPr lang="ko-KR" altLang="en-US" sz="1200" dirty="0" err="1" smtClean="0"/>
              <a:t>모수가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~3,000</a:t>
            </a:r>
            <a:r>
              <a:rPr lang="ko-KR" altLang="en-US" sz="1200" dirty="0" smtClean="0"/>
              <a:t>명에 불과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총 필요 표본 규모에 크게 미달</a:t>
            </a:r>
            <a:endParaRPr lang="ko-KR" alt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3416767" y="3561720"/>
            <a:ext cx="1641604" cy="345057"/>
          </a:xfrm>
          <a:prstGeom prst="rect">
            <a:avLst/>
          </a:prstGeom>
          <a:solidFill>
            <a:srgbClr val="7BA5D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rtlCol="0" anchor="ctr"/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메시지 자동 발송 불가능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16767" y="3919294"/>
            <a:ext cx="1641604" cy="2325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139775" y="3561720"/>
            <a:ext cx="1621063" cy="345057"/>
          </a:xfrm>
          <a:prstGeom prst="rect">
            <a:avLst/>
          </a:prstGeom>
          <a:solidFill>
            <a:srgbClr val="7BA5D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수신거부 데이터 불일치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39775" y="3919294"/>
            <a:ext cx="1621063" cy="2325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18052" y="3964982"/>
            <a:ext cx="1493318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/>
            <a:r>
              <a:rPr lang="ko-KR" altLang="en-US" sz="1200" dirty="0" smtClean="0"/>
              <a:t>개인화된 상품 </a:t>
            </a:r>
            <a:r>
              <a:rPr lang="ko-KR" altLang="en-US" sz="1200" dirty="0" err="1" smtClean="0"/>
              <a:t>추천시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판매 중지 상품 확인 위한 추가 개발 필요</a:t>
            </a:r>
            <a:endParaRPr lang="en-US" altLang="ko-KR" sz="1200" dirty="0" smtClean="0"/>
          </a:p>
          <a:p>
            <a:pPr lvl="1"/>
            <a:r>
              <a:rPr lang="ko-KR" altLang="en-US" sz="1200" dirty="0"/>
              <a:t>개인화된 </a:t>
            </a:r>
            <a:r>
              <a:rPr lang="ko-KR" altLang="en-US" sz="1200" dirty="0" smtClean="0"/>
              <a:t>이미지 발송은 불가</a:t>
            </a:r>
            <a:endParaRPr lang="en-US" altLang="ko-KR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5206555" y="3964982"/>
            <a:ext cx="1632283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/>
            <a:r>
              <a:rPr lang="ko-KR" altLang="en-US" sz="1200" dirty="0" err="1" smtClean="0"/>
              <a:t>뷰티포인트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앱에서</a:t>
            </a:r>
            <a:r>
              <a:rPr lang="ko-KR" altLang="en-US" sz="1200" dirty="0" smtClean="0"/>
              <a:t> 제공한 수신 동의 정보가 분석계에 들어오지 않아 실제 </a:t>
            </a:r>
            <a:r>
              <a:rPr lang="ko-KR" altLang="en-US" sz="1200" dirty="0" err="1" smtClean="0"/>
              <a:t>발송시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~25%</a:t>
            </a:r>
            <a:r>
              <a:rPr lang="ko-KR" altLang="en-US" sz="1200" dirty="0" smtClean="0"/>
              <a:t>의 고객들이 추가 제외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1947909" y="5361362"/>
            <a:ext cx="130684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/>
            <a:r>
              <a:rPr lang="ko-KR" altLang="en-US" sz="1200" i="1" dirty="0" smtClean="0">
                <a:solidFill>
                  <a:schemeClr val="accent4"/>
                </a:solidFill>
              </a:rPr>
              <a:t>필요 표본 규모 취합까지 여러 </a:t>
            </a:r>
            <a:r>
              <a:rPr lang="ko-KR" altLang="en-US" sz="1200" i="1" dirty="0" err="1" smtClean="0">
                <a:solidFill>
                  <a:schemeClr val="accent4"/>
                </a:solidFill>
              </a:rPr>
              <a:t>회차의</a:t>
            </a:r>
            <a:r>
              <a:rPr lang="ko-KR" altLang="en-US" sz="1200" i="1" dirty="0" smtClean="0">
                <a:solidFill>
                  <a:schemeClr val="accent4"/>
                </a:solidFill>
              </a:rPr>
              <a:t> 실험 진행</a:t>
            </a:r>
            <a:endParaRPr lang="en-US" altLang="ko-KR" sz="1200" i="1" dirty="0" smtClean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31790" y="5361362"/>
            <a:ext cx="174124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/>
            <a:r>
              <a:rPr lang="ko-KR" altLang="en-US" sz="1200" i="1" dirty="0" smtClean="0">
                <a:solidFill>
                  <a:schemeClr val="accent4"/>
                </a:solidFill>
              </a:rPr>
              <a:t>판매 중지 상품 확인 위한 개발 진행 </a:t>
            </a:r>
            <a:endParaRPr lang="ko-KR" altLang="en-US" sz="1200" i="1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06555" y="5361362"/>
            <a:ext cx="1632283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/>
            <a:r>
              <a:rPr lang="ko-KR" altLang="en-US" sz="1200" i="1" dirty="0" err="1" smtClean="0">
                <a:solidFill>
                  <a:schemeClr val="accent4"/>
                </a:solidFill>
              </a:rPr>
              <a:t>실험군</a:t>
            </a:r>
            <a:r>
              <a:rPr lang="ko-KR" altLang="en-US" sz="1200" i="1" dirty="0" smtClean="0">
                <a:solidFill>
                  <a:schemeClr val="accent4"/>
                </a:solidFill>
              </a:rPr>
              <a:t> </a:t>
            </a:r>
            <a:r>
              <a:rPr lang="ko-KR" altLang="en-US" sz="1200" i="1" dirty="0" err="1" smtClean="0">
                <a:solidFill>
                  <a:schemeClr val="accent4"/>
                </a:solidFill>
              </a:rPr>
              <a:t>대조군간의</a:t>
            </a:r>
            <a:r>
              <a:rPr lang="ko-KR" altLang="en-US" sz="1200" i="1" dirty="0" smtClean="0">
                <a:solidFill>
                  <a:schemeClr val="accent4"/>
                </a:solidFill>
              </a:rPr>
              <a:t> </a:t>
            </a:r>
            <a:r>
              <a:rPr lang="en-US" altLang="ko-KR" sz="1200" i="1" dirty="0" smtClean="0">
                <a:solidFill>
                  <a:schemeClr val="accent4"/>
                </a:solidFill>
              </a:rPr>
              <a:t>Randomness</a:t>
            </a:r>
            <a:r>
              <a:rPr lang="ko-KR" altLang="en-US" sz="1200" i="1" dirty="0" smtClean="0">
                <a:solidFill>
                  <a:schemeClr val="accent4"/>
                </a:solidFill>
              </a:rPr>
              <a:t>가 </a:t>
            </a:r>
            <a:r>
              <a:rPr lang="ko-KR" altLang="en-US" sz="1200" i="1" dirty="0" err="1" smtClean="0">
                <a:solidFill>
                  <a:schemeClr val="accent4"/>
                </a:solidFill>
              </a:rPr>
              <a:t>영향받아</a:t>
            </a:r>
            <a:r>
              <a:rPr lang="ko-KR" altLang="en-US" sz="1200" i="1" dirty="0" smtClean="0">
                <a:solidFill>
                  <a:schemeClr val="accent4"/>
                </a:solidFill>
              </a:rPr>
              <a:t> 사후 보정 진행</a:t>
            </a:r>
            <a:endParaRPr lang="ko-KR" altLang="en-US" sz="1200" i="1" dirty="0">
              <a:solidFill>
                <a:schemeClr val="accent4"/>
              </a:solidFill>
            </a:endParaRPr>
          </a:p>
        </p:txBody>
      </p:sp>
      <p:sp>
        <p:nvSpPr>
          <p:cNvPr id="35" name="DirArrow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rot="10800000">
            <a:off x="1913504" y="5140075"/>
            <a:ext cx="1341252" cy="154190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DirArrow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rot="10800000">
            <a:off x="3557050" y="5140075"/>
            <a:ext cx="1454319" cy="156313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DirArrow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10800000">
            <a:off x="5223146" y="5140075"/>
            <a:ext cx="1454319" cy="156313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31116" name="Picture 12" descr="관련 이미지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89" y="2601898"/>
            <a:ext cx="422226" cy="42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20"/>
          <p:cNvSpPr/>
          <p:nvPr/>
        </p:nvSpPr>
        <p:spPr>
          <a:xfrm>
            <a:off x="1858461" y="1436878"/>
            <a:ext cx="4922204" cy="1513422"/>
          </a:xfrm>
          <a:custGeom>
            <a:avLst/>
            <a:gdLst>
              <a:gd name="connsiteX0" fmla="*/ 0 w 6228272"/>
              <a:gd name="connsiteY0" fmla="*/ 1690778 h 1690778"/>
              <a:gd name="connsiteX1" fmla="*/ 681487 w 6228272"/>
              <a:gd name="connsiteY1" fmla="*/ 793630 h 1690778"/>
              <a:gd name="connsiteX2" fmla="*/ 1406106 w 6228272"/>
              <a:gd name="connsiteY2" fmla="*/ 1647646 h 1690778"/>
              <a:gd name="connsiteX3" fmla="*/ 2251494 w 6228272"/>
              <a:gd name="connsiteY3" fmla="*/ 586597 h 1690778"/>
              <a:gd name="connsiteX4" fmla="*/ 3001992 w 6228272"/>
              <a:gd name="connsiteY4" fmla="*/ 1630393 h 1690778"/>
              <a:gd name="connsiteX5" fmla="*/ 4037162 w 6228272"/>
              <a:gd name="connsiteY5" fmla="*/ 224287 h 1690778"/>
              <a:gd name="connsiteX6" fmla="*/ 4986068 w 6228272"/>
              <a:gd name="connsiteY6" fmla="*/ 1595887 h 1690778"/>
              <a:gd name="connsiteX7" fmla="*/ 6228272 w 6228272"/>
              <a:gd name="connsiteY7" fmla="*/ 0 h 169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8272" h="1690778">
                <a:moveTo>
                  <a:pt x="0" y="1690778"/>
                </a:moveTo>
                <a:lnTo>
                  <a:pt x="681487" y="793630"/>
                </a:lnTo>
                <a:lnTo>
                  <a:pt x="1406106" y="1647646"/>
                </a:lnTo>
                <a:lnTo>
                  <a:pt x="2251494" y="586597"/>
                </a:lnTo>
                <a:lnTo>
                  <a:pt x="3001992" y="1630393"/>
                </a:lnTo>
                <a:lnTo>
                  <a:pt x="4037162" y="224287"/>
                </a:lnTo>
                <a:lnTo>
                  <a:pt x="4986068" y="1595887"/>
                </a:lnTo>
                <a:lnTo>
                  <a:pt x="6228272" y="0"/>
                </a:ln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Group 38"/>
          <p:cNvGrpSpPr/>
          <p:nvPr/>
        </p:nvGrpSpPr>
        <p:grpSpPr>
          <a:xfrm>
            <a:off x="2602624" y="2615994"/>
            <a:ext cx="668384" cy="668384"/>
            <a:chOff x="2502633" y="2805864"/>
            <a:chExt cx="668384" cy="668384"/>
          </a:xfrm>
        </p:grpSpPr>
        <p:sp>
          <p:nvSpPr>
            <p:cNvPr id="38" name="Oval 37"/>
            <p:cNvSpPr/>
            <p:nvPr/>
          </p:nvSpPr>
          <p:spPr>
            <a:xfrm>
              <a:off x="2615063" y="2929051"/>
              <a:ext cx="403869" cy="40386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 smtClean="0">
                <a:solidFill>
                  <a:schemeClr val="tx1"/>
                </a:solidFill>
              </a:endParaRPr>
            </a:p>
          </p:txBody>
        </p:sp>
        <p:pic>
          <p:nvPicPr>
            <p:cNvPr id="431120" name="Picture 16" descr="impact icon에 대한 이미지 검색결과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2633" y="2805864"/>
              <a:ext cx="668384" cy="668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/>
          <p:cNvGrpSpPr/>
          <p:nvPr/>
        </p:nvGrpSpPr>
        <p:grpSpPr>
          <a:xfrm>
            <a:off x="3898034" y="2615994"/>
            <a:ext cx="668384" cy="668384"/>
            <a:chOff x="2502633" y="2805864"/>
            <a:chExt cx="668384" cy="668384"/>
          </a:xfrm>
        </p:grpSpPr>
        <p:sp>
          <p:nvSpPr>
            <p:cNvPr id="43" name="Oval 42"/>
            <p:cNvSpPr/>
            <p:nvPr/>
          </p:nvSpPr>
          <p:spPr>
            <a:xfrm>
              <a:off x="2615063" y="2929051"/>
              <a:ext cx="403869" cy="40386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 smtClean="0">
                <a:solidFill>
                  <a:schemeClr val="tx1"/>
                </a:solidFill>
              </a:endParaRPr>
            </a:p>
          </p:txBody>
        </p:sp>
        <p:pic>
          <p:nvPicPr>
            <p:cNvPr id="44" name="Picture 16" descr="impact icon에 대한 이미지 검색결과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2633" y="2805864"/>
              <a:ext cx="668384" cy="668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/>
          <p:cNvGrpSpPr/>
          <p:nvPr/>
        </p:nvGrpSpPr>
        <p:grpSpPr>
          <a:xfrm>
            <a:off x="5472603" y="2615994"/>
            <a:ext cx="668384" cy="668384"/>
            <a:chOff x="2502633" y="2805864"/>
            <a:chExt cx="668384" cy="668384"/>
          </a:xfrm>
        </p:grpSpPr>
        <p:sp>
          <p:nvSpPr>
            <p:cNvPr id="46" name="Oval 45"/>
            <p:cNvSpPr/>
            <p:nvPr/>
          </p:nvSpPr>
          <p:spPr>
            <a:xfrm>
              <a:off x="2615063" y="2929051"/>
              <a:ext cx="403869" cy="40386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 smtClean="0">
                <a:solidFill>
                  <a:schemeClr val="tx1"/>
                </a:solidFill>
              </a:endParaRPr>
            </a:p>
          </p:txBody>
        </p:sp>
        <p:pic>
          <p:nvPicPr>
            <p:cNvPr id="47" name="Picture 16" descr="impact icon에 대한 이미지 검색결과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2633" y="2805864"/>
              <a:ext cx="668384" cy="668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TextBox 47"/>
          <p:cNvSpPr txBox="1"/>
          <p:nvPr/>
        </p:nvSpPr>
        <p:spPr>
          <a:xfrm>
            <a:off x="6971509" y="1244918"/>
            <a:ext cx="155721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latin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latin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>
              <a:buClr>
                <a:schemeClr val="bg1"/>
              </a:buClr>
              <a:buNone/>
            </a:pPr>
            <a:r>
              <a:rPr lang="en-US" altLang="ko-KR" sz="1200" b="1" dirty="0" smtClean="0">
                <a:solidFill>
                  <a:schemeClr val="bg2"/>
                </a:solidFill>
              </a:rPr>
              <a:t>1</a:t>
            </a:r>
            <a:r>
              <a:rPr lang="ko-KR" altLang="en-US" sz="1200" b="1" dirty="0" smtClean="0">
                <a:solidFill>
                  <a:schemeClr val="bg2"/>
                </a:solidFill>
              </a:rPr>
              <a:t>차 파일럿 경험을 통한 주요 시사점</a:t>
            </a:r>
            <a:endParaRPr lang="en-US" altLang="ko-KR" sz="1200" b="1" dirty="0" smtClean="0">
              <a:solidFill>
                <a:schemeClr val="bg2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2983898" y="3143050"/>
            <a:ext cx="0" cy="416547"/>
          </a:xfrm>
          <a:prstGeom prst="line">
            <a:avLst/>
          </a:prstGeom>
          <a:ln w="19050">
            <a:solidFill>
              <a:srgbClr val="7BA5D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245352" y="3143050"/>
            <a:ext cx="0" cy="416547"/>
          </a:xfrm>
          <a:prstGeom prst="line">
            <a:avLst/>
          </a:prstGeom>
          <a:ln w="19050">
            <a:solidFill>
              <a:srgbClr val="7BA5D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829360" y="3143050"/>
            <a:ext cx="0" cy="418670"/>
          </a:xfrm>
          <a:prstGeom prst="line">
            <a:avLst/>
          </a:prstGeom>
          <a:ln w="19050">
            <a:solidFill>
              <a:srgbClr val="7BA5D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971509" y="1728339"/>
            <a:ext cx="16982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2" descr="flag png icon에 대한 이미지 검색결과"/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900" y="1465582"/>
            <a:ext cx="466205" cy="46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itle Tracker Circle"/>
          <p:cNvSpPr/>
          <p:nvPr/>
        </p:nvSpPr>
        <p:spPr>
          <a:xfrm>
            <a:off x="2639402" y="1873114"/>
            <a:ext cx="624825" cy="330200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2/14</a:t>
            </a:r>
            <a:endParaRPr lang="ko-KR" altLang="en-US" sz="2000" b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5" name="Title Tracker Circle"/>
          <p:cNvSpPr/>
          <p:nvPr/>
        </p:nvSpPr>
        <p:spPr>
          <a:xfrm>
            <a:off x="3911160" y="1873114"/>
            <a:ext cx="624825" cy="330200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2/16</a:t>
            </a:r>
            <a:endParaRPr lang="ko-KR" altLang="en-US" sz="2000" b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Title Tracker Circle"/>
          <p:cNvSpPr/>
          <p:nvPr/>
        </p:nvSpPr>
        <p:spPr>
          <a:xfrm>
            <a:off x="5476159" y="1873114"/>
            <a:ext cx="624825" cy="330200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3/2</a:t>
            </a:r>
            <a:endParaRPr lang="ko-KR" altLang="en-US" sz="2000" b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20884" y="3559597"/>
            <a:ext cx="1621063" cy="345057"/>
          </a:xfrm>
          <a:prstGeom prst="rect">
            <a:avLst/>
          </a:prstGeom>
          <a:solidFill>
            <a:srgbClr val="7BA5D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상품 조회자 수 유실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20884" y="3917171"/>
            <a:ext cx="1621063" cy="2325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88950" y="3962859"/>
            <a:ext cx="1509868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/>
            <a:r>
              <a:rPr lang="ko-KR" altLang="en-US" sz="1200" dirty="0" smtClean="0"/>
              <a:t>구매 고객 수 </a:t>
            </a:r>
            <a:r>
              <a:rPr lang="ko-KR" altLang="en-US" sz="1200" dirty="0" err="1" smtClean="0"/>
              <a:t>고려시</a:t>
            </a:r>
            <a:r>
              <a:rPr lang="en-US" altLang="ko-KR" sz="1200" dirty="0" smtClean="0"/>
              <a:t>, </a:t>
            </a:r>
            <a:r>
              <a:rPr lang="ko-KR" altLang="en-US" sz="1200" dirty="0"/>
              <a:t>상품 조회한 고객 </a:t>
            </a:r>
            <a:r>
              <a:rPr lang="ko-KR" altLang="en-US" sz="1200" dirty="0" smtClean="0"/>
              <a:t>수가 낮은 이슈 발견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모바일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앱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태깅</a:t>
            </a:r>
            <a:r>
              <a:rPr lang="ko-KR" altLang="en-US" sz="1200" dirty="0" smtClean="0"/>
              <a:t> 부재 및 웹 </a:t>
            </a:r>
            <a:r>
              <a:rPr lang="ko-KR" altLang="en-US" sz="1200" dirty="0" err="1" smtClean="0"/>
              <a:t>태깅</a:t>
            </a:r>
            <a:r>
              <a:rPr lang="ko-KR" altLang="en-US" sz="1200" dirty="0" smtClean="0"/>
              <a:t> 불완전이 주요 이슈</a:t>
            </a:r>
            <a:endParaRPr lang="ko-KR" alt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188949" y="5359239"/>
            <a:ext cx="150986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/>
            <a:r>
              <a:rPr lang="ko-KR" altLang="en-US" sz="1200" i="1" dirty="0" err="1" smtClean="0">
                <a:solidFill>
                  <a:schemeClr val="accent4"/>
                </a:solidFill>
              </a:rPr>
              <a:t>모바일</a:t>
            </a:r>
            <a:r>
              <a:rPr lang="ko-KR" altLang="en-US" sz="1200" i="1" dirty="0" smtClean="0">
                <a:solidFill>
                  <a:schemeClr val="accent4"/>
                </a:solidFill>
              </a:rPr>
              <a:t> </a:t>
            </a:r>
            <a:r>
              <a:rPr lang="ko-KR" altLang="en-US" sz="1200" i="1" dirty="0" err="1" smtClean="0">
                <a:solidFill>
                  <a:schemeClr val="accent4"/>
                </a:solidFill>
              </a:rPr>
              <a:t>앱은</a:t>
            </a:r>
            <a:r>
              <a:rPr lang="ko-KR" altLang="en-US" sz="1200" i="1" dirty="0" smtClean="0">
                <a:solidFill>
                  <a:schemeClr val="accent4"/>
                </a:solidFill>
              </a:rPr>
              <a:t> </a:t>
            </a:r>
            <a:r>
              <a:rPr lang="ko-KR" altLang="en-US" sz="1200" i="1" dirty="0" err="1" smtClean="0">
                <a:solidFill>
                  <a:schemeClr val="accent4"/>
                </a:solidFill>
              </a:rPr>
              <a:t>태깅</a:t>
            </a:r>
            <a:r>
              <a:rPr lang="ko-KR" altLang="en-US" sz="1200" i="1" dirty="0" smtClean="0">
                <a:solidFill>
                  <a:schemeClr val="accent4"/>
                </a:solidFill>
              </a:rPr>
              <a:t> 진행 중임을 확인</a:t>
            </a:r>
            <a:r>
              <a:rPr lang="en-US" altLang="ko-KR" sz="1200" i="1" dirty="0" smtClean="0">
                <a:solidFill>
                  <a:schemeClr val="accent4"/>
                </a:solidFill>
              </a:rPr>
              <a:t>. </a:t>
            </a:r>
            <a:r>
              <a:rPr lang="ko-KR" altLang="en-US" sz="1200" i="1" dirty="0" smtClean="0">
                <a:solidFill>
                  <a:schemeClr val="accent4"/>
                </a:solidFill>
              </a:rPr>
              <a:t>웹은 </a:t>
            </a:r>
            <a:r>
              <a:rPr lang="ko-KR" altLang="en-US" sz="1200" i="1" dirty="0" err="1" smtClean="0">
                <a:solidFill>
                  <a:schemeClr val="accent4"/>
                </a:solidFill>
              </a:rPr>
              <a:t>태깅</a:t>
            </a:r>
            <a:r>
              <a:rPr lang="ko-KR" altLang="en-US" sz="1200" i="1" dirty="0" smtClean="0">
                <a:solidFill>
                  <a:schemeClr val="accent4"/>
                </a:solidFill>
              </a:rPr>
              <a:t> 보완 요청</a:t>
            </a:r>
            <a:endParaRPr lang="en-US" altLang="ko-KR" sz="1200" i="1" dirty="0" smtClean="0">
              <a:solidFill>
                <a:schemeClr val="accent4"/>
              </a:solidFill>
            </a:endParaRPr>
          </a:p>
        </p:txBody>
      </p:sp>
      <p:sp>
        <p:nvSpPr>
          <p:cNvPr id="61" name="DirArrow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10800000">
            <a:off x="216723" y="5137952"/>
            <a:ext cx="1454319" cy="156313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Title Tracker Circle"/>
          <p:cNvSpPr/>
          <p:nvPr/>
        </p:nvSpPr>
        <p:spPr>
          <a:xfrm>
            <a:off x="1540807" y="1873114"/>
            <a:ext cx="624825" cy="330200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2/13</a:t>
            </a:r>
            <a:endParaRPr lang="ko-KR" altLang="en-US" sz="2000" b="1" dirty="0" smtClean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1491698" y="2415761"/>
            <a:ext cx="399179" cy="520251"/>
          </a:xfrm>
          <a:prstGeom prst="lin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993438" y="2422367"/>
            <a:ext cx="534506" cy="574933"/>
          </a:xfrm>
          <a:prstGeom prst="lin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Oval 64"/>
          <p:cNvSpPr/>
          <p:nvPr/>
        </p:nvSpPr>
        <p:spPr>
          <a:xfrm>
            <a:off x="1631457" y="2739181"/>
            <a:ext cx="403869" cy="403869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pic>
        <p:nvPicPr>
          <p:cNvPr id="66" name="Picture 16" descr="impact icon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27" y="2632775"/>
            <a:ext cx="668384" cy="66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Elbow Connector 39"/>
          <p:cNvCxnSpPr/>
          <p:nvPr/>
        </p:nvCxnSpPr>
        <p:spPr>
          <a:xfrm rot="5400000">
            <a:off x="1212318" y="2922057"/>
            <a:ext cx="360000" cy="921803"/>
          </a:xfrm>
          <a:prstGeom prst="bentConnector3">
            <a:avLst>
              <a:gd name="adj1" fmla="val 50000"/>
            </a:avLst>
          </a:prstGeom>
          <a:ln w="19050">
            <a:solidFill>
              <a:srgbClr val="7BA5D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0" idx="3"/>
          </p:cNvCxnSpPr>
          <p:nvPr/>
        </p:nvCxnSpPr>
        <p:spPr>
          <a:xfrm flipV="1">
            <a:off x="6437105" y="1373890"/>
            <a:ext cx="240360" cy="32479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Isosceles Triangle 69"/>
          <p:cNvSpPr/>
          <p:nvPr/>
        </p:nvSpPr>
        <p:spPr>
          <a:xfrm flipH="1" flipV="1">
            <a:off x="6216755" y="1310012"/>
            <a:ext cx="140771" cy="121354"/>
          </a:xfrm>
          <a:prstGeom prst="triangle">
            <a:avLst/>
          </a:prstGeom>
          <a:solidFill>
            <a:schemeClr val="tx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6500892" y="1436878"/>
            <a:ext cx="279773" cy="402015"/>
          </a:xfrm>
          <a:prstGeom prst="line">
            <a:avLst/>
          </a:prstGeom>
          <a:noFill/>
          <a:ln w="1016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9" name="TextBox 78"/>
          <p:cNvSpPr txBox="1"/>
          <p:nvPr/>
        </p:nvSpPr>
        <p:spPr>
          <a:xfrm>
            <a:off x="5660008" y="860036"/>
            <a:ext cx="121072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marL="1587" lvl="1" indent="0">
              <a:buNone/>
            </a:pPr>
            <a:r>
              <a:rPr lang="en-US" altLang="ko-KR" sz="1200" b="1" i="1" dirty="0" smtClean="0">
                <a:solidFill>
                  <a:schemeClr val="tx2"/>
                </a:solidFill>
              </a:rPr>
              <a:t>3/24 </a:t>
            </a:r>
            <a:r>
              <a:rPr lang="ko-KR" altLang="en-US" sz="1200" b="1" i="1" dirty="0" smtClean="0">
                <a:solidFill>
                  <a:schemeClr val="tx2"/>
                </a:solidFill>
              </a:rPr>
              <a:t>현재</a:t>
            </a:r>
            <a:r>
              <a:rPr lang="en-US" altLang="ko-KR" sz="1200" b="1" i="1" dirty="0">
                <a:solidFill>
                  <a:schemeClr val="tx2"/>
                </a:solidFill>
              </a:rPr>
              <a:t>:</a:t>
            </a:r>
            <a:endParaRPr lang="en-US" altLang="ko-KR" sz="1200" b="1" i="1" dirty="0" smtClean="0">
              <a:solidFill>
                <a:schemeClr val="tx2"/>
              </a:solidFill>
            </a:endParaRPr>
          </a:p>
          <a:p>
            <a:pPr marL="1587" lvl="1" indent="0">
              <a:buNone/>
            </a:pPr>
            <a:r>
              <a:rPr lang="ko-KR" altLang="en-US" sz="1200" i="1" dirty="0" smtClean="0">
                <a:solidFill>
                  <a:schemeClr val="tx2"/>
                </a:solidFill>
              </a:rPr>
              <a:t>지속 탐험 진행 중</a:t>
            </a:r>
            <a:endParaRPr lang="ko-KR" altLang="en-US" sz="12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31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6393664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035" name="think-cell Slide" r:id="rId24" imgW="492" imgH="493" progId="TCLayout.ActiveDocument.1">
                  <p:embed/>
                </p:oleObj>
              </mc:Choice>
              <mc:Fallback>
                <p:oleObj name="think-cell Slide" r:id="rId24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615553"/>
          </a:xfrm>
        </p:spPr>
        <p:txBody>
          <a:bodyPr/>
          <a:lstStyle/>
          <a:p>
            <a:pPr marL="360000" lvl="1" indent="0" latinLnBrk="0">
              <a:buSzTx/>
              <a:buNone/>
            </a:pPr>
            <a:r>
              <a:rPr lang="ko-KR" altLang="en-US" sz="2000" b="0" dirty="0" smtClean="0">
                <a:latin typeface="+mj-ea"/>
                <a:ea typeface="+mj-ea"/>
              </a:rPr>
              <a:t>캠프아문젠은</a:t>
            </a:r>
            <a:r>
              <a:rPr lang="en-US" altLang="ko-KR" sz="2000" b="0" dirty="0" smtClean="0">
                <a:latin typeface="+mj-ea"/>
                <a:ea typeface="+mj-ea"/>
              </a:rPr>
              <a:t> </a:t>
            </a:r>
            <a:r>
              <a:rPr lang="ko-KR" altLang="en-US" sz="2000" b="0" dirty="0" smtClean="0">
                <a:latin typeface="+mj-ea"/>
                <a:ea typeface="+mj-ea"/>
              </a:rPr>
              <a:t>체계화된 방법론에 기반하여 파일럿을 실행하</a:t>
            </a:r>
            <a:r>
              <a:rPr lang="ko-KR" altLang="en-US" sz="2000" b="0" dirty="0">
                <a:latin typeface="+mj-ea"/>
                <a:ea typeface="+mj-ea"/>
              </a:rPr>
              <a:t>고</a:t>
            </a:r>
            <a:r>
              <a:rPr lang="ko-KR" altLang="en-US" sz="2000" b="0" dirty="0" smtClean="0">
                <a:latin typeface="+mj-ea"/>
                <a:ea typeface="+mj-ea"/>
              </a:rPr>
              <a:t> 지속적으로 고객 </a:t>
            </a:r>
            <a:r>
              <a:rPr lang="ko-KR" altLang="en-US" sz="2000" b="0" dirty="0" err="1" smtClean="0">
                <a:latin typeface="+mj-ea"/>
                <a:ea typeface="+mj-ea"/>
              </a:rPr>
              <a:t>인사이트</a:t>
            </a:r>
            <a:r>
              <a:rPr lang="ko-KR" altLang="en-US" sz="2000" b="0" dirty="0" smtClean="0">
                <a:latin typeface="+mj-ea"/>
                <a:ea typeface="+mj-ea"/>
              </a:rPr>
              <a:t> 발굴하는 업무 프로세스의 </a:t>
            </a:r>
            <a:r>
              <a:rPr lang="ko-KR" altLang="en-US" sz="2000" b="0" dirty="0" smtClean="0">
                <a:latin typeface="+mj-ea"/>
                <a:ea typeface="+mj-ea"/>
              </a:rPr>
              <a:t>내</a:t>
            </a:r>
            <a:r>
              <a:rPr lang="ko-KR" altLang="en-US" sz="2000" b="0" dirty="0" smtClean="0">
                <a:latin typeface="+mj-ea"/>
                <a:ea typeface="+mj-ea"/>
              </a:rPr>
              <a:t>재</a:t>
            </a:r>
            <a:r>
              <a:rPr lang="ko-KR" altLang="en-US" sz="2000" b="0" dirty="0" smtClean="0">
                <a:latin typeface="+mj-ea"/>
                <a:ea typeface="+mj-ea"/>
              </a:rPr>
              <a:t>화가 </a:t>
            </a:r>
            <a:r>
              <a:rPr lang="ko-KR" altLang="en-US" sz="2000" b="0" dirty="0" smtClean="0">
                <a:latin typeface="+mj-ea"/>
                <a:ea typeface="+mj-ea"/>
              </a:rPr>
              <a:t>필요함 </a:t>
            </a:r>
            <a:endParaRPr lang="en-US" altLang="ko-KR" sz="2000" b="0" dirty="0">
              <a:latin typeface="+mj-ea"/>
              <a:ea typeface="+mj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79063" y="905878"/>
            <a:ext cx="5400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en-US" sz="1000" b="1" dirty="0" smtClean="0">
                <a:solidFill>
                  <a:srgbClr val="00589A"/>
                </a:solidFill>
              </a:rPr>
              <a:t>D-xx</a:t>
            </a:r>
            <a:endParaRPr lang="en-US" sz="1000" b="1" dirty="0">
              <a:solidFill>
                <a:srgbClr val="00589A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29382" y="905878"/>
            <a:ext cx="144255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ko-KR" altLang="en-US" sz="1000" dirty="0" err="1" smtClean="0"/>
              <a:t>런칭</a:t>
            </a:r>
            <a:r>
              <a:rPr lang="ko-KR" altLang="en-US" sz="1000" dirty="0" smtClean="0"/>
              <a:t> 예정일 기준</a:t>
            </a:r>
            <a:r>
              <a:rPr lang="en-US" altLang="ko-KR" sz="1000" dirty="0" smtClean="0"/>
              <a:t>, D-xx </a:t>
            </a:r>
            <a:r>
              <a:rPr lang="ko-KR" altLang="en-US" sz="1000" dirty="0" smtClean="0"/>
              <a:t>영업일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전부터 작업 시작</a:t>
            </a:r>
            <a:endParaRPr lang="en-US" sz="1000" dirty="0"/>
          </a:p>
        </p:txBody>
      </p:sp>
      <p:sp>
        <p:nvSpPr>
          <p:cNvPr id="57" name="Freeform 56"/>
          <p:cNvSpPr/>
          <p:nvPr>
            <p:custDataLst>
              <p:tags r:id="rId3"/>
            </p:custDataLst>
          </p:nvPr>
        </p:nvSpPr>
        <p:spPr>
          <a:xfrm>
            <a:off x="783643" y="5656878"/>
            <a:ext cx="5970797" cy="584550"/>
          </a:xfrm>
          <a:custGeom>
            <a:avLst/>
            <a:gdLst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97129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97129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97129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61988 w 1828800"/>
              <a:gd name="connsiteY5" fmla="*/ 457200 h 914400"/>
              <a:gd name="connsiteX0" fmla="*/ 0 w 1828800"/>
              <a:gd name="connsiteY0" fmla="*/ 0 h 914400"/>
              <a:gd name="connsiteX1" fmla="*/ 1666812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61988 w 1828800"/>
              <a:gd name="connsiteY5" fmla="*/ 457200 h 914400"/>
              <a:gd name="connsiteX0" fmla="*/ 0 w 1828800"/>
              <a:gd name="connsiteY0" fmla="*/ 0 h 914400"/>
              <a:gd name="connsiteX1" fmla="*/ 1666812 w 1828800"/>
              <a:gd name="connsiteY1" fmla="*/ 0 h 914400"/>
              <a:gd name="connsiteX2" fmla="*/ 1828800 w 1828800"/>
              <a:gd name="connsiteY2" fmla="*/ 457200 h 914400"/>
              <a:gd name="connsiteX3" fmla="*/ 1666812 w 1828800"/>
              <a:gd name="connsiteY3" fmla="*/ 914400 h 914400"/>
              <a:gd name="connsiteX4" fmla="*/ 0 w 1828800"/>
              <a:gd name="connsiteY4" fmla="*/ 914400 h 914400"/>
              <a:gd name="connsiteX5" fmla="*/ 161988 w 1828800"/>
              <a:gd name="connsiteY5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" h="914400">
                <a:moveTo>
                  <a:pt x="0" y="0"/>
                </a:moveTo>
                <a:lnTo>
                  <a:pt x="1666812" y="0"/>
                </a:lnTo>
                <a:lnTo>
                  <a:pt x="1828800" y="457200"/>
                </a:lnTo>
                <a:lnTo>
                  <a:pt x="1666812" y="914400"/>
                </a:lnTo>
                <a:lnTo>
                  <a:pt x="0" y="914400"/>
                </a:lnTo>
                <a:lnTo>
                  <a:pt x="161988" y="457200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2"/>
              </a:solidFill>
            </a:endParaRPr>
          </a:p>
        </p:txBody>
      </p:sp>
      <p:sp>
        <p:nvSpPr>
          <p:cNvPr id="58" name="TextBox 57"/>
          <p:cNvSpPr txBox="1"/>
          <p:nvPr>
            <p:custDataLst>
              <p:tags r:id="rId4"/>
            </p:custDataLst>
          </p:nvPr>
        </p:nvSpPr>
        <p:spPr>
          <a:xfrm>
            <a:off x="1619570" y="5697472"/>
            <a:ext cx="3416574" cy="5033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en-US" altLang="ko-KR" sz="1200" b="1" dirty="0" smtClean="0">
                <a:solidFill>
                  <a:schemeClr val="tx2"/>
                </a:solidFill>
              </a:rPr>
              <a:t>IT /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디자인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개발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1793" y="2655244"/>
            <a:ext cx="1044000" cy="118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sz="1200" dirty="0" smtClean="0"/>
              <a:t>검증하고자 하는 기회는 무엇인가</a:t>
            </a:r>
            <a:r>
              <a:rPr lang="en-US" altLang="ko-KR" sz="1200" dirty="0" smtClean="0"/>
              <a:t>?</a:t>
            </a:r>
          </a:p>
          <a:p>
            <a:pPr lvl="1">
              <a:spcBef>
                <a:spcPts val="600"/>
              </a:spcBef>
            </a:pPr>
            <a:r>
              <a:rPr lang="ko-KR" altLang="en-US" sz="1200" dirty="0" smtClean="0"/>
              <a:t>기회의 규모는 어느 수준인가</a:t>
            </a:r>
            <a:r>
              <a:rPr lang="en-US" altLang="ko-KR" sz="1200" dirty="0" smtClean="0"/>
              <a:t>?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826676" y="2655244"/>
            <a:ext cx="11160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sz="1200" dirty="0" smtClean="0"/>
              <a:t>누구에게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언제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무엇을 제공하는 것이 효과적인가</a:t>
            </a:r>
            <a:r>
              <a:rPr lang="en-US" altLang="ko-KR" sz="1200" dirty="0" smtClean="0"/>
              <a:t>?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972318" y="2655244"/>
            <a:ext cx="1368000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sz="1200" dirty="0" smtClean="0"/>
              <a:t>통계적으로 유의미한 결과를 얻기 위한 </a:t>
            </a:r>
            <a:r>
              <a:rPr lang="ko-KR" altLang="en-US" sz="1200" dirty="0" err="1" smtClean="0"/>
              <a:t>실험군과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대조군의</a:t>
            </a:r>
            <a:r>
              <a:rPr lang="ko-KR" altLang="en-US" sz="1200" dirty="0" smtClean="0"/>
              <a:t>  표본 규모는 얼마인가</a:t>
            </a:r>
            <a:r>
              <a:rPr lang="en-US" altLang="ko-KR" sz="1200" dirty="0" smtClean="0"/>
              <a:t>?</a:t>
            </a:r>
          </a:p>
          <a:p>
            <a:pPr lvl="1">
              <a:spcBef>
                <a:spcPts val="600"/>
              </a:spcBef>
            </a:pPr>
            <a:r>
              <a:rPr lang="ko-KR" altLang="en-US" sz="1200" dirty="0" err="1" smtClean="0"/>
              <a:t>실험군과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대조군의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동질한</a:t>
            </a:r>
            <a:r>
              <a:rPr lang="ko-KR" altLang="en-US" sz="1200" dirty="0" smtClean="0"/>
              <a:t> 구성을 보장하기 위해 확인해야 하는 요소는 무엇인가</a:t>
            </a:r>
            <a:r>
              <a:rPr lang="en-US" altLang="ko-KR" sz="1200" dirty="0" smtClean="0"/>
              <a:t>?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587893" y="2655244"/>
            <a:ext cx="111600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sz="1200" dirty="0" smtClean="0"/>
              <a:t>결과를 왜곡시킬 수 있는 변수들을 고려하여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타겟팅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로직을</a:t>
            </a:r>
            <a:r>
              <a:rPr lang="ko-KR" altLang="en-US" sz="1200" dirty="0" smtClean="0"/>
              <a:t> 어떻게 설계할 것인가</a:t>
            </a:r>
            <a:r>
              <a:rPr lang="en-US" altLang="ko-KR" sz="1200" dirty="0" smtClean="0"/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75984" y="2655244"/>
            <a:ext cx="11160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sz="1200" dirty="0" err="1" smtClean="0"/>
              <a:t>실험군에</a:t>
            </a:r>
            <a:r>
              <a:rPr lang="ko-KR" altLang="en-US" sz="1200" dirty="0" smtClean="0"/>
              <a:t> 어떤 메시지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혜택을 제공할 것인가</a:t>
            </a:r>
            <a:r>
              <a:rPr lang="en-US" altLang="ko-KR" sz="1200" dirty="0" smtClean="0"/>
              <a:t>? </a:t>
            </a:r>
          </a:p>
        </p:txBody>
      </p:sp>
      <p:sp>
        <p:nvSpPr>
          <p:cNvPr id="73" name="Freeform 72"/>
          <p:cNvSpPr/>
          <p:nvPr>
            <p:custDataLst>
              <p:tags r:id="rId5"/>
            </p:custDataLst>
          </p:nvPr>
        </p:nvSpPr>
        <p:spPr>
          <a:xfrm>
            <a:off x="720143" y="1984302"/>
            <a:ext cx="1210840" cy="584550"/>
          </a:xfrm>
          <a:custGeom>
            <a:avLst/>
            <a:gdLst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" h="914400">
                <a:moveTo>
                  <a:pt x="0" y="0"/>
                </a:moveTo>
                <a:lnTo>
                  <a:pt x="1631671" y="0"/>
                </a:lnTo>
                <a:lnTo>
                  <a:pt x="1828800" y="457200"/>
                </a:lnTo>
                <a:lnTo>
                  <a:pt x="1631671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solidFill>
            <a:srgbClr val="7BA5D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>
            <p:custDataLst>
              <p:tags r:id="rId6"/>
            </p:custDataLst>
          </p:nvPr>
        </p:nvSpPr>
        <p:spPr>
          <a:xfrm>
            <a:off x="783643" y="2024896"/>
            <a:ext cx="1016822" cy="503363"/>
          </a:xfrm>
          <a:prstGeom prst="rect">
            <a:avLst/>
          </a:prstGeom>
          <a:solidFill>
            <a:srgbClr val="7BA5DE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ko-KR" altLang="en-US" sz="1200" b="1" dirty="0">
                <a:solidFill>
                  <a:schemeClr val="bg1"/>
                </a:solidFill>
              </a:rPr>
              <a:t>아이디어 정의 및 작업 계획</a:t>
            </a:r>
          </a:p>
        </p:txBody>
      </p:sp>
      <p:sp>
        <p:nvSpPr>
          <p:cNvPr id="75" name="Freeform 74"/>
          <p:cNvSpPr/>
          <p:nvPr>
            <p:custDataLst>
              <p:tags r:id="rId7"/>
            </p:custDataLst>
          </p:nvPr>
        </p:nvSpPr>
        <p:spPr>
          <a:xfrm>
            <a:off x="1820475" y="1984302"/>
            <a:ext cx="1268626" cy="584550"/>
          </a:xfrm>
          <a:custGeom>
            <a:avLst/>
            <a:gdLst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97129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97129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97129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61988 w 1828800"/>
              <a:gd name="connsiteY5" fmla="*/ 457200 h 914400"/>
              <a:gd name="connsiteX0" fmla="*/ 0 w 1828800"/>
              <a:gd name="connsiteY0" fmla="*/ 0 h 914400"/>
              <a:gd name="connsiteX1" fmla="*/ 1666812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61988 w 1828800"/>
              <a:gd name="connsiteY5" fmla="*/ 457200 h 914400"/>
              <a:gd name="connsiteX0" fmla="*/ 0 w 1828800"/>
              <a:gd name="connsiteY0" fmla="*/ 0 h 914400"/>
              <a:gd name="connsiteX1" fmla="*/ 1666812 w 1828800"/>
              <a:gd name="connsiteY1" fmla="*/ 0 h 914400"/>
              <a:gd name="connsiteX2" fmla="*/ 1828800 w 1828800"/>
              <a:gd name="connsiteY2" fmla="*/ 457200 h 914400"/>
              <a:gd name="connsiteX3" fmla="*/ 1666812 w 1828800"/>
              <a:gd name="connsiteY3" fmla="*/ 914400 h 914400"/>
              <a:gd name="connsiteX4" fmla="*/ 0 w 1828800"/>
              <a:gd name="connsiteY4" fmla="*/ 914400 h 914400"/>
              <a:gd name="connsiteX5" fmla="*/ 161988 w 1828800"/>
              <a:gd name="connsiteY5" fmla="*/ 457200 h 914400"/>
              <a:gd name="connsiteX0" fmla="*/ 0 w 1841320"/>
              <a:gd name="connsiteY0" fmla="*/ 0 h 914400"/>
              <a:gd name="connsiteX1" fmla="*/ 1666812 w 1841320"/>
              <a:gd name="connsiteY1" fmla="*/ 0 h 914400"/>
              <a:gd name="connsiteX2" fmla="*/ 1841320 w 1841320"/>
              <a:gd name="connsiteY2" fmla="*/ 457200 h 914400"/>
              <a:gd name="connsiteX3" fmla="*/ 1666812 w 1841320"/>
              <a:gd name="connsiteY3" fmla="*/ 914400 h 914400"/>
              <a:gd name="connsiteX4" fmla="*/ 0 w 1841320"/>
              <a:gd name="connsiteY4" fmla="*/ 914400 h 914400"/>
              <a:gd name="connsiteX5" fmla="*/ 161988 w 1841320"/>
              <a:gd name="connsiteY5" fmla="*/ 457200 h 914400"/>
              <a:gd name="connsiteX6" fmla="*/ 0 w 1841320"/>
              <a:gd name="connsiteY6" fmla="*/ 0 h 914400"/>
              <a:gd name="connsiteX0" fmla="*/ 0 w 1841320"/>
              <a:gd name="connsiteY0" fmla="*/ 0 h 914400"/>
              <a:gd name="connsiteX1" fmla="*/ 1666812 w 1841320"/>
              <a:gd name="connsiteY1" fmla="*/ 0 h 914400"/>
              <a:gd name="connsiteX2" fmla="*/ 1841320 w 1841320"/>
              <a:gd name="connsiteY2" fmla="*/ 457200 h 914400"/>
              <a:gd name="connsiteX3" fmla="*/ 1666812 w 1841320"/>
              <a:gd name="connsiteY3" fmla="*/ 914400 h 914400"/>
              <a:gd name="connsiteX4" fmla="*/ 0 w 1841320"/>
              <a:gd name="connsiteY4" fmla="*/ 914400 h 914400"/>
              <a:gd name="connsiteX5" fmla="*/ 187030 w 1841320"/>
              <a:gd name="connsiteY5" fmla="*/ 457200 h 914400"/>
              <a:gd name="connsiteX6" fmla="*/ 0 w 1841320"/>
              <a:gd name="connsiteY6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1320" h="914400">
                <a:moveTo>
                  <a:pt x="0" y="0"/>
                </a:moveTo>
                <a:lnTo>
                  <a:pt x="1666812" y="0"/>
                </a:lnTo>
                <a:lnTo>
                  <a:pt x="1841320" y="457200"/>
                </a:lnTo>
                <a:lnTo>
                  <a:pt x="1666812" y="914400"/>
                </a:lnTo>
                <a:lnTo>
                  <a:pt x="0" y="914400"/>
                </a:lnTo>
                <a:lnTo>
                  <a:pt x="18703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7BA5D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>
            <p:custDataLst>
              <p:tags r:id="rId8"/>
            </p:custDataLst>
          </p:nvPr>
        </p:nvSpPr>
        <p:spPr>
          <a:xfrm>
            <a:off x="2207664" y="2024896"/>
            <a:ext cx="769833" cy="503363"/>
          </a:xfrm>
          <a:prstGeom prst="rect">
            <a:avLst/>
          </a:prstGeom>
          <a:solidFill>
            <a:srgbClr val="7BA5DE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ko-KR" altLang="en-US" sz="1200" b="1" dirty="0">
                <a:solidFill>
                  <a:schemeClr val="bg1"/>
                </a:solidFill>
              </a:rPr>
              <a:t>가설 수립</a:t>
            </a:r>
          </a:p>
        </p:txBody>
      </p:sp>
      <p:sp>
        <p:nvSpPr>
          <p:cNvPr id="79" name="Freeform 78"/>
          <p:cNvSpPr/>
          <p:nvPr>
            <p:custDataLst>
              <p:tags r:id="rId9"/>
            </p:custDataLst>
          </p:nvPr>
        </p:nvSpPr>
        <p:spPr>
          <a:xfrm>
            <a:off x="2987340" y="1984302"/>
            <a:ext cx="1494747" cy="584550"/>
          </a:xfrm>
          <a:custGeom>
            <a:avLst/>
            <a:gdLst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97129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97129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97129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61988 w 1828800"/>
              <a:gd name="connsiteY5" fmla="*/ 457200 h 914400"/>
              <a:gd name="connsiteX0" fmla="*/ 0 w 1828800"/>
              <a:gd name="connsiteY0" fmla="*/ 0 h 914400"/>
              <a:gd name="connsiteX1" fmla="*/ 1666812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61988 w 1828800"/>
              <a:gd name="connsiteY5" fmla="*/ 457200 h 914400"/>
              <a:gd name="connsiteX0" fmla="*/ 0 w 1828800"/>
              <a:gd name="connsiteY0" fmla="*/ 0 h 914400"/>
              <a:gd name="connsiteX1" fmla="*/ 1666812 w 1828800"/>
              <a:gd name="connsiteY1" fmla="*/ 0 h 914400"/>
              <a:gd name="connsiteX2" fmla="*/ 1828800 w 1828800"/>
              <a:gd name="connsiteY2" fmla="*/ 457200 h 914400"/>
              <a:gd name="connsiteX3" fmla="*/ 1666812 w 1828800"/>
              <a:gd name="connsiteY3" fmla="*/ 914400 h 914400"/>
              <a:gd name="connsiteX4" fmla="*/ 0 w 1828800"/>
              <a:gd name="connsiteY4" fmla="*/ 914400 h 914400"/>
              <a:gd name="connsiteX5" fmla="*/ 161988 w 1828800"/>
              <a:gd name="connsiteY5" fmla="*/ 457200 h 914400"/>
              <a:gd name="connsiteX0" fmla="*/ 0 w 1807932"/>
              <a:gd name="connsiteY0" fmla="*/ 0 h 914400"/>
              <a:gd name="connsiteX1" fmla="*/ 1666812 w 1807932"/>
              <a:gd name="connsiteY1" fmla="*/ 0 h 914400"/>
              <a:gd name="connsiteX2" fmla="*/ 1807932 w 1807932"/>
              <a:gd name="connsiteY2" fmla="*/ 457200 h 914400"/>
              <a:gd name="connsiteX3" fmla="*/ 1666812 w 1807932"/>
              <a:gd name="connsiteY3" fmla="*/ 914400 h 914400"/>
              <a:gd name="connsiteX4" fmla="*/ 0 w 1807932"/>
              <a:gd name="connsiteY4" fmla="*/ 914400 h 914400"/>
              <a:gd name="connsiteX5" fmla="*/ 161988 w 1807932"/>
              <a:gd name="connsiteY5" fmla="*/ 457200 h 914400"/>
              <a:gd name="connsiteX6" fmla="*/ 0 w 1807932"/>
              <a:gd name="connsiteY6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7932" h="914400">
                <a:moveTo>
                  <a:pt x="0" y="0"/>
                </a:moveTo>
                <a:lnTo>
                  <a:pt x="1666812" y="0"/>
                </a:lnTo>
                <a:lnTo>
                  <a:pt x="1807932" y="457200"/>
                </a:lnTo>
                <a:lnTo>
                  <a:pt x="1666812" y="914400"/>
                </a:lnTo>
                <a:lnTo>
                  <a:pt x="0" y="914400"/>
                </a:lnTo>
                <a:lnTo>
                  <a:pt x="161988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7BA5D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>
            <p:custDataLst>
              <p:tags r:id="rId10"/>
            </p:custDataLst>
          </p:nvPr>
        </p:nvSpPr>
        <p:spPr>
          <a:xfrm>
            <a:off x="3385567" y="2024896"/>
            <a:ext cx="979849" cy="503363"/>
          </a:xfrm>
          <a:prstGeom prst="rect">
            <a:avLst/>
          </a:prstGeom>
          <a:solidFill>
            <a:srgbClr val="7BA5DE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en-US" altLang="ko-KR" sz="1200" b="1" dirty="0">
                <a:solidFill>
                  <a:schemeClr val="bg1"/>
                </a:solidFill>
              </a:rPr>
              <a:t>Cell design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1" name="Freeform 80"/>
          <p:cNvSpPr/>
          <p:nvPr>
            <p:custDataLst>
              <p:tags r:id="rId11"/>
            </p:custDataLst>
          </p:nvPr>
        </p:nvSpPr>
        <p:spPr>
          <a:xfrm>
            <a:off x="4395411" y="1984302"/>
            <a:ext cx="1260000" cy="584550"/>
          </a:xfrm>
          <a:custGeom>
            <a:avLst/>
            <a:gdLst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97129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97129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97129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61988 w 1828800"/>
              <a:gd name="connsiteY5" fmla="*/ 457200 h 914400"/>
              <a:gd name="connsiteX0" fmla="*/ 0 w 1828800"/>
              <a:gd name="connsiteY0" fmla="*/ 0 h 914400"/>
              <a:gd name="connsiteX1" fmla="*/ 1666812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61988 w 1828800"/>
              <a:gd name="connsiteY5" fmla="*/ 457200 h 914400"/>
              <a:gd name="connsiteX0" fmla="*/ 0 w 1828800"/>
              <a:gd name="connsiteY0" fmla="*/ 0 h 914400"/>
              <a:gd name="connsiteX1" fmla="*/ 1666812 w 1828800"/>
              <a:gd name="connsiteY1" fmla="*/ 0 h 914400"/>
              <a:gd name="connsiteX2" fmla="*/ 1828800 w 1828800"/>
              <a:gd name="connsiteY2" fmla="*/ 457200 h 914400"/>
              <a:gd name="connsiteX3" fmla="*/ 1666812 w 1828800"/>
              <a:gd name="connsiteY3" fmla="*/ 914400 h 914400"/>
              <a:gd name="connsiteX4" fmla="*/ 0 w 1828800"/>
              <a:gd name="connsiteY4" fmla="*/ 914400 h 914400"/>
              <a:gd name="connsiteX5" fmla="*/ 161988 w 1828800"/>
              <a:gd name="connsiteY5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" h="914400">
                <a:moveTo>
                  <a:pt x="0" y="0"/>
                </a:moveTo>
                <a:lnTo>
                  <a:pt x="1666812" y="0"/>
                </a:lnTo>
                <a:lnTo>
                  <a:pt x="1828800" y="457200"/>
                </a:lnTo>
                <a:lnTo>
                  <a:pt x="1666812" y="914400"/>
                </a:lnTo>
                <a:lnTo>
                  <a:pt x="0" y="914400"/>
                </a:lnTo>
                <a:lnTo>
                  <a:pt x="161988" y="457200"/>
                </a:lnTo>
                <a:close/>
              </a:path>
            </a:pathLst>
          </a:custGeom>
          <a:solidFill>
            <a:srgbClr val="7BA5D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>
            <p:custDataLst>
              <p:tags r:id="rId12"/>
            </p:custDataLst>
          </p:nvPr>
        </p:nvSpPr>
        <p:spPr>
          <a:xfrm>
            <a:off x="4781986" y="2024896"/>
            <a:ext cx="761821" cy="503363"/>
          </a:xfrm>
          <a:prstGeom prst="rect">
            <a:avLst/>
          </a:prstGeom>
          <a:solidFill>
            <a:srgbClr val="7BA5DE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en-US" altLang="ko-KR" sz="1200" b="1" dirty="0">
                <a:solidFill>
                  <a:schemeClr val="bg1"/>
                </a:solidFill>
              </a:rPr>
              <a:t>Contents </a:t>
            </a:r>
            <a:r>
              <a:rPr lang="ko-KR" altLang="en-US" sz="1200" b="1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86" name="Freeform 85"/>
          <p:cNvSpPr/>
          <p:nvPr>
            <p:custDataLst>
              <p:tags r:id="rId13"/>
            </p:custDataLst>
          </p:nvPr>
        </p:nvSpPr>
        <p:spPr>
          <a:xfrm>
            <a:off x="5561663" y="1984302"/>
            <a:ext cx="1260000" cy="584550"/>
          </a:xfrm>
          <a:custGeom>
            <a:avLst/>
            <a:gdLst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97129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97129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97129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61988 w 1828800"/>
              <a:gd name="connsiteY5" fmla="*/ 457200 h 914400"/>
              <a:gd name="connsiteX0" fmla="*/ 0 w 1828800"/>
              <a:gd name="connsiteY0" fmla="*/ 0 h 914400"/>
              <a:gd name="connsiteX1" fmla="*/ 1666812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61988 w 1828800"/>
              <a:gd name="connsiteY5" fmla="*/ 457200 h 914400"/>
              <a:gd name="connsiteX0" fmla="*/ 0 w 1828800"/>
              <a:gd name="connsiteY0" fmla="*/ 0 h 914400"/>
              <a:gd name="connsiteX1" fmla="*/ 1666812 w 1828800"/>
              <a:gd name="connsiteY1" fmla="*/ 0 h 914400"/>
              <a:gd name="connsiteX2" fmla="*/ 1828800 w 1828800"/>
              <a:gd name="connsiteY2" fmla="*/ 457200 h 914400"/>
              <a:gd name="connsiteX3" fmla="*/ 1666812 w 1828800"/>
              <a:gd name="connsiteY3" fmla="*/ 914400 h 914400"/>
              <a:gd name="connsiteX4" fmla="*/ 0 w 1828800"/>
              <a:gd name="connsiteY4" fmla="*/ 914400 h 914400"/>
              <a:gd name="connsiteX5" fmla="*/ 161988 w 1828800"/>
              <a:gd name="connsiteY5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" h="914400">
                <a:moveTo>
                  <a:pt x="0" y="0"/>
                </a:moveTo>
                <a:lnTo>
                  <a:pt x="1666812" y="0"/>
                </a:lnTo>
                <a:lnTo>
                  <a:pt x="1828800" y="457200"/>
                </a:lnTo>
                <a:lnTo>
                  <a:pt x="1666812" y="914400"/>
                </a:lnTo>
                <a:lnTo>
                  <a:pt x="0" y="914400"/>
                </a:lnTo>
                <a:lnTo>
                  <a:pt x="161988" y="457200"/>
                </a:lnTo>
                <a:close/>
              </a:path>
            </a:pathLst>
          </a:custGeom>
          <a:solidFill>
            <a:srgbClr val="7BA5D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>
            <p:custDataLst>
              <p:tags r:id="rId14"/>
            </p:custDataLst>
          </p:nvPr>
        </p:nvSpPr>
        <p:spPr>
          <a:xfrm>
            <a:off x="5982138" y="2024896"/>
            <a:ext cx="779677" cy="50336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en-US" altLang="ko-KR" sz="1200" b="1" dirty="0">
                <a:solidFill>
                  <a:schemeClr val="bg1"/>
                </a:solidFill>
              </a:rPr>
              <a:t>Targeting logic </a:t>
            </a:r>
            <a:r>
              <a:rPr lang="ko-KR" altLang="en-US" sz="1200" b="1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789128" y="1748735"/>
            <a:ext cx="71209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00589A"/>
                </a:solidFill>
              </a:rPr>
              <a:t>D-5</a:t>
            </a:r>
            <a:endParaRPr lang="en-US" sz="1200" b="1" dirty="0">
              <a:solidFill>
                <a:srgbClr val="00589A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620728" y="1748735"/>
            <a:ext cx="71209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00589A"/>
                </a:solidFill>
              </a:rPr>
              <a:t>D-8</a:t>
            </a:r>
            <a:endParaRPr lang="en-US" sz="1200" b="1" dirty="0">
              <a:solidFill>
                <a:srgbClr val="00589A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362422" y="1748735"/>
            <a:ext cx="71209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00589A"/>
                </a:solidFill>
              </a:rPr>
              <a:t>D-8</a:t>
            </a:r>
            <a:endParaRPr lang="en-US" sz="1200" b="1" dirty="0">
              <a:solidFill>
                <a:srgbClr val="00589A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072102" y="1748735"/>
            <a:ext cx="71209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00589A"/>
                </a:solidFill>
              </a:rPr>
              <a:t>D-13</a:t>
            </a:r>
            <a:endParaRPr lang="en-US" sz="1200" b="1" dirty="0">
              <a:solidFill>
                <a:srgbClr val="00589A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25556" y="1748735"/>
            <a:ext cx="71209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00589A"/>
                </a:solidFill>
              </a:rPr>
              <a:t>D-15</a:t>
            </a:r>
            <a:endParaRPr lang="en-US" sz="1200" b="1" dirty="0">
              <a:solidFill>
                <a:srgbClr val="00589A"/>
              </a:solidFill>
            </a:endParaRPr>
          </a:p>
        </p:txBody>
      </p:sp>
      <p:sp>
        <p:nvSpPr>
          <p:cNvPr id="109" name="Freeform 108"/>
          <p:cNvSpPr/>
          <p:nvPr>
            <p:custDataLst>
              <p:tags r:id="rId15"/>
            </p:custDataLst>
          </p:nvPr>
        </p:nvSpPr>
        <p:spPr>
          <a:xfrm>
            <a:off x="211876" y="5656878"/>
            <a:ext cx="1210840" cy="584550"/>
          </a:xfrm>
          <a:custGeom>
            <a:avLst/>
            <a:gdLst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" h="914400">
                <a:moveTo>
                  <a:pt x="0" y="0"/>
                </a:moveTo>
                <a:lnTo>
                  <a:pt x="1631671" y="0"/>
                </a:lnTo>
                <a:lnTo>
                  <a:pt x="1828800" y="457200"/>
                </a:lnTo>
                <a:lnTo>
                  <a:pt x="1631671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2"/>
              </a:solidFill>
            </a:endParaRPr>
          </a:p>
        </p:txBody>
      </p:sp>
      <p:sp>
        <p:nvSpPr>
          <p:cNvPr id="110" name="TextBox 109"/>
          <p:cNvSpPr txBox="1"/>
          <p:nvPr>
            <p:custDataLst>
              <p:tags r:id="rId16"/>
            </p:custDataLst>
          </p:nvPr>
        </p:nvSpPr>
        <p:spPr>
          <a:xfrm>
            <a:off x="275376" y="5697472"/>
            <a:ext cx="1016822" cy="5033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en-US" altLang="ko-KR" sz="1200" b="1" dirty="0">
                <a:solidFill>
                  <a:schemeClr val="tx2"/>
                </a:solidFill>
              </a:rPr>
              <a:t>IT / </a:t>
            </a:r>
            <a:r>
              <a:rPr lang="ko-KR" altLang="en-US" sz="1200" b="1" dirty="0">
                <a:solidFill>
                  <a:schemeClr val="tx2"/>
                </a:solidFill>
              </a:rPr>
              <a:t>디자인 개발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일정 협의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350729" y="5421311"/>
            <a:ext cx="71209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00589A"/>
                </a:solidFill>
              </a:rPr>
              <a:t>D-3</a:t>
            </a:r>
            <a:endParaRPr lang="en-US" sz="1200" b="1" dirty="0">
              <a:solidFill>
                <a:srgbClr val="00589A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17289" y="5421311"/>
            <a:ext cx="71209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00589A"/>
                </a:solidFill>
              </a:rPr>
              <a:t>D-30</a:t>
            </a:r>
            <a:endParaRPr lang="en-US" sz="1200" b="1" dirty="0">
              <a:solidFill>
                <a:srgbClr val="00589A"/>
              </a:solidFill>
            </a:endParaRPr>
          </a:p>
        </p:txBody>
      </p:sp>
      <p:sp>
        <p:nvSpPr>
          <p:cNvPr id="113" name="Freeform 112"/>
          <p:cNvSpPr/>
          <p:nvPr>
            <p:custDataLst>
              <p:tags r:id="rId17"/>
            </p:custDataLst>
          </p:nvPr>
        </p:nvSpPr>
        <p:spPr>
          <a:xfrm>
            <a:off x="6209230" y="5656878"/>
            <a:ext cx="1080000" cy="584550"/>
          </a:xfrm>
          <a:custGeom>
            <a:avLst/>
            <a:gdLst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97129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97129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97129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61988 w 1828800"/>
              <a:gd name="connsiteY5" fmla="*/ 457200 h 914400"/>
              <a:gd name="connsiteX0" fmla="*/ 0 w 1828800"/>
              <a:gd name="connsiteY0" fmla="*/ 0 h 914400"/>
              <a:gd name="connsiteX1" fmla="*/ 1666812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161988 w 1828800"/>
              <a:gd name="connsiteY5" fmla="*/ 457200 h 914400"/>
              <a:gd name="connsiteX0" fmla="*/ 0 w 1828800"/>
              <a:gd name="connsiteY0" fmla="*/ 0 h 914400"/>
              <a:gd name="connsiteX1" fmla="*/ 1666812 w 1828800"/>
              <a:gd name="connsiteY1" fmla="*/ 0 h 914400"/>
              <a:gd name="connsiteX2" fmla="*/ 1828800 w 1828800"/>
              <a:gd name="connsiteY2" fmla="*/ 457200 h 914400"/>
              <a:gd name="connsiteX3" fmla="*/ 1666812 w 1828800"/>
              <a:gd name="connsiteY3" fmla="*/ 914400 h 914400"/>
              <a:gd name="connsiteX4" fmla="*/ 0 w 1828800"/>
              <a:gd name="connsiteY4" fmla="*/ 914400 h 914400"/>
              <a:gd name="connsiteX5" fmla="*/ 161988 w 1828800"/>
              <a:gd name="connsiteY5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" h="914400">
                <a:moveTo>
                  <a:pt x="0" y="0"/>
                </a:moveTo>
                <a:lnTo>
                  <a:pt x="1666812" y="0"/>
                </a:lnTo>
                <a:lnTo>
                  <a:pt x="1828800" y="457200"/>
                </a:lnTo>
                <a:lnTo>
                  <a:pt x="1666812" y="914400"/>
                </a:lnTo>
                <a:lnTo>
                  <a:pt x="0" y="914400"/>
                </a:lnTo>
                <a:lnTo>
                  <a:pt x="161988" y="457200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2"/>
              </a:solidFill>
            </a:endParaRPr>
          </a:p>
        </p:txBody>
      </p:sp>
      <p:sp>
        <p:nvSpPr>
          <p:cNvPr id="114" name="TextBox 113"/>
          <p:cNvSpPr txBox="1"/>
          <p:nvPr>
            <p:custDataLst>
              <p:tags r:id="rId18"/>
            </p:custDataLst>
          </p:nvPr>
        </p:nvSpPr>
        <p:spPr>
          <a:xfrm>
            <a:off x="6333795" y="5697472"/>
            <a:ext cx="864000" cy="5033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en-US" altLang="ko-KR" sz="1200" b="1" dirty="0" smtClean="0">
                <a:solidFill>
                  <a:schemeClr val="tx2"/>
                </a:solidFill>
              </a:rPr>
              <a:t>Test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launch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및 보완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11876" y="1338016"/>
            <a:ext cx="1440000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en-US" altLang="ko-KR" b="1" dirty="0" smtClean="0">
                <a:solidFill>
                  <a:schemeClr val="tx2"/>
                </a:solidFill>
              </a:rPr>
              <a:t>“</a:t>
            </a:r>
            <a:r>
              <a:rPr lang="ko-KR" altLang="en-US" b="1" dirty="0" smtClean="0">
                <a:solidFill>
                  <a:schemeClr val="tx2"/>
                </a:solidFill>
              </a:rPr>
              <a:t>파일럿 설계</a:t>
            </a:r>
            <a:r>
              <a:rPr lang="en-US" altLang="ko-KR" b="1" dirty="0" smtClean="0">
                <a:solidFill>
                  <a:schemeClr val="tx2"/>
                </a:solidFill>
              </a:rPr>
              <a:t>”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11876" y="4976956"/>
            <a:ext cx="1440000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en-US" altLang="ko-KR" b="1" dirty="0" smtClean="0">
                <a:solidFill>
                  <a:schemeClr val="tx2"/>
                </a:solidFill>
              </a:rPr>
              <a:t>“</a:t>
            </a:r>
            <a:r>
              <a:rPr lang="ko-KR" altLang="en-US" b="1" dirty="0" smtClean="0">
                <a:solidFill>
                  <a:schemeClr val="tx2"/>
                </a:solidFill>
              </a:rPr>
              <a:t>파일럿 실행 준비</a:t>
            </a:r>
            <a:r>
              <a:rPr lang="en-US" altLang="ko-KR" b="1" dirty="0" smtClean="0">
                <a:solidFill>
                  <a:schemeClr val="tx2"/>
                </a:solidFill>
              </a:rPr>
              <a:t>”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452001" y="5421311"/>
            <a:ext cx="27816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ko-KR" altLang="en-US" sz="1200" b="1" dirty="0" smtClean="0">
                <a:solidFill>
                  <a:srgbClr val="00589A"/>
                </a:solidFill>
              </a:rPr>
              <a:t>개발 소요 일정에 따라 작업 시작일 가변적 </a:t>
            </a:r>
            <a:endParaRPr lang="en-US" sz="1200" b="1" dirty="0">
              <a:solidFill>
                <a:srgbClr val="00589A"/>
              </a:solidFill>
            </a:endParaRPr>
          </a:p>
        </p:txBody>
      </p:sp>
      <p:sp>
        <p:nvSpPr>
          <p:cNvPr id="119" name="TextBox 118"/>
          <p:cNvSpPr txBox="1"/>
          <p:nvPr>
            <p:custDataLst>
              <p:tags r:id="rId19"/>
            </p:custDataLst>
          </p:nvPr>
        </p:nvSpPr>
        <p:spPr>
          <a:xfrm>
            <a:off x="7708182" y="2024896"/>
            <a:ext cx="673527" cy="50336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ko-KR" altLang="en-US" sz="1200" b="1" dirty="0" smtClean="0">
                <a:solidFill>
                  <a:schemeClr val="bg1"/>
                </a:solidFill>
              </a:rPr>
              <a:t>성과 측정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0" name="Isosceles Triangle 119"/>
          <p:cNvSpPr/>
          <p:nvPr/>
        </p:nvSpPr>
        <p:spPr>
          <a:xfrm flipV="1">
            <a:off x="7247519" y="1832977"/>
            <a:ext cx="124957" cy="107722"/>
          </a:xfrm>
          <a:prstGeom prst="triangle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7140903" y="1630826"/>
            <a:ext cx="337839" cy="1900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marL="1587" lvl="1" indent="0">
              <a:spcBef>
                <a:spcPts val="600"/>
              </a:spcBef>
              <a:buNone/>
            </a:pPr>
            <a:r>
              <a:rPr lang="ko-KR" altLang="en-US" sz="1200" b="1" i="1" dirty="0" smtClean="0">
                <a:solidFill>
                  <a:schemeClr val="accent4"/>
                </a:solidFill>
              </a:rPr>
              <a:t>실행</a:t>
            </a:r>
            <a:endParaRPr lang="ko-KR" altLang="en-US" sz="1200" b="1" i="1" dirty="0">
              <a:solidFill>
                <a:schemeClr val="accent4"/>
              </a:solidFill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>
            <a:off x="7300442" y="1760801"/>
            <a:ext cx="0" cy="450000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7377872" y="2655244"/>
            <a:ext cx="1362535" cy="2185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sz="1200" dirty="0" smtClean="0"/>
              <a:t>유의미한 성과 측정을 위해 데이터에 대한 보정 작업이 필요한가</a:t>
            </a:r>
            <a:r>
              <a:rPr lang="en-US" altLang="ko-KR" sz="1200" dirty="0" smtClean="0"/>
              <a:t>? </a:t>
            </a:r>
            <a:r>
              <a:rPr lang="ko-KR" altLang="en-US" sz="1200" dirty="0" smtClean="0"/>
              <a:t>필요하다면 어떻게 보정할 것인가</a:t>
            </a:r>
            <a:r>
              <a:rPr lang="en-US" altLang="ko-KR" sz="1200" dirty="0" smtClean="0"/>
              <a:t>?</a:t>
            </a:r>
          </a:p>
          <a:p>
            <a:pPr lvl="1">
              <a:spcBef>
                <a:spcPts val="600"/>
              </a:spcBef>
            </a:pPr>
            <a:r>
              <a:rPr lang="ko-KR" altLang="en-US" sz="1200" dirty="0" smtClean="0"/>
              <a:t>성과는 어떠한가</a:t>
            </a:r>
            <a:r>
              <a:rPr lang="en-US" altLang="ko-KR" sz="1200" dirty="0" smtClean="0"/>
              <a:t>?</a:t>
            </a:r>
            <a:endParaRPr lang="en-US" altLang="ko-KR" sz="1200" dirty="0"/>
          </a:p>
          <a:p>
            <a:pPr lvl="1">
              <a:spcBef>
                <a:spcPts val="600"/>
              </a:spcBef>
            </a:pPr>
            <a:r>
              <a:rPr lang="ko-KR" altLang="en-US" sz="1200" dirty="0" smtClean="0"/>
              <a:t>추가적으로 분석할  </a:t>
            </a:r>
            <a:r>
              <a:rPr lang="ko-KR" altLang="en-US" sz="1200" dirty="0"/>
              <a:t>고객 </a:t>
            </a:r>
            <a:r>
              <a:rPr lang="ko-KR" altLang="en-US" sz="1200" dirty="0" err="1"/>
              <a:t>인사이트는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무엇인가</a:t>
            </a:r>
            <a:r>
              <a:rPr lang="en-US" altLang="ko-KR" sz="1200" dirty="0" smtClean="0"/>
              <a:t>?</a:t>
            </a:r>
            <a:endParaRPr lang="ko-KR" altLang="en-US" sz="1200" dirty="0"/>
          </a:p>
        </p:txBody>
      </p:sp>
      <p:sp>
        <p:nvSpPr>
          <p:cNvPr id="124" name="Tracker circle"/>
          <p:cNvSpPr/>
          <p:nvPr/>
        </p:nvSpPr>
        <p:spPr>
          <a:xfrm>
            <a:off x="1983654" y="2154475"/>
            <a:ext cx="211473" cy="211473"/>
          </a:xfrm>
          <a:prstGeom prst="ellipse">
            <a:avLst/>
          </a:prstGeom>
          <a:solidFill>
            <a:srgbClr val="00589A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 err="1" smtClean="0">
              <a:solidFill>
                <a:schemeClr val="bg1"/>
              </a:solidFill>
            </a:endParaRPr>
          </a:p>
        </p:txBody>
      </p:sp>
      <p:sp>
        <p:nvSpPr>
          <p:cNvPr id="125" name="Tracker circle"/>
          <p:cNvSpPr/>
          <p:nvPr/>
        </p:nvSpPr>
        <p:spPr>
          <a:xfrm>
            <a:off x="3133281" y="2154475"/>
            <a:ext cx="211473" cy="211473"/>
          </a:xfrm>
          <a:prstGeom prst="ellipse">
            <a:avLst/>
          </a:prstGeom>
          <a:solidFill>
            <a:srgbClr val="00589A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</a:t>
            </a:r>
            <a:endParaRPr lang="ko-KR" altLang="en-US" sz="1200" b="1" dirty="0" err="1" smtClean="0">
              <a:solidFill>
                <a:schemeClr val="bg1"/>
              </a:solidFill>
            </a:endParaRPr>
          </a:p>
        </p:txBody>
      </p:sp>
      <p:sp>
        <p:nvSpPr>
          <p:cNvPr id="126" name="Tracker circle"/>
          <p:cNvSpPr/>
          <p:nvPr/>
        </p:nvSpPr>
        <p:spPr>
          <a:xfrm>
            <a:off x="4522535" y="2154475"/>
            <a:ext cx="211473" cy="211473"/>
          </a:xfrm>
          <a:prstGeom prst="ellipse">
            <a:avLst/>
          </a:prstGeom>
          <a:solidFill>
            <a:srgbClr val="00589A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3</a:t>
            </a:r>
            <a:endParaRPr lang="ko-KR" altLang="en-US" sz="1200" b="1" dirty="0" err="1" smtClean="0">
              <a:solidFill>
                <a:schemeClr val="bg1"/>
              </a:solidFill>
            </a:endParaRPr>
          </a:p>
        </p:txBody>
      </p:sp>
      <p:sp>
        <p:nvSpPr>
          <p:cNvPr id="127" name="Tracker circle"/>
          <p:cNvSpPr/>
          <p:nvPr/>
        </p:nvSpPr>
        <p:spPr>
          <a:xfrm>
            <a:off x="5701657" y="2154475"/>
            <a:ext cx="211473" cy="211473"/>
          </a:xfrm>
          <a:prstGeom prst="ellipse">
            <a:avLst/>
          </a:prstGeom>
          <a:solidFill>
            <a:srgbClr val="00589A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4</a:t>
            </a:r>
            <a:endParaRPr lang="ko-KR" altLang="en-US" sz="1200" b="1" dirty="0" err="1" smtClean="0">
              <a:solidFill>
                <a:schemeClr val="bg1"/>
              </a:solidFill>
            </a:endParaRPr>
          </a:p>
        </p:txBody>
      </p:sp>
      <p:sp>
        <p:nvSpPr>
          <p:cNvPr id="55" name="Freeform 54"/>
          <p:cNvSpPr/>
          <p:nvPr>
            <p:custDataLst>
              <p:tags r:id="rId20"/>
            </p:custDataLst>
          </p:nvPr>
        </p:nvSpPr>
        <p:spPr>
          <a:xfrm>
            <a:off x="7377873" y="1984302"/>
            <a:ext cx="1368000" cy="584550"/>
          </a:xfrm>
          <a:custGeom>
            <a:avLst/>
            <a:gdLst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31671 w 1828800"/>
              <a:gd name="connsiteY1" fmla="*/ 0 h 914400"/>
              <a:gd name="connsiteX2" fmla="*/ 1828800 w 1828800"/>
              <a:gd name="connsiteY2" fmla="*/ 457200 h 914400"/>
              <a:gd name="connsiteX3" fmla="*/ 163167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" h="914400">
                <a:moveTo>
                  <a:pt x="0" y="0"/>
                </a:moveTo>
                <a:lnTo>
                  <a:pt x="1631671" y="0"/>
                </a:lnTo>
                <a:lnTo>
                  <a:pt x="1828800" y="457200"/>
                </a:lnTo>
                <a:lnTo>
                  <a:pt x="1631671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solidFill>
            <a:srgbClr val="7BA5D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>
            <p:custDataLst>
              <p:tags r:id="rId21"/>
            </p:custDataLst>
          </p:nvPr>
        </p:nvSpPr>
        <p:spPr>
          <a:xfrm>
            <a:off x="7674915" y="2024896"/>
            <a:ext cx="900000" cy="50336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ko-KR" altLang="en-US" sz="1200" b="1" dirty="0" smtClean="0">
                <a:solidFill>
                  <a:schemeClr val="bg1"/>
                </a:solidFill>
              </a:rPr>
              <a:t>성과 측정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9" name="Tracker circle"/>
          <p:cNvSpPr/>
          <p:nvPr/>
        </p:nvSpPr>
        <p:spPr>
          <a:xfrm>
            <a:off x="7420658" y="2154839"/>
            <a:ext cx="211473" cy="211473"/>
          </a:xfrm>
          <a:prstGeom prst="ellipse">
            <a:avLst/>
          </a:prstGeom>
          <a:solidFill>
            <a:srgbClr val="00589A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6</a:t>
            </a:r>
            <a:endParaRPr lang="ko-KR" altLang="en-US" sz="1200" b="1" dirty="0" err="1" smtClean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377873" y="1338016"/>
            <a:ext cx="1080000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en-US" altLang="ko-KR" b="1" dirty="0" smtClean="0">
                <a:solidFill>
                  <a:schemeClr val="tx2"/>
                </a:solidFill>
              </a:rPr>
              <a:t>“</a:t>
            </a:r>
            <a:r>
              <a:rPr lang="ko-KR" altLang="en-US" b="1" dirty="0" smtClean="0">
                <a:solidFill>
                  <a:schemeClr val="tx2"/>
                </a:solidFill>
              </a:rPr>
              <a:t>성과 측정</a:t>
            </a:r>
            <a:r>
              <a:rPr lang="en-US" altLang="ko-KR" b="1" dirty="0" smtClean="0">
                <a:solidFill>
                  <a:schemeClr val="tx2"/>
                </a:solidFill>
              </a:rPr>
              <a:t>”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4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Rectangle 28"/>
          <p:cNvSpPr txBox="1"/>
          <p:nvPr>
            <p:custDataLst>
              <p:tags r:id="rId22"/>
            </p:custDataLst>
          </p:nvPr>
        </p:nvSpPr>
        <p:spPr>
          <a:xfrm>
            <a:off x="119063" y="37171"/>
            <a:ext cx="1800000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en-US" altLang="ko-KR" sz="1200" b="1" dirty="0" smtClean="0">
                <a:solidFill>
                  <a:schemeClr val="accent4"/>
                </a:solidFill>
              </a:rPr>
              <a:t>Way We Work &amp; Enabler</a:t>
            </a:r>
          </a:p>
        </p:txBody>
      </p:sp>
      <p:sp>
        <p:nvSpPr>
          <p:cNvPr id="52" name="5. Source"/>
          <p:cNvSpPr>
            <a:spLocks noChangeArrowheads="1"/>
          </p:cNvSpPr>
          <p:nvPr/>
        </p:nvSpPr>
        <p:spPr bwMode="gray">
          <a:xfrm>
            <a:off x="119063" y="6507558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</a:t>
            </a:r>
            <a:r>
              <a:rPr lang="ko-KR" altLang="en-US" sz="800" dirty="0" err="1" smtClean="0">
                <a:solidFill>
                  <a:srgbClr val="808080"/>
                </a:solidFill>
                <a:latin typeface="+mn-lt"/>
              </a:rPr>
              <a:t>맥킨지</a:t>
            </a:r>
            <a:r>
              <a:rPr lang="en-US" altLang="ko-KR" sz="800" dirty="0" smtClean="0">
                <a:solidFill>
                  <a:srgbClr val="808080"/>
                </a:solidFill>
                <a:latin typeface="+mn-lt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11876" y="1596322"/>
            <a:ext cx="685095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402762" y="1596322"/>
            <a:ext cx="133764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11876" y="5233431"/>
            <a:ext cx="685095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81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543" name="think-cell Slide" r:id="rId5" imgW="492" imgH="493" progId="TCLayout.ActiveDocument.1">
                  <p:embed/>
                </p:oleObj>
              </mc:Choice>
              <mc:Fallback>
                <p:oleObj name="think-cell Slide" r:id="rId5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Rectangle 106"/>
          <p:cNvSpPr>
            <a:spLocks/>
          </p:cNvSpPr>
          <p:nvPr/>
        </p:nvSpPr>
        <p:spPr>
          <a:xfrm>
            <a:off x="236409" y="4102850"/>
            <a:ext cx="8568000" cy="237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pPr>
              <a:buClr>
                <a:srgbClr val="002960"/>
              </a:buClr>
            </a:pPr>
            <a:r>
              <a:rPr lang="en-US" altLang="ko-KR" sz="1200" b="1" dirty="0" smtClean="0">
                <a:solidFill>
                  <a:schemeClr val="bg1"/>
                </a:solidFill>
              </a:rPr>
              <a:t> 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307777"/>
          </a:xfrm>
        </p:spPr>
        <p:txBody>
          <a:bodyPr/>
          <a:lstStyle/>
          <a:p>
            <a:pPr marL="360000" lvl="1" indent="0" latinLnBrk="0">
              <a:buSzTx/>
              <a:buNone/>
            </a:pPr>
            <a:r>
              <a:rPr lang="ko-KR" altLang="en-US" sz="2000" b="0" dirty="0" smtClean="0">
                <a:latin typeface="-윤고딕150" panose="02030504000101010101" pitchFamily="18" charset="-127"/>
                <a:ea typeface="-윤고딕150" panose="02030504000101010101" pitchFamily="18" charset="-127"/>
              </a:rPr>
              <a:t>체계화된 방법론 및 표준화된 양식에 기반하여 파일럿 설계함</a:t>
            </a:r>
            <a:endParaRPr lang="en-US" altLang="ko-KR" sz="2000" b="0" dirty="0">
              <a:latin typeface="-윤고딕150" panose="02030504000101010101" pitchFamily="18" charset="-127"/>
              <a:ea typeface="-윤고딕150" panose="02030504000101010101" pitchFamily="18" charset="-127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846" y="4177523"/>
            <a:ext cx="3131512" cy="2242987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317625" y="4172175"/>
            <a:ext cx="126000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ko-KR" altLang="en-US" b="1" dirty="0" smtClean="0">
                <a:solidFill>
                  <a:schemeClr val="accent4"/>
                </a:solidFill>
              </a:rPr>
              <a:t>파일럿 테스트 </a:t>
            </a:r>
            <a:r>
              <a:rPr lang="ko-KR" altLang="en-US" b="1" dirty="0" err="1" smtClean="0">
                <a:solidFill>
                  <a:schemeClr val="accent4"/>
                </a:solidFill>
              </a:rPr>
              <a:t>실행안</a:t>
            </a:r>
            <a:r>
              <a:rPr lang="ko-KR" altLang="en-US" b="1" dirty="0" smtClean="0">
                <a:solidFill>
                  <a:schemeClr val="accent4"/>
                </a:solidFill>
              </a:rPr>
              <a:t> 양식 및  체크리스트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1983" y="4177523"/>
            <a:ext cx="3169438" cy="2242986"/>
          </a:xfrm>
          <a:prstGeom prst="rect">
            <a:avLst/>
          </a:prstGeom>
        </p:spPr>
      </p:pic>
      <p:sp>
        <p:nvSpPr>
          <p:cNvPr id="13" name="Rectangle 12"/>
          <p:cNvSpPr>
            <a:spLocks/>
          </p:cNvSpPr>
          <p:nvPr/>
        </p:nvSpPr>
        <p:spPr>
          <a:xfrm>
            <a:off x="236409" y="650214"/>
            <a:ext cx="8568000" cy="334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pPr>
              <a:buClr>
                <a:srgbClr val="002960"/>
              </a:buClr>
            </a:pPr>
            <a:r>
              <a:rPr lang="en-US" altLang="ko-KR" sz="1200" b="1" dirty="0" smtClean="0">
                <a:solidFill>
                  <a:schemeClr val="bg1"/>
                </a:solidFill>
              </a:rPr>
              <a:t> 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1983" y="725544"/>
            <a:ext cx="2256901" cy="14973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6457" y="725543"/>
            <a:ext cx="2250088" cy="14973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4118" y="725545"/>
            <a:ext cx="2209849" cy="1497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1983" y="2324024"/>
            <a:ext cx="2256901" cy="1582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86457" y="2319908"/>
            <a:ext cx="2258484" cy="1586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4118" y="2319908"/>
            <a:ext cx="2222011" cy="158638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7625" y="730050"/>
            <a:ext cx="12600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ko-KR" altLang="en-US" b="1" dirty="0" smtClean="0">
                <a:solidFill>
                  <a:schemeClr val="accent4"/>
                </a:solidFill>
              </a:rPr>
              <a:t>파일럿 테스트 설계 가이드라인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1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8"/>
          <p:cNvSpPr txBox="1"/>
          <p:nvPr>
            <p:custDataLst>
              <p:tags r:id="rId3"/>
            </p:custDataLst>
          </p:nvPr>
        </p:nvSpPr>
        <p:spPr>
          <a:xfrm>
            <a:off x="119063" y="37171"/>
            <a:ext cx="1800000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en-US" altLang="ko-KR" sz="1200" b="1" dirty="0" smtClean="0">
                <a:solidFill>
                  <a:schemeClr val="accent4"/>
                </a:solidFill>
              </a:rPr>
              <a:t>Way We Work &amp; Enabler</a:t>
            </a:r>
          </a:p>
        </p:txBody>
      </p:sp>
      <p:sp>
        <p:nvSpPr>
          <p:cNvPr id="18" name="5. Source"/>
          <p:cNvSpPr>
            <a:spLocks noChangeArrowheads="1"/>
          </p:cNvSpPr>
          <p:nvPr/>
        </p:nvSpPr>
        <p:spPr bwMode="gray">
          <a:xfrm>
            <a:off x="119063" y="6507558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1</a:t>
            </a:r>
            <a:r>
              <a:rPr lang="ko-KR" altLang="en-US" sz="800" dirty="0" smtClean="0">
                <a:solidFill>
                  <a:srgbClr val="808080"/>
                </a:solidFill>
                <a:latin typeface="+mn-lt"/>
              </a:rPr>
              <a:t>차 파일럿</a:t>
            </a:r>
            <a:r>
              <a:rPr lang="en-US" altLang="ko-KR" sz="800" dirty="0" smtClean="0">
                <a:solidFill>
                  <a:srgbClr val="808080"/>
                </a:solidFill>
                <a:latin typeface="+mn-lt"/>
              </a:rPr>
              <a:t>, </a:t>
            </a:r>
            <a:r>
              <a:rPr lang="ko-KR" altLang="en-US" sz="800" dirty="0" err="1" smtClean="0">
                <a:solidFill>
                  <a:srgbClr val="808080"/>
                </a:solidFill>
                <a:latin typeface="+mn-lt"/>
              </a:rPr>
              <a:t>맥킨지</a:t>
            </a:r>
            <a:r>
              <a:rPr lang="en-US" altLang="ko-KR" sz="800" dirty="0" smtClean="0">
                <a:solidFill>
                  <a:srgbClr val="808080"/>
                </a:solidFill>
                <a:latin typeface="+mn-lt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122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65365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400" name="think-cell Slide" r:id="rId5" imgW="492" imgH="493" progId="TCLayout.ActiveDocument.1">
                  <p:embed/>
                </p:oleObj>
              </mc:Choice>
              <mc:Fallback>
                <p:oleObj name="think-cell Slide" r:id="rId5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>
            <a:spLocks/>
          </p:cNvSpPr>
          <p:nvPr/>
        </p:nvSpPr>
        <p:spPr>
          <a:xfrm>
            <a:off x="4302017" y="923395"/>
            <a:ext cx="4416143" cy="345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pPr>
              <a:buClr>
                <a:srgbClr val="002960"/>
              </a:buClr>
            </a:pPr>
            <a:r>
              <a:rPr lang="en-US" altLang="ko-KR" sz="1200" b="1" dirty="0" smtClean="0">
                <a:solidFill>
                  <a:schemeClr val="bg1"/>
                </a:solidFill>
              </a:rPr>
              <a:t> 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186419" y="4452076"/>
            <a:ext cx="8532000" cy="19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pPr>
              <a:buClr>
                <a:srgbClr val="002960"/>
              </a:buClr>
            </a:pPr>
            <a:r>
              <a:rPr lang="en-US" altLang="ko-KR" sz="1200" b="1" dirty="0" smtClean="0">
                <a:solidFill>
                  <a:schemeClr val="bg1"/>
                </a:solidFill>
              </a:rPr>
              <a:t> 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615553"/>
          </a:xfrm>
        </p:spPr>
        <p:txBody>
          <a:bodyPr/>
          <a:lstStyle/>
          <a:p>
            <a:pPr marL="360000" lvl="1" indent="0" latinLnBrk="0">
              <a:buSzTx/>
              <a:buNone/>
            </a:pPr>
            <a:r>
              <a:rPr lang="ko-KR" altLang="en-US" sz="2000" b="0" dirty="0">
                <a:latin typeface="-윤고딕150" panose="02030504000101010101" pitchFamily="18" charset="-127"/>
                <a:ea typeface="-윤고딕150" panose="02030504000101010101" pitchFamily="18" charset="-127"/>
              </a:rPr>
              <a:t>파일럿</a:t>
            </a:r>
            <a:r>
              <a:rPr lang="en-US" altLang="ko-KR" sz="2000" b="0" dirty="0">
                <a:latin typeface="-윤고딕150" panose="02030504000101010101" pitchFamily="18" charset="-127"/>
                <a:ea typeface="-윤고딕150" panose="02030504000101010101" pitchFamily="18" charset="-127"/>
              </a:rPr>
              <a:t> </a:t>
            </a:r>
            <a:r>
              <a:rPr lang="ko-KR" altLang="en-US" sz="2000" b="0" dirty="0" smtClean="0">
                <a:latin typeface="-윤고딕150" panose="02030504000101010101" pitchFamily="18" charset="-127"/>
                <a:ea typeface="-윤고딕150" panose="02030504000101010101" pitchFamily="18" charset="-127"/>
              </a:rPr>
              <a:t>설계 및 결과 측정을 지원하기 위해 공유된 툴을 활용하여 통계학적으로 유의미한 분석을 수행함 </a:t>
            </a:r>
            <a:endParaRPr lang="en-US" altLang="ko-KR" sz="2000" b="0" dirty="0">
              <a:latin typeface="-윤고딕150" panose="02030504000101010101" pitchFamily="18" charset="-127"/>
              <a:ea typeface="-윤고딕150" panose="02030504000101010101" pitchFamily="18" charset="-127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746" y="4753713"/>
            <a:ext cx="8333404" cy="1577725"/>
          </a:xfrm>
          <a:prstGeom prst="rect">
            <a:avLst/>
          </a:prstGeom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78746" y="4497729"/>
            <a:ext cx="15962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ko-KR" altLang="en-US" b="1" dirty="0" smtClean="0">
                <a:solidFill>
                  <a:schemeClr val="accent4"/>
                </a:solidFill>
              </a:rPr>
              <a:t>결과 측정 </a:t>
            </a:r>
            <a:r>
              <a:rPr lang="ko-KR" altLang="en-US" b="1" dirty="0" err="1" smtClean="0">
                <a:solidFill>
                  <a:schemeClr val="accent4"/>
                </a:solidFill>
              </a:rPr>
              <a:t>대시보드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186419" y="923395"/>
            <a:ext cx="4023272" cy="345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pPr>
              <a:buClr>
                <a:srgbClr val="002960"/>
              </a:buClr>
            </a:pPr>
            <a:r>
              <a:rPr lang="en-US" altLang="ko-KR" sz="1200" b="1" dirty="0" smtClean="0">
                <a:solidFill>
                  <a:schemeClr val="bg1"/>
                </a:solidFill>
              </a:rPr>
              <a:t> 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8745" y="960656"/>
            <a:ext cx="2700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ko-KR" altLang="en-US" b="1" dirty="0" smtClean="0">
                <a:solidFill>
                  <a:schemeClr val="accent4"/>
                </a:solidFill>
              </a:rPr>
              <a:t>샘플 설계 툴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16725" y="960656"/>
            <a:ext cx="2700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en-US" altLang="ko-KR" b="1" dirty="0" smtClean="0">
                <a:solidFill>
                  <a:schemeClr val="accent4"/>
                </a:solidFill>
              </a:rPr>
              <a:t>Randomness check </a:t>
            </a:r>
            <a:r>
              <a:rPr lang="ko-KR" altLang="en-US" b="1" dirty="0" smtClean="0">
                <a:solidFill>
                  <a:schemeClr val="accent4"/>
                </a:solidFill>
              </a:rPr>
              <a:t>툴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6725" y="1225908"/>
            <a:ext cx="4195425" cy="3062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378" y="1225908"/>
            <a:ext cx="3802832" cy="2472261"/>
          </a:xfrm>
          <a:prstGeom prst="rect">
            <a:avLst/>
          </a:prstGeom>
        </p:spPr>
      </p:pic>
      <p:sp>
        <p:nvSpPr>
          <p:cNvPr id="16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8"/>
          <p:cNvSpPr txBox="1"/>
          <p:nvPr>
            <p:custDataLst>
              <p:tags r:id="rId3"/>
            </p:custDataLst>
          </p:nvPr>
        </p:nvSpPr>
        <p:spPr>
          <a:xfrm>
            <a:off x="119063" y="37171"/>
            <a:ext cx="1800000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en-US" altLang="ko-KR" sz="1200" b="1" dirty="0" smtClean="0">
                <a:solidFill>
                  <a:schemeClr val="accent4"/>
                </a:solidFill>
              </a:rPr>
              <a:t>Way We Work &amp; Enabler</a:t>
            </a:r>
          </a:p>
        </p:txBody>
      </p:sp>
      <p:sp>
        <p:nvSpPr>
          <p:cNvPr id="14" name="5. Source"/>
          <p:cNvSpPr>
            <a:spLocks noChangeArrowheads="1"/>
          </p:cNvSpPr>
          <p:nvPr/>
        </p:nvSpPr>
        <p:spPr bwMode="gray">
          <a:xfrm>
            <a:off x="119063" y="6507558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1</a:t>
            </a:r>
            <a:r>
              <a:rPr lang="ko-KR" altLang="en-US" sz="800" dirty="0" smtClean="0">
                <a:solidFill>
                  <a:srgbClr val="808080"/>
                </a:solidFill>
                <a:latin typeface="+mn-lt"/>
              </a:rPr>
              <a:t>차 파일럿</a:t>
            </a:r>
            <a:r>
              <a:rPr lang="en-US" altLang="ko-KR" sz="800" dirty="0" smtClean="0">
                <a:solidFill>
                  <a:srgbClr val="808080"/>
                </a:solidFill>
                <a:latin typeface="+mn-lt"/>
              </a:rPr>
              <a:t>, </a:t>
            </a:r>
            <a:r>
              <a:rPr lang="ko-KR" altLang="en-US" sz="800" dirty="0" err="1" smtClean="0">
                <a:solidFill>
                  <a:srgbClr val="808080"/>
                </a:solidFill>
                <a:latin typeface="+mn-lt"/>
              </a:rPr>
              <a:t>맥킨지</a:t>
            </a:r>
            <a:r>
              <a:rPr lang="en-US" altLang="ko-KR" sz="800" dirty="0" smtClean="0">
                <a:solidFill>
                  <a:srgbClr val="808080"/>
                </a:solidFill>
                <a:latin typeface="+mn-lt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36436" y="3809705"/>
            <a:ext cx="2448100" cy="478512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i="1" dirty="0" smtClean="0">
                <a:solidFill>
                  <a:schemeClr val="bg1"/>
                </a:solidFill>
              </a:rPr>
              <a:t>파일럿 </a:t>
            </a:r>
            <a:r>
              <a:rPr lang="ko-KR" altLang="en-US" i="1" dirty="0" err="1" smtClean="0">
                <a:solidFill>
                  <a:schemeClr val="bg1"/>
                </a:solidFill>
              </a:rPr>
              <a:t>요건별</a:t>
            </a:r>
            <a:r>
              <a:rPr lang="ko-KR" altLang="en-US" i="1" dirty="0" smtClean="0">
                <a:solidFill>
                  <a:schemeClr val="bg1"/>
                </a:solidFill>
              </a:rPr>
              <a:t> 필요 표본 규모 계산 툴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31806" y="3775208"/>
            <a:ext cx="1980344" cy="513009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i="1" dirty="0" smtClean="0">
                <a:solidFill>
                  <a:schemeClr val="bg1"/>
                </a:solidFill>
              </a:rPr>
              <a:t>실제 </a:t>
            </a:r>
            <a:r>
              <a:rPr lang="en-US" altLang="ko-KR" i="1" dirty="0" smtClean="0">
                <a:solidFill>
                  <a:schemeClr val="bg1"/>
                </a:solidFill>
              </a:rPr>
              <a:t>Check</a:t>
            </a:r>
            <a:r>
              <a:rPr lang="ko-KR" altLang="en-US" i="1" dirty="0" smtClean="0">
                <a:solidFill>
                  <a:schemeClr val="bg1"/>
                </a:solidFill>
              </a:rPr>
              <a:t>시 활용할 수 있는 </a:t>
            </a:r>
            <a:r>
              <a:rPr lang="en-US" altLang="ko-KR" i="1" dirty="0" smtClean="0">
                <a:solidFill>
                  <a:schemeClr val="bg1"/>
                </a:solidFill>
              </a:rPr>
              <a:t>Template</a:t>
            </a:r>
            <a:endParaRPr lang="ko-KR" altLang="en-US" i="1" dirty="0" smtClean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58550" y="4945808"/>
            <a:ext cx="1963150" cy="783434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i="1" dirty="0" smtClean="0">
                <a:solidFill>
                  <a:schemeClr val="bg1"/>
                </a:solidFill>
              </a:rPr>
              <a:t>측정 결과를 정리하고 </a:t>
            </a:r>
            <a:r>
              <a:rPr lang="en-US" altLang="ko-KR" i="1" dirty="0" err="1" smtClean="0">
                <a:solidFill>
                  <a:schemeClr val="bg1"/>
                </a:solidFill>
              </a:rPr>
              <a:t>KPI</a:t>
            </a:r>
            <a:r>
              <a:rPr lang="ko-KR" altLang="en-US" i="1" dirty="0" smtClean="0">
                <a:solidFill>
                  <a:schemeClr val="bg1"/>
                </a:solidFill>
              </a:rPr>
              <a:t>를 바로 계산할 수 있는 </a:t>
            </a:r>
            <a:r>
              <a:rPr lang="en-US" altLang="ko-KR" i="1" dirty="0" smtClean="0">
                <a:solidFill>
                  <a:schemeClr val="bg1"/>
                </a:solidFill>
              </a:rPr>
              <a:t>Template</a:t>
            </a:r>
            <a:endParaRPr lang="ko-KR" alt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36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6053" name="Object 166605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87865504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79" name="think-cell Slide" r:id="rId33" imgW="360" imgH="360" progId="TCLayout.ActiveDocument.1">
                  <p:embed/>
                </p:oleObj>
              </mc:Choice>
              <mc:Fallback>
                <p:oleObj name="think-cell Slide" r:id="rId33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6051" name="Rectangle 1666050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ctr" latinLnBrk="1"/>
            <a:endParaRPr lang="en-US" sz="1200" b="1" dirty="0" err="1" smtClean="0">
              <a:solidFill>
                <a:srgbClr val="000000"/>
              </a:solidFill>
              <a:sym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11323" y="1364456"/>
            <a:ext cx="3867402" cy="23870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9064" y="230188"/>
            <a:ext cx="8425322" cy="61555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dirty="0" smtClean="0"/>
              <a:t>캠프아문젠은 </a:t>
            </a:r>
            <a:r>
              <a:rPr lang="en-US" altLang="ko-KR" dirty="0" smtClean="0"/>
              <a:t>AP</a:t>
            </a:r>
            <a:r>
              <a:rPr lang="ko-KR" altLang="en-US" dirty="0" smtClean="0"/>
              <a:t>몰을 시작으로 고객 </a:t>
            </a:r>
            <a:r>
              <a:rPr lang="en-US" altLang="ko-KR" dirty="0" smtClean="0"/>
              <a:t>Data </a:t>
            </a:r>
            <a:r>
              <a:rPr lang="ko-KR" altLang="en-US" dirty="0" smtClean="0"/>
              <a:t>분석을 통한 </a:t>
            </a:r>
            <a:r>
              <a:rPr lang="en-US" altLang="ko-KR" dirty="0" smtClean="0"/>
              <a:t>Pilot</a:t>
            </a:r>
            <a:r>
              <a:rPr lang="ko-KR" altLang="en-US" dirty="0" smtClean="0"/>
              <a:t>을 실시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이후 모든 온</a:t>
            </a:r>
            <a:r>
              <a:rPr lang="en-US" altLang="ko-KR" dirty="0" smtClean="0"/>
              <a:t>/</a:t>
            </a:r>
            <a:r>
              <a:rPr lang="ko-KR" altLang="en-US" dirty="0" smtClean="0"/>
              <a:t>오프라인 경로를 대상으로 확대시키는 것을 목표로 함 </a:t>
            </a:r>
            <a:endParaRPr lang="en-US" dirty="0"/>
          </a:p>
        </p:txBody>
      </p:sp>
      <p:sp>
        <p:nvSpPr>
          <p:cNvPr id="88" name="Pentagon 87"/>
          <p:cNvSpPr/>
          <p:nvPr>
            <p:custDataLst>
              <p:tags r:id="rId5"/>
            </p:custDataLst>
          </p:nvPr>
        </p:nvSpPr>
        <p:spPr>
          <a:xfrm>
            <a:off x="1859683" y="2318651"/>
            <a:ext cx="2700000" cy="1389374"/>
          </a:xfrm>
          <a:prstGeom prst="homePlate">
            <a:avLst>
              <a:gd name="adj" fmla="val 9786"/>
            </a:avLst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>
              <a:lnSpc>
                <a:spcPct val="90000"/>
              </a:lnSpc>
            </a:pPr>
            <a:endParaRPr lang="ko-KR" altLang="en-US" sz="1400" dirty="0">
              <a:solidFill>
                <a:srgbClr val="FFFFFF"/>
              </a:solidFill>
            </a:endParaRPr>
          </a:p>
        </p:txBody>
      </p:sp>
      <p:sp>
        <p:nvSpPr>
          <p:cNvPr id="113" name="Pentagon 112"/>
          <p:cNvSpPr/>
          <p:nvPr>
            <p:custDataLst>
              <p:tags r:id="rId6"/>
            </p:custDataLst>
          </p:nvPr>
        </p:nvSpPr>
        <p:spPr>
          <a:xfrm>
            <a:off x="1910635" y="2591513"/>
            <a:ext cx="1296000" cy="230124"/>
          </a:xfrm>
          <a:prstGeom prst="homePlate">
            <a:avLst>
              <a:gd name="adj" fmla="val 14607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>
              <a:lnSpc>
                <a:spcPct val="90000"/>
              </a:lnSpc>
            </a:pPr>
            <a:r>
              <a:rPr lang="ko-KR" altLang="en-US" sz="1400" dirty="0" smtClean="0">
                <a:solidFill>
                  <a:srgbClr val="002960"/>
                </a:solidFill>
              </a:rPr>
              <a:t>신규 가입 유도</a:t>
            </a:r>
            <a:endParaRPr lang="en-US" altLang="ko-KR" sz="1400" dirty="0" smtClean="0">
              <a:solidFill>
                <a:srgbClr val="002960"/>
              </a:solidFill>
            </a:endParaRPr>
          </a:p>
        </p:txBody>
      </p:sp>
      <p:sp>
        <p:nvSpPr>
          <p:cNvPr id="43" name="Pentagon 42"/>
          <p:cNvSpPr/>
          <p:nvPr>
            <p:custDataLst>
              <p:tags r:id="rId7"/>
            </p:custDataLst>
          </p:nvPr>
        </p:nvSpPr>
        <p:spPr>
          <a:xfrm>
            <a:off x="2089060" y="2869629"/>
            <a:ext cx="2304000" cy="230124"/>
          </a:xfrm>
          <a:prstGeom prst="homePlate">
            <a:avLst>
              <a:gd name="adj" fmla="val 14607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>
              <a:lnSpc>
                <a:spcPct val="90000"/>
              </a:lnSpc>
            </a:pPr>
            <a:r>
              <a:rPr lang="ko-KR" altLang="en-US" sz="1400" dirty="0" smtClean="0">
                <a:solidFill>
                  <a:srgbClr val="002960"/>
                </a:solidFill>
              </a:rPr>
              <a:t>첫 구매 유도</a:t>
            </a:r>
            <a:r>
              <a:rPr lang="en-US" altLang="ko-KR" sz="1400" dirty="0" smtClean="0">
                <a:solidFill>
                  <a:srgbClr val="002960"/>
                </a:solidFill>
              </a:rPr>
              <a:t>/</a:t>
            </a:r>
            <a:r>
              <a:rPr lang="ko-KR" altLang="en-US" sz="1400" dirty="0" smtClean="0">
                <a:solidFill>
                  <a:srgbClr val="002960"/>
                </a:solidFill>
              </a:rPr>
              <a:t>이탈 방지 등</a:t>
            </a:r>
            <a:endParaRPr lang="en-US" altLang="ko-KR" sz="1400" dirty="0" smtClean="0">
              <a:solidFill>
                <a:srgbClr val="002960"/>
              </a:solidFill>
            </a:endParaRPr>
          </a:p>
        </p:txBody>
      </p:sp>
      <p:sp>
        <p:nvSpPr>
          <p:cNvPr id="44" name="Pentagon 43"/>
          <p:cNvSpPr/>
          <p:nvPr>
            <p:custDataLst>
              <p:tags r:id="rId8"/>
            </p:custDataLst>
          </p:nvPr>
        </p:nvSpPr>
        <p:spPr>
          <a:xfrm>
            <a:off x="2578975" y="3425859"/>
            <a:ext cx="1800000" cy="230124"/>
          </a:xfrm>
          <a:prstGeom prst="homePlate">
            <a:avLst>
              <a:gd name="adj" fmla="val 14607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>
              <a:lnSpc>
                <a:spcPct val="90000"/>
              </a:lnSpc>
            </a:pPr>
            <a:r>
              <a:rPr lang="ko-KR" altLang="en-US" sz="1400" dirty="0" smtClean="0">
                <a:solidFill>
                  <a:srgbClr val="002960"/>
                </a:solidFill>
              </a:rPr>
              <a:t>프로모션</a:t>
            </a:r>
            <a:r>
              <a:rPr lang="en-US" altLang="ko-KR" sz="1400" dirty="0">
                <a:solidFill>
                  <a:srgbClr val="002960"/>
                </a:solidFill>
              </a:rPr>
              <a:t> </a:t>
            </a:r>
            <a:r>
              <a:rPr lang="ko-KR" altLang="en-US" sz="1400" dirty="0" smtClean="0">
                <a:solidFill>
                  <a:srgbClr val="002960"/>
                </a:solidFill>
              </a:rPr>
              <a:t>이벤트</a:t>
            </a:r>
            <a:endParaRPr lang="en-US" altLang="ko-KR" sz="1400" dirty="0" smtClean="0">
              <a:solidFill>
                <a:srgbClr val="002960"/>
              </a:solidFill>
            </a:endParaRPr>
          </a:p>
        </p:txBody>
      </p:sp>
      <p:sp>
        <p:nvSpPr>
          <p:cNvPr id="55" name="Pentagon 54"/>
          <p:cNvSpPr/>
          <p:nvPr>
            <p:custDataLst>
              <p:tags r:id="rId9"/>
            </p:custDataLst>
          </p:nvPr>
        </p:nvSpPr>
        <p:spPr>
          <a:xfrm>
            <a:off x="2277489" y="3147745"/>
            <a:ext cx="2124000" cy="230124"/>
          </a:xfrm>
          <a:prstGeom prst="homePlate">
            <a:avLst>
              <a:gd name="adj" fmla="val 14607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>
              <a:lnSpc>
                <a:spcPct val="90000"/>
              </a:lnSpc>
            </a:pPr>
            <a:r>
              <a:rPr lang="ko-KR" altLang="en-US" sz="1400" dirty="0" smtClean="0">
                <a:solidFill>
                  <a:srgbClr val="002960"/>
                </a:solidFill>
              </a:rPr>
              <a:t>브랜드</a:t>
            </a:r>
            <a:r>
              <a:rPr lang="en-US" altLang="ko-KR" sz="1400" dirty="0" smtClean="0">
                <a:solidFill>
                  <a:srgbClr val="002960"/>
                </a:solidFill>
              </a:rPr>
              <a:t>/</a:t>
            </a:r>
            <a:r>
              <a:rPr lang="ko-KR" altLang="en-US" sz="1400" dirty="0" smtClean="0">
                <a:solidFill>
                  <a:srgbClr val="002960"/>
                </a:solidFill>
              </a:rPr>
              <a:t>제품 </a:t>
            </a:r>
            <a:r>
              <a:rPr lang="en-US" altLang="ko-KR" sz="1400" dirty="0" smtClean="0">
                <a:solidFill>
                  <a:srgbClr val="002960"/>
                </a:solidFill>
              </a:rPr>
              <a:t>Push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872687" y="2318651"/>
            <a:ext cx="918348" cy="2430618"/>
            <a:chOff x="781247" y="2065527"/>
            <a:chExt cx="918348" cy="2430618"/>
          </a:xfrm>
        </p:grpSpPr>
        <p:sp>
          <p:nvSpPr>
            <p:cNvPr id="48" name="TextBox 137"/>
            <p:cNvSpPr txBox="1"/>
            <p:nvPr>
              <p:custDataLst>
                <p:tags r:id="rId28"/>
              </p:custDataLst>
            </p:nvPr>
          </p:nvSpPr>
          <p:spPr>
            <a:xfrm>
              <a:off x="781247" y="2065527"/>
              <a:ext cx="917877" cy="1389374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accent1"/>
              </a:solidFill>
              <a:miter lim="800000"/>
              <a:headEnd/>
              <a:tailEnd/>
            </a:ln>
            <a:effectLst/>
            <a:extLst/>
          </p:spPr>
          <p:txBody>
            <a:bodyPr lIns="36000" tIns="45715" rIns="36000" bIns="45715" anchor="ctr"/>
            <a:lstStyle>
              <a:defPPr>
                <a:defRPr lang="en-US"/>
              </a:defPPr>
              <a:lvl1pPr defTabSz="895350">
                <a:buClrTx/>
                <a:defRPr sz="1100" b="1">
                  <a:solidFill>
                    <a:schemeClr val="accent3"/>
                  </a:solidFill>
                  <a:latin typeface="+mn-lt"/>
                  <a:ea typeface="-윤고딕130" pitchFamily="18" charset="-127"/>
                  <a:cs typeface="Arial" pitchFamily="34" charset="0"/>
                </a:defRPr>
              </a:lvl1pPr>
              <a:lvl2pPr marL="728663" indent="-280988" defTabSz="895350">
                <a:buClr>
                  <a:schemeClr val="tx1"/>
                </a:buClr>
                <a:buSzPct val="125000"/>
                <a:buFont typeface="Arial" pitchFamily="34" charset="0"/>
                <a:buChar char="▪"/>
                <a:defRPr>
                  <a:latin typeface="Arial" pitchFamily="34" charset="0"/>
                  <a:cs typeface="Arial" pitchFamily="34" charset="0"/>
                </a:defRPr>
              </a:lvl2pPr>
              <a:lvl3pPr marL="1120775" indent="-225425" defTabSz="895350">
                <a:buClr>
                  <a:schemeClr val="tx1"/>
                </a:buClr>
                <a:buSzPct val="120000"/>
                <a:buFont typeface="Arial" pitchFamily="34" charset="0"/>
                <a:buChar char="–"/>
                <a:defRPr>
                  <a:latin typeface="Arial" pitchFamily="34" charset="0"/>
                  <a:cs typeface="Arial" pitchFamily="34" charset="0"/>
                </a:defRPr>
              </a:lvl3pPr>
              <a:lvl4pPr marL="1568450" indent="-223838" defTabSz="895350">
                <a:buClr>
                  <a:schemeClr val="tx1"/>
                </a:buClr>
                <a:buSzPct val="120000"/>
                <a:buFont typeface="Arial" pitchFamily="34" charset="0"/>
                <a:buChar char="▫"/>
                <a:defRPr>
                  <a:latin typeface="Arial" pitchFamily="34" charset="0"/>
                  <a:cs typeface="Arial" pitchFamily="34" charset="0"/>
                </a:defRPr>
              </a:lvl4pPr>
              <a:lvl5pPr marL="2016125" indent="-223838" defTabSz="895350"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5pPr>
              <a:lvl6pPr marL="24733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6pPr>
              <a:lvl7pPr marL="29305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7pPr>
              <a:lvl8pPr marL="33877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8pPr>
              <a:lvl9pPr marL="38449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ko-KR" sz="1400" dirty="0" smtClean="0">
                  <a:solidFill>
                    <a:srgbClr val="002960"/>
                  </a:solidFill>
                </a:rPr>
                <a:t>AP mall</a:t>
              </a:r>
              <a:endParaRPr lang="en-US" sz="1400" dirty="0">
                <a:solidFill>
                  <a:srgbClr val="002960"/>
                </a:solidFill>
              </a:endParaRPr>
            </a:p>
          </p:txBody>
        </p:sp>
        <p:sp>
          <p:nvSpPr>
            <p:cNvPr id="110" name="TextBox 137"/>
            <p:cNvSpPr txBox="1"/>
            <p:nvPr>
              <p:custDataLst>
                <p:tags r:id="rId29"/>
              </p:custDataLst>
            </p:nvPr>
          </p:nvSpPr>
          <p:spPr>
            <a:xfrm>
              <a:off x="781718" y="3523977"/>
              <a:ext cx="917877" cy="451546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accent1"/>
              </a:solidFill>
              <a:miter lim="800000"/>
              <a:headEnd/>
              <a:tailEnd/>
            </a:ln>
            <a:effectLst/>
            <a:extLst/>
          </p:spPr>
          <p:txBody>
            <a:bodyPr lIns="36000" tIns="45715" rIns="36000" bIns="45715" anchor="ctr"/>
            <a:lstStyle>
              <a:defPPr>
                <a:defRPr lang="en-US"/>
              </a:defPPr>
              <a:lvl1pPr defTabSz="895350">
                <a:buClrTx/>
                <a:defRPr sz="1100" b="1">
                  <a:solidFill>
                    <a:schemeClr val="accent3"/>
                  </a:solidFill>
                  <a:latin typeface="+mn-lt"/>
                  <a:ea typeface="-윤고딕130" pitchFamily="18" charset="-127"/>
                  <a:cs typeface="Arial" pitchFamily="34" charset="0"/>
                </a:defRPr>
              </a:lvl1pPr>
              <a:lvl2pPr marL="728663" indent="-280988" defTabSz="895350">
                <a:buClr>
                  <a:schemeClr val="tx1"/>
                </a:buClr>
                <a:buSzPct val="125000"/>
                <a:buFont typeface="Arial" pitchFamily="34" charset="0"/>
                <a:buChar char="▪"/>
                <a:defRPr>
                  <a:latin typeface="Arial" pitchFamily="34" charset="0"/>
                  <a:cs typeface="Arial" pitchFamily="34" charset="0"/>
                </a:defRPr>
              </a:lvl2pPr>
              <a:lvl3pPr marL="1120775" indent="-225425" defTabSz="895350">
                <a:buClr>
                  <a:schemeClr val="tx1"/>
                </a:buClr>
                <a:buSzPct val="120000"/>
                <a:buFont typeface="Arial" pitchFamily="34" charset="0"/>
                <a:buChar char="–"/>
                <a:defRPr>
                  <a:latin typeface="Arial" pitchFamily="34" charset="0"/>
                  <a:cs typeface="Arial" pitchFamily="34" charset="0"/>
                </a:defRPr>
              </a:lvl3pPr>
              <a:lvl4pPr marL="1568450" indent="-223838" defTabSz="895350">
                <a:buClr>
                  <a:schemeClr val="tx1"/>
                </a:buClr>
                <a:buSzPct val="120000"/>
                <a:buFont typeface="Arial" pitchFamily="34" charset="0"/>
                <a:buChar char="▫"/>
                <a:defRPr>
                  <a:latin typeface="Arial" pitchFamily="34" charset="0"/>
                  <a:cs typeface="Arial" pitchFamily="34" charset="0"/>
                </a:defRPr>
              </a:lvl4pPr>
              <a:lvl5pPr marL="2016125" indent="-223838" defTabSz="895350"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5pPr>
              <a:lvl6pPr marL="24733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6pPr>
              <a:lvl7pPr marL="29305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7pPr>
              <a:lvl8pPr marL="33877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8pPr>
              <a:lvl9pPr marL="38449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ko-KR" sz="1400" dirty="0">
                  <a:solidFill>
                    <a:srgbClr val="002960"/>
                  </a:solidFill>
                </a:rPr>
                <a:t>Innisfree / Etude</a:t>
              </a:r>
              <a:endParaRPr lang="en-US" sz="1400" dirty="0">
                <a:solidFill>
                  <a:srgbClr val="002960"/>
                </a:solidFill>
              </a:endParaRPr>
            </a:p>
          </p:txBody>
        </p:sp>
        <p:sp>
          <p:nvSpPr>
            <p:cNvPr id="62" name="TextBox 137"/>
            <p:cNvSpPr txBox="1"/>
            <p:nvPr>
              <p:custDataLst>
                <p:tags r:id="rId30"/>
              </p:custDataLst>
            </p:nvPr>
          </p:nvSpPr>
          <p:spPr>
            <a:xfrm>
              <a:off x="781718" y="4044599"/>
              <a:ext cx="917877" cy="451546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accent1"/>
              </a:solidFill>
              <a:miter lim="800000"/>
              <a:headEnd/>
              <a:tailEnd/>
            </a:ln>
            <a:effectLst/>
            <a:extLst/>
          </p:spPr>
          <p:txBody>
            <a:bodyPr lIns="36000" tIns="45715" rIns="36000" bIns="45715" anchor="ctr"/>
            <a:lstStyle>
              <a:defPPr>
                <a:defRPr lang="en-US"/>
              </a:defPPr>
              <a:lvl1pPr defTabSz="895350">
                <a:buClrTx/>
                <a:defRPr sz="1100" b="1">
                  <a:solidFill>
                    <a:schemeClr val="accent3"/>
                  </a:solidFill>
                  <a:latin typeface="+mn-lt"/>
                  <a:ea typeface="-윤고딕130" pitchFamily="18" charset="-127"/>
                  <a:cs typeface="Arial" pitchFamily="34" charset="0"/>
                </a:defRPr>
              </a:lvl1pPr>
              <a:lvl2pPr marL="728663" indent="-280988" defTabSz="895350">
                <a:buClr>
                  <a:schemeClr val="tx1"/>
                </a:buClr>
                <a:buSzPct val="125000"/>
                <a:buFont typeface="Arial" pitchFamily="34" charset="0"/>
                <a:buChar char="▪"/>
                <a:defRPr>
                  <a:latin typeface="Arial" pitchFamily="34" charset="0"/>
                  <a:cs typeface="Arial" pitchFamily="34" charset="0"/>
                </a:defRPr>
              </a:lvl2pPr>
              <a:lvl3pPr marL="1120775" indent="-225425" defTabSz="895350">
                <a:buClr>
                  <a:schemeClr val="tx1"/>
                </a:buClr>
                <a:buSzPct val="120000"/>
                <a:buFont typeface="Arial" pitchFamily="34" charset="0"/>
                <a:buChar char="–"/>
                <a:defRPr>
                  <a:latin typeface="Arial" pitchFamily="34" charset="0"/>
                  <a:cs typeface="Arial" pitchFamily="34" charset="0"/>
                </a:defRPr>
              </a:lvl3pPr>
              <a:lvl4pPr marL="1568450" indent="-223838" defTabSz="895350">
                <a:buClr>
                  <a:schemeClr val="tx1"/>
                </a:buClr>
                <a:buSzPct val="120000"/>
                <a:buFont typeface="Arial" pitchFamily="34" charset="0"/>
                <a:buChar char="▫"/>
                <a:defRPr>
                  <a:latin typeface="Arial" pitchFamily="34" charset="0"/>
                  <a:cs typeface="Arial" pitchFamily="34" charset="0"/>
                </a:defRPr>
              </a:lvl4pPr>
              <a:lvl5pPr marL="2016125" indent="-223838" defTabSz="895350"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5pPr>
              <a:lvl6pPr marL="24733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6pPr>
              <a:lvl7pPr marL="29305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7pPr>
              <a:lvl8pPr marL="33877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8pPr>
              <a:lvl9pPr marL="38449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ko-KR" sz="1400" dirty="0" err="1" smtClean="0">
                  <a:solidFill>
                    <a:srgbClr val="002960"/>
                  </a:solidFill>
                </a:rPr>
                <a:t>Aritaum</a:t>
              </a:r>
              <a:r>
                <a:rPr lang="en-US" altLang="ko-KR" sz="1400" dirty="0" smtClean="0">
                  <a:solidFill>
                    <a:srgbClr val="002960"/>
                  </a:solidFill>
                </a:rPr>
                <a:t> mall</a:t>
              </a:r>
              <a:endParaRPr lang="en-US" altLang="ko-KR" sz="1400" dirty="0">
                <a:solidFill>
                  <a:srgbClr val="002960"/>
                </a:solidFill>
              </a:endParaRPr>
            </a:p>
          </p:txBody>
        </p:sp>
      </p:grpSp>
      <p:sp>
        <p:nvSpPr>
          <p:cNvPr id="70" name="TextBox 137"/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168275" y="2318651"/>
            <a:ext cx="598615" cy="2430618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>
            <a:noAutofit/>
          </a:bodyPr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ko-KR" altLang="en-US" sz="1400" smtClean="0">
                <a:solidFill>
                  <a:srgbClr val="FFFFFF"/>
                </a:solidFill>
              </a:rPr>
              <a:t>온라인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71" name="TextBox 137"/>
          <p:cNvSpPr txBox="1">
            <a:spLocks/>
          </p:cNvSpPr>
          <p:nvPr>
            <p:custDataLst>
              <p:tags r:id="rId11"/>
            </p:custDataLst>
          </p:nvPr>
        </p:nvSpPr>
        <p:spPr>
          <a:xfrm>
            <a:off x="168275" y="4887957"/>
            <a:ext cx="598615" cy="1530156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>
            <a:noAutofit/>
          </a:bodyPr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ko-KR" altLang="en-US" sz="1400" dirty="0" smtClean="0">
                <a:solidFill>
                  <a:srgbClr val="FFFFFF"/>
                </a:solidFill>
              </a:rPr>
              <a:t>오프</a:t>
            </a:r>
            <a:endParaRPr lang="en-US" altLang="ko-KR" sz="1400" dirty="0" smtClean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ko-KR" altLang="en-US" sz="1400" dirty="0" smtClean="0">
                <a:solidFill>
                  <a:srgbClr val="FFFFFF"/>
                </a:solidFill>
              </a:rPr>
              <a:t>라인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6" name="Pentagon 15"/>
          <p:cNvSpPr/>
          <p:nvPr>
            <p:custDataLst>
              <p:tags r:id="rId12"/>
            </p:custDataLst>
          </p:nvPr>
        </p:nvSpPr>
        <p:spPr>
          <a:xfrm>
            <a:off x="2857376" y="3768372"/>
            <a:ext cx="1656000" cy="451546"/>
          </a:xfrm>
          <a:prstGeom prst="homePlate">
            <a:avLst>
              <a:gd name="adj" fmla="val 14607"/>
            </a:avLst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>
              <a:lnSpc>
                <a:spcPct val="90000"/>
              </a:lnSpc>
            </a:pPr>
            <a:r>
              <a:rPr lang="en-US" altLang="ko-KR" sz="1400" b="1" dirty="0" smtClean="0">
                <a:solidFill>
                  <a:schemeClr val="accent4"/>
                </a:solidFill>
              </a:rPr>
              <a:t>Pilot test </a:t>
            </a:r>
          </a:p>
          <a:p>
            <a:pPr>
              <a:lnSpc>
                <a:spcPct val="90000"/>
              </a:lnSpc>
            </a:pPr>
            <a:r>
              <a:rPr lang="ko-KR" altLang="en-US" sz="1400" b="1" dirty="0" smtClean="0">
                <a:solidFill>
                  <a:schemeClr val="accent4"/>
                </a:solidFill>
              </a:rPr>
              <a:t>및 </a:t>
            </a:r>
            <a:r>
              <a:rPr lang="en-US" altLang="ko-KR" sz="1400" b="1" dirty="0" smtClean="0">
                <a:solidFill>
                  <a:schemeClr val="accent4"/>
                </a:solidFill>
              </a:rPr>
              <a:t>Roll-out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17" name="Pentagon 16"/>
          <p:cNvSpPr/>
          <p:nvPr>
            <p:custDataLst>
              <p:tags r:id="rId13"/>
            </p:custDataLst>
          </p:nvPr>
        </p:nvSpPr>
        <p:spPr>
          <a:xfrm>
            <a:off x="3453795" y="4299549"/>
            <a:ext cx="1080000" cy="451546"/>
          </a:xfrm>
          <a:prstGeom prst="homePlate">
            <a:avLst>
              <a:gd name="adj" fmla="val 14607"/>
            </a:avLst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>
              <a:lnSpc>
                <a:spcPct val="90000"/>
              </a:lnSpc>
            </a:pPr>
            <a:r>
              <a:rPr lang="en-US" altLang="ko-KR" sz="1400" b="1" dirty="0" smtClean="0">
                <a:solidFill>
                  <a:schemeClr val="accent4"/>
                </a:solidFill>
              </a:rPr>
              <a:t>Pilot test </a:t>
            </a:r>
          </a:p>
          <a:p>
            <a:pPr>
              <a:lnSpc>
                <a:spcPct val="90000"/>
              </a:lnSpc>
            </a:pPr>
            <a:r>
              <a:rPr lang="ko-KR" altLang="en-US" sz="1400" b="1" dirty="0" smtClean="0">
                <a:solidFill>
                  <a:schemeClr val="accent4"/>
                </a:solidFill>
              </a:rPr>
              <a:t>및 </a:t>
            </a:r>
            <a:r>
              <a:rPr lang="en-US" altLang="ko-KR" sz="1400" b="1" dirty="0" smtClean="0">
                <a:solidFill>
                  <a:schemeClr val="accent4"/>
                </a:solidFill>
              </a:rPr>
              <a:t>Roll-out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18" name="Pentagon 17"/>
          <p:cNvSpPr/>
          <p:nvPr>
            <p:custDataLst>
              <p:tags r:id="rId14"/>
            </p:custDataLst>
          </p:nvPr>
        </p:nvSpPr>
        <p:spPr>
          <a:xfrm>
            <a:off x="3040256" y="4887957"/>
            <a:ext cx="1512000" cy="451546"/>
          </a:xfrm>
          <a:prstGeom prst="homePlate">
            <a:avLst>
              <a:gd name="adj" fmla="val 14607"/>
            </a:avLst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>
              <a:lnSpc>
                <a:spcPct val="90000"/>
              </a:lnSpc>
            </a:pPr>
            <a:r>
              <a:rPr lang="en-US" altLang="ko-KR" sz="1400" b="1" dirty="0" smtClean="0">
                <a:solidFill>
                  <a:schemeClr val="accent4"/>
                </a:solidFill>
              </a:rPr>
              <a:t>Pilot test </a:t>
            </a:r>
          </a:p>
          <a:p>
            <a:pPr>
              <a:lnSpc>
                <a:spcPct val="90000"/>
              </a:lnSpc>
            </a:pPr>
            <a:r>
              <a:rPr lang="ko-KR" altLang="en-US" sz="1400" b="1" dirty="0" smtClean="0">
                <a:solidFill>
                  <a:schemeClr val="accent4"/>
                </a:solidFill>
              </a:rPr>
              <a:t>및 </a:t>
            </a:r>
            <a:r>
              <a:rPr lang="en-US" altLang="ko-KR" sz="1400" b="1" dirty="0">
                <a:solidFill>
                  <a:schemeClr val="accent4"/>
                </a:solidFill>
              </a:rPr>
              <a:t>R</a:t>
            </a:r>
            <a:r>
              <a:rPr lang="en-US" altLang="ko-KR" sz="1400" b="1" dirty="0" smtClean="0">
                <a:solidFill>
                  <a:schemeClr val="accent4"/>
                </a:solidFill>
              </a:rPr>
              <a:t>oll-out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21" name="Pentagon 20"/>
          <p:cNvSpPr/>
          <p:nvPr>
            <p:custDataLst>
              <p:tags r:id="rId15"/>
            </p:custDataLst>
          </p:nvPr>
        </p:nvSpPr>
        <p:spPr>
          <a:xfrm>
            <a:off x="3254989" y="5432052"/>
            <a:ext cx="1296000" cy="451546"/>
          </a:xfrm>
          <a:prstGeom prst="homePlate">
            <a:avLst>
              <a:gd name="adj" fmla="val 14607"/>
            </a:avLst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>
              <a:lnSpc>
                <a:spcPct val="90000"/>
              </a:lnSpc>
            </a:pPr>
            <a:r>
              <a:rPr lang="en-US" altLang="ko-KR" sz="1400" b="1" dirty="0" smtClean="0">
                <a:solidFill>
                  <a:schemeClr val="accent4"/>
                </a:solidFill>
              </a:rPr>
              <a:t>Pilot test </a:t>
            </a:r>
          </a:p>
          <a:p>
            <a:pPr>
              <a:lnSpc>
                <a:spcPct val="90000"/>
              </a:lnSpc>
            </a:pPr>
            <a:r>
              <a:rPr lang="ko-KR" altLang="en-US" sz="1400" b="1" dirty="0" smtClean="0">
                <a:solidFill>
                  <a:schemeClr val="accent4"/>
                </a:solidFill>
              </a:rPr>
              <a:t>및 </a:t>
            </a:r>
            <a:r>
              <a:rPr lang="en-US" altLang="ko-KR" sz="1400" b="1" dirty="0" smtClean="0">
                <a:solidFill>
                  <a:schemeClr val="accent4"/>
                </a:solidFill>
              </a:rPr>
              <a:t>R</a:t>
            </a:r>
            <a:r>
              <a:rPr lang="en-US" altLang="ko-KR" sz="1400" b="1" dirty="0" smtClean="0">
                <a:solidFill>
                  <a:schemeClr val="accent4"/>
                </a:solidFill>
              </a:rPr>
              <a:t>oll-out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22" name="Pentagon 21"/>
          <p:cNvSpPr/>
          <p:nvPr>
            <p:custDataLst>
              <p:tags r:id="rId16"/>
            </p:custDataLst>
          </p:nvPr>
        </p:nvSpPr>
        <p:spPr>
          <a:xfrm>
            <a:off x="3453795" y="5966567"/>
            <a:ext cx="1080000" cy="451546"/>
          </a:xfrm>
          <a:prstGeom prst="homePlate">
            <a:avLst>
              <a:gd name="adj" fmla="val 14607"/>
            </a:avLst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>
              <a:lnSpc>
                <a:spcPct val="90000"/>
              </a:lnSpc>
            </a:pPr>
            <a:r>
              <a:rPr lang="en-US" altLang="ko-KR" sz="1400" b="1" dirty="0" smtClean="0">
                <a:solidFill>
                  <a:schemeClr val="accent4"/>
                </a:solidFill>
              </a:rPr>
              <a:t>Pilot test </a:t>
            </a:r>
          </a:p>
          <a:p>
            <a:pPr>
              <a:lnSpc>
                <a:spcPct val="90000"/>
              </a:lnSpc>
            </a:pPr>
            <a:r>
              <a:rPr lang="ko-KR" altLang="en-US" sz="1400" b="1" dirty="0" smtClean="0">
                <a:solidFill>
                  <a:schemeClr val="accent4"/>
                </a:solidFill>
              </a:rPr>
              <a:t>및 </a:t>
            </a:r>
            <a:r>
              <a:rPr lang="en-US" altLang="ko-KR" sz="1400" b="1" dirty="0" smtClean="0">
                <a:solidFill>
                  <a:schemeClr val="accent4"/>
                </a:solidFill>
              </a:rPr>
              <a:t>R</a:t>
            </a:r>
            <a:r>
              <a:rPr lang="en-US" altLang="ko-KR" sz="1400" b="1" dirty="0" smtClean="0">
                <a:solidFill>
                  <a:schemeClr val="accent4"/>
                </a:solidFill>
              </a:rPr>
              <a:t>oll-out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  <p:grpSp>
        <p:nvGrpSpPr>
          <p:cNvPr id="11" name="Group 10"/>
          <p:cNvGrpSpPr>
            <a:grpSpLocks/>
          </p:cNvGrpSpPr>
          <p:nvPr/>
        </p:nvGrpSpPr>
        <p:grpSpPr>
          <a:xfrm>
            <a:off x="872687" y="4887957"/>
            <a:ext cx="917877" cy="1530156"/>
            <a:chOff x="781247" y="4593557"/>
            <a:chExt cx="917877" cy="1530156"/>
          </a:xfrm>
        </p:grpSpPr>
        <p:sp>
          <p:nvSpPr>
            <p:cNvPr id="19" name="TextBox 137"/>
            <p:cNvSpPr txBox="1"/>
            <p:nvPr>
              <p:custDataLst>
                <p:tags r:id="rId25"/>
              </p:custDataLst>
            </p:nvPr>
          </p:nvSpPr>
          <p:spPr>
            <a:xfrm>
              <a:off x="781247" y="4593557"/>
              <a:ext cx="917877" cy="451546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accent1"/>
              </a:solidFill>
              <a:miter lim="800000"/>
              <a:headEnd/>
              <a:tailEnd/>
            </a:ln>
            <a:effectLst/>
            <a:extLst/>
          </p:spPr>
          <p:txBody>
            <a:bodyPr lIns="36000" tIns="45715" rIns="36000" bIns="45715" anchor="ctr"/>
            <a:lstStyle>
              <a:defPPr>
                <a:defRPr lang="en-US"/>
              </a:defPPr>
              <a:lvl1pPr defTabSz="895350">
                <a:buClrTx/>
                <a:defRPr sz="1100" b="1">
                  <a:solidFill>
                    <a:schemeClr val="accent3"/>
                  </a:solidFill>
                  <a:latin typeface="+mn-lt"/>
                  <a:ea typeface="-윤고딕130" pitchFamily="18" charset="-127"/>
                  <a:cs typeface="Arial" pitchFamily="34" charset="0"/>
                </a:defRPr>
              </a:lvl1pPr>
              <a:lvl2pPr marL="728663" indent="-280988" defTabSz="895350">
                <a:buClr>
                  <a:schemeClr val="tx1"/>
                </a:buClr>
                <a:buSzPct val="125000"/>
                <a:buFont typeface="Arial" pitchFamily="34" charset="0"/>
                <a:buChar char="▪"/>
                <a:defRPr>
                  <a:latin typeface="Arial" pitchFamily="34" charset="0"/>
                  <a:cs typeface="Arial" pitchFamily="34" charset="0"/>
                </a:defRPr>
              </a:lvl2pPr>
              <a:lvl3pPr marL="1120775" indent="-225425" defTabSz="895350">
                <a:buClr>
                  <a:schemeClr val="tx1"/>
                </a:buClr>
                <a:buSzPct val="120000"/>
                <a:buFont typeface="Arial" pitchFamily="34" charset="0"/>
                <a:buChar char="–"/>
                <a:defRPr>
                  <a:latin typeface="Arial" pitchFamily="34" charset="0"/>
                  <a:cs typeface="Arial" pitchFamily="34" charset="0"/>
                </a:defRPr>
              </a:lvl3pPr>
              <a:lvl4pPr marL="1568450" indent="-223838" defTabSz="895350">
                <a:buClr>
                  <a:schemeClr val="tx1"/>
                </a:buClr>
                <a:buSzPct val="120000"/>
                <a:buFont typeface="Arial" pitchFamily="34" charset="0"/>
                <a:buChar char="▫"/>
                <a:defRPr>
                  <a:latin typeface="Arial" pitchFamily="34" charset="0"/>
                  <a:cs typeface="Arial" pitchFamily="34" charset="0"/>
                </a:defRPr>
              </a:lvl4pPr>
              <a:lvl5pPr marL="2016125" indent="-223838" defTabSz="895350"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5pPr>
              <a:lvl6pPr marL="24733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6pPr>
              <a:lvl7pPr marL="29305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7pPr>
              <a:lvl8pPr marL="33877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8pPr>
              <a:lvl9pPr marL="38449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ko-KR" sz="1400" dirty="0" smtClean="0">
                  <a:solidFill>
                    <a:srgbClr val="002960"/>
                  </a:solidFill>
                </a:rPr>
                <a:t>AP </a:t>
              </a:r>
              <a:r>
                <a:rPr lang="ko-KR" altLang="en-US" sz="1400" dirty="0" smtClean="0">
                  <a:solidFill>
                    <a:srgbClr val="002960"/>
                  </a:solidFill>
                </a:rPr>
                <a:t>브랜드</a:t>
              </a:r>
              <a:endParaRPr lang="en-US" sz="1400" dirty="0">
                <a:solidFill>
                  <a:srgbClr val="002960"/>
                </a:solidFill>
              </a:endParaRPr>
            </a:p>
          </p:txBody>
        </p:sp>
        <p:sp>
          <p:nvSpPr>
            <p:cNvPr id="20" name="TextBox 137"/>
            <p:cNvSpPr txBox="1"/>
            <p:nvPr>
              <p:custDataLst>
                <p:tags r:id="rId26"/>
              </p:custDataLst>
            </p:nvPr>
          </p:nvSpPr>
          <p:spPr>
            <a:xfrm>
              <a:off x="781247" y="5132862"/>
              <a:ext cx="917877" cy="451546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accent1"/>
              </a:solidFill>
              <a:miter lim="800000"/>
              <a:headEnd/>
              <a:tailEnd/>
            </a:ln>
            <a:effectLst/>
            <a:extLst/>
          </p:spPr>
          <p:txBody>
            <a:bodyPr lIns="36000" tIns="45715" rIns="36000" bIns="45715" anchor="ctr"/>
            <a:lstStyle>
              <a:defPPr>
                <a:defRPr lang="en-US"/>
              </a:defPPr>
              <a:lvl1pPr defTabSz="895350">
                <a:buClrTx/>
                <a:defRPr sz="1100" b="1">
                  <a:solidFill>
                    <a:schemeClr val="accent3"/>
                  </a:solidFill>
                  <a:latin typeface="+mn-lt"/>
                  <a:ea typeface="-윤고딕130" pitchFamily="18" charset="-127"/>
                  <a:cs typeface="Arial" pitchFamily="34" charset="0"/>
                </a:defRPr>
              </a:lvl1pPr>
              <a:lvl2pPr marL="728663" indent="-280988" defTabSz="895350">
                <a:buClr>
                  <a:schemeClr val="tx1"/>
                </a:buClr>
                <a:buSzPct val="125000"/>
                <a:buFont typeface="Arial" pitchFamily="34" charset="0"/>
                <a:buChar char="▪"/>
                <a:defRPr>
                  <a:latin typeface="Arial" pitchFamily="34" charset="0"/>
                  <a:cs typeface="Arial" pitchFamily="34" charset="0"/>
                </a:defRPr>
              </a:lvl2pPr>
              <a:lvl3pPr marL="1120775" indent="-225425" defTabSz="895350">
                <a:buClr>
                  <a:schemeClr val="tx1"/>
                </a:buClr>
                <a:buSzPct val="120000"/>
                <a:buFont typeface="Arial" pitchFamily="34" charset="0"/>
                <a:buChar char="–"/>
                <a:defRPr>
                  <a:latin typeface="Arial" pitchFamily="34" charset="0"/>
                  <a:cs typeface="Arial" pitchFamily="34" charset="0"/>
                </a:defRPr>
              </a:lvl3pPr>
              <a:lvl4pPr marL="1568450" indent="-223838" defTabSz="895350">
                <a:buClr>
                  <a:schemeClr val="tx1"/>
                </a:buClr>
                <a:buSzPct val="120000"/>
                <a:buFont typeface="Arial" pitchFamily="34" charset="0"/>
                <a:buChar char="▫"/>
                <a:defRPr>
                  <a:latin typeface="Arial" pitchFamily="34" charset="0"/>
                  <a:cs typeface="Arial" pitchFamily="34" charset="0"/>
                </a:defRPr>
              </a:lvl4pPr>
              <a:lvl5pPr marL="2016125" indent="-223838" defTabSz="895350"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5pPr>
              <a:lvl6pPr marL="24733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6pPr>
              <a:lvl7pPr marL="29305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7pPr>
              <a:lvl8pPr marL="33877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8pPr>
              <a:lvl9pPr marL="38449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ko-KR" sz="1400" dirty="0">
                  <a:solidFill>
                    <a:srgbClr val="002960"/>
                  </a:solidFill>
                </a:rPr>
                <a:t>Innisfree / Etude</a:t>
              </a:r>
            </a:p>
          </p:txBody>
        </p:sp>
        <p:sp>
          <p:nvSpPr>
            <p:cNvPr id="23" name="TextBox 137"/>
            <p:cNvSpPr txBox="1"/>
            <p:nvPr>
              <p:custDataLst>
                <p:tags r:id="rId27"/>
              </p:custDataLst>
            </p:nvPr>
          </p:nvSpPr>
          <p:spPr>
            <a:xfrm>
              <a:off x="781247" y="5672167"/>
              <a:ext cx="917877" cy="451546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accent1"/>
              </a:solidFill>
              <a:miter lim="800000"/>
              <a:headEnd/>
              <a:tailEnd/>
            </a:ln>
            <a:effectLst/>
            <a:extLst/>
          </p:spPr>
          <p:txBody>
            <a:bodyPr lIns="36000" tIns="45715" rIns="36000" bIns="45715" anchor="ctr"/>
            <a:lstStyle>
              <a:defPPr>
                <a:defRPr lang="en-US"/>
              </a:defPPr>
              <a:lvl1pPr defTabSz="895350">
                <a:buClrTx/>
                <a:defRPr sz="1100" b="1">
                  <a:solidFill>
                    <a:schemeClr val="accent3"/>
                  </a:solidFill>
                  <a:latin typeface="+mn-lt"/>
                  <a:ea typeface="-윤고딕130" pitchFamily="18" charset="-127"/>
                  <a:cs typeface="Arial" pitchFamily="34" charset="0"/>
                </a:defRPr>
              </a:lvl1pPr>
              <a:lvl2pPr marL="728663" indent="-280988" defTabSz="895350">
                <a:buClr>
                  <a:schemeClr val="tx1"/>
                </a:buClr>
                <a:buSzPct val="125000"/>
                <a:buFont typeface="Arial" pitchFamily="34" charset="0"/>
                <a:buChar char="▪"/>
                <a:defRPr>
                  <a:latin typeface="Arial" pitchFamily="34" charset="0"/>
                  <a:cs typeface="Arial" pitchFamily="34" charset="0"/>
                </a:defRPr>
              </a:lvl2pPr>
              <a:lvl3pPr marL="1120775" indent="-225425" defTabSz="895350">
                <a:buClr>
                  <a:schemeClr val="tx1"/>
                </a:buClr>
                <a:buSzPct val="120000"/>
                <a:buFont typeface="Arial" pitchFamily="34" charset="0"/>
                <a:buChar char="–"/>
                <a:defRPr>
                  <a:latin typeface="Arial" pitchFamily="34" charset="0"/>
                  <a:cs typeface="Arial" pitchFamily="34" charset="0"/>
                </a:defRPr>
              </a:lvl3pPr>
              <a:lvl4pPr marL="1568450" indent="-223838" defTabSz="895350">
                <a:buClr>
                  <a:schemeClr val="tx1"/>
                </a:buClr>
                <a:buSzPct val="120000"/>
                <a:buFont typeface="Arial" pitchFamily="34" charset="0"/>
                <a:buChar char="▫"/>
                <a:defRPr>
                  <a:latin typeface="Arial" pitchFamily="34" charset="0"/>
                  <a:cs typeface="Arial" pitchFamily="34" charset="0"/>
                </a:defRPr>
              </a:lvl4pPr>
              <a:lvl5pPr marL="2016125" indent="-223838" defTabSz="895350"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5pPr>
              <a:lvl6pPr marL="24733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6pPr>
              <a:lvl7pPr marL="29305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7pPr>
              <a:lvl8pPr marL="33877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8pPr>
              <a:lvl9pPr marL="3844925" indent="-223838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9000"/>
                <a:buFont typeface="Arial" pitchFamily="34" charset="0"/>
                <a:buChar char="-"/>
                <a:defRPr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ko-KR" sz="1400" dirty="0" err="1" smtClean="0">
                  <a:solidFill>
                    <a:srgbClr val="002960"/>
                  </a:solidFill>
                </a:rPr>
                <a:t>Aritaum</a:t>
              </a:r>
              <a:endParaRPr lang="en-US" sz="1400" dirty="0">
                <a:solidFill>
                  <a:srgbClr val="002960"/>
                </a:solidFill>
              </a:endParaRPr>
            </a:p>
          </p:txBody>
        </p:sp>
      </p:grpSp>
      <p:sp>
        <p:nvSpPr>
          <p:cNvPr id="24" name="TextBox 137"/>
          <p:cNvSpPr txBox="1">
            <a:spLocks/>
          </p:cNvSpPr>
          <p:nvPr>
            <p:custDataLst>
              <p:tags r:id="rId17"/>
            </p:custDataLst>
          </p:nvPr>
        </p:nvSpPr>
        <p:spPr>
          <a:xfrm>
            <a:off x="168275" y="1404345"/>
            <a:ext cx="598615" cy="766631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>
            <a:noAutofit/>
          </a:bodyPr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ko-KR" altLang="en-US" sz="1400" dirty="0" smtClean="0">
                <a:solidFill>
                  <a:srgbClr val="FFFFFF"/>
                </a:solidFill>
              </a:rPr>
              <a:t>전사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entagon 25"/>
          <p:cNvSpPr/>
          <p:nvPr>
            <p:custDataLst>
              <p:tags r:id="rId18"/>
            </p:custDataLst>
          </p:nvPr>
        </p:nvSpPr>
        <p:spPr>
          <a:xfrm>
            <a:off x="869085" y="1404345"/>
            <a:ext cx="997693" cy="277875"/>
          </a:xfrm>
          <a:prstGeom prst="homePlate">
            <a:avLst>
              <a:gd name="adj" fmla="val 14607"/>
            </a:avLst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>
              <a:lnSpc>
                <a:spcPct val="90000"/>
              </a:lnSpc>
            </a:pPr>
            <a:r>
              <a:rPr lang="ko-KR" altLang="en-US" sz="1400" b="1" dirty="0" smtClean="0">
                <a:solidFill>
                  <a:schemeClr val="accent4"/>
                </a:solidFill>
              </a:rPr>
              <a:t>데이터 통합</a:t>
            </a:r>
            <a:endParaRPr lang="en-US" altLang="ko-KR" sz="1400" b="1" dirty="0" smtClean="0">
              <a:solidFill>
                <a:schemeClr val="accent4"/>
              </a:solidFill>
            </a:endParaRPr>
          </a:p>
        </p:txBody>
      </p:sp>
      <p:sp>
        <p:nvSpPr>
          <p:cNvPr id="27" name="Pentagon 26"/>
          <p:cNvSpPr/>
          <p:nvPr>
            <p:custDataLst>
              <p:tags r:id="rId19"/>
            </p:custDataLst>
          </p:nvPr>
        </p:nvSpPr>
        <p:spPr>
          <a:xfrm>
            <a:off x="2578975" y="1719430"/>
            <a:ext cx="1440000" cy="451546"/>
          </a:xfrm>
          <a:prstGeom prst="homePlate">
            <a:avLst>
              <a:gd name="adj" fmla="val 14607"/>
            </a:avLst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>
              <a:lnSpc>
                <a:spcPct val="90000"/>
              </a:lnSpc>
            </a:pPr>
            <a:r>
              <a:rPr lang="ko-KR" altLang="en-US" sz="1400" b="1" dirty="0" smtClean="0">
                <a:solidFill>
                  <a:schemeClr val="accent4"/>
                </a:solidFill>
              </a:rPr>
              <a:t>고객 세그먼테이션 및 </a:t>
            </a:r>
            <a:r>
              <a:rPr lang="ko-KR" altLang="en-US" sz="1400" b="1" dirty="0" err="1" smtClean="0">
                <a:solidFill>
                  <a:schemeClr val="accent4"/>
                </a:solidFill>
              </a:rPr>
              <a:t>인사이트</a:t>
            </a:r>
            <a:r>
              <a:rPr lang="ko-KR" altLang="en-US" sz="1400" b="1" dirty="0" smtClean="0">
                <a:solidFill>
                  <a:schemeClr val="accent4"/>
                </a:solidFill>
              </a:rPr>
              <a:t> 도출</a:t>
            </a:r>
            <a:endParaRPr lang="en-US" altLang="ko-KR" sz="1400" b="1" dirty="0" smtClean="0">
              <a:solidFill>
                <a:schemeClr val="accent4"/>
              </a:solidFill>
            </a:endParaRPr>
          </a:p>
        </p:txBody>
      </p:sp>
      <p:sp>
        <p:nvSpPr>
          <p:cNvPr id="29" name="Rectangle 28"/>
          <p:cNvSpPr txBox="1"/>
          <p:nvPr>
            <p:custDataLst>
              <p:tags r:id="rId20"/>
            </p:custDataLst>
          </p:nvPr>
        </p:nvSpPr>
        <p:spPr>
          <a:xfrm>
            <a:off x="1916749" y="2367968"/>
            <a:ext cx="2362762" cy="195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>
              <a:lnSpc>
                <a:spcPct val="90000"/>
              </a:lnSpc>
              <a:buClr>
                <a:srgbClr val="002960"/>
              </a:buClr>
              <a:buFont typeface="Arial" charset="0"/>
              <a:buNone/>
            </a:pPr>
            <a:r>
              <a:rPr lang="en-US" altLang="ko-KR" sz="1400" b="1" dirty="0" smtClean="0">
                <a:solidFill>
                  <a:schemeClr val="accent4"/>
                </a:solidFill>
              </a:rPr>
              <a:t>Pilot test </a:t>
            </a:r>
            <a:r>
              <a:rPr lang="ko-KR" altLang="en-US" sz="1400" b="1" dirty="0" smtClean="0">
                <a:solidFill>
                  <a:schemeClr val="accent4"/>
                </a:solidFill>
              </a:rPr>
              <a:t>및 </a:t>
            </a:r>
            <a:r>
              <a:rPr lang="en-US" altLang="ko-KR" sz="1400" b="1" dirty="0" smtClean="0">
                <a:solidFill>
                  <a:schemeClr val="accent4"/>
                </a:solidFill>
              </a:rPr>
              <a:t>Roll-out</a:t>
            </a:r>
            <a:endParaRPr lang="en-US" altLang="ko-KR" sz="1400" b="1" dirty="0" smtClean="0">
              <a:solidFill>
                <a:schemeClr val="accent4"/>
              </a:solidFill>
            </a:endParaRPr>
          </a:p>
        </p:txBody>
      </p:sp>
      <p:sp>
        <p:nvSpPr>
          <p:cNvPr id="37" name="Rectangle 36"/>
          <p:cNvSpPr>
            <a:spLocks/>
          </p:cNvSpPr>
          <p:nvPr/>
        </p:nvSpPr>
        <p:spPr>
          <a:xfrm>
            <a:off x="4886325" y="1394185"/>
            <a:ext cx="3780000" cy="45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err="1" smtClean="0">
              <a:solidFill>
                <a:srgbClr val="000000"/>
              </a:solidFill>
            </a:endParaRPr>
          </a:p>
        </p:txBody>
      </p:sp>
      <p:sp>
        <p:nvSpPr>
          <p:cNvPr id="38" name="Rectangle 34"/>
          <p:cNvSpPr txBox="1"/>
          <p:nvPr/>
        </p:nvSpPr>
        <p:spPr>
          <a:xfrm>
            <a:off x="6137838" y="2953374"/>
            <a:ext cx="2412000" cy="121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Aft>
                <a:spcPts val="400"/>
              </a:spcAft>
              <a:buClr>
                <a:srgbClr val="002960"/>
              </a:buClr>
            </a:pPr>
            <a:r>
              <a:rPr lang="ko-KR" altLang="en-US" sz="1400" dirty="0" smtClean="0">
                <a:solidFill>
                  <a:srgbClr val="002960"/>
                </a:solidFill>
              </a:rPr>
              <a:t>파일럿 </a:t>
            </a:r>
            <a:r>
              <a:rPr lang="ko-KR" altLang="en-US" sz="1400" dirty="0">
                <a:solidFill>
                  <a:srgbClr val="002960"/>
                </a:solidFill>
              </a:rPr>
              <a:t>테스트 </a:t>
            </a:r>
            <a:r>
              <a:rPr lang="ko-KR" altLang="en-US" sz="1400" dirty="0" smtClean="0">
                <a:solidFill>
                  <a:srgbClr val="002960"/>
                </a:solidFill>
              </a:rPr>
              <a:t>설계 및 실행</a:t>
            </a:r>
            <a:endParaRPr lang="en-US" altLang="ko-KR" sz="1400" dirty="0" smtClean="0">
              <a:solidFill>
                <a:srgbClr val="002960"/>
              </a:solidFill>
            </a:endParaRPr>
          </a:p>
          <a:p>
            <a:pPr lvl="1">
              <a:spcAft>
                <a:spcPts val="400"/>
              </a:spcAft>
              <a:buClr>
                <a:srgbClr val="002960"/>
              </a:buClr>
            </a:pPr>
            <a:r>
              <a:rPr lang="ko-KR" altLang="en-US" sz="1400" dirty="0" smtClean="0">
                <a:solidFill>
                  <a:srgbClr val="002960"/>
                </a:solidFill>
              </a:rPr>
              <a:t>테스트 </a:t>
            </a:r>
            <a:r>
              <a:rPr lang="ko-KR" altLang="en-US" sz="1400" dirty="0">
                <a:solidFill>
                  <a:srgbClr val="002960"/>
                </a:solidFill>
              </a:rPr>
              <a:t>결과에 대한 </a:t>
            </a:r>
            <a:r>
              <a:rPr lang="ko-KR" altLang="en-US" sz="1400" dirty="0" smtClean="0">
                <a:solidFill>
                  <a:srgbClr val="002960"/>
                </a:solidFill>
              </a:rPr>
              <a:t>통계 기반 성과분석</a:t>
            </a:r>
            <a:endParaRPr lang="en-US" altLang="ko-KR" sz="1400" dirty="0">
              <a:solidFill>
                <a:srgbClr val="002960"/>
              </a:solidFill>
            </a:endParaRPr>
          </a:p>
          <a:p>
            <a:pPr lvl="1">
              <a:spcAft>
                <a:spcPts val="400"/>
              </a:spcAft>
              <a:buClr>
                <a:srgbClr val="002960"/>
              </a:buClr>
            </a:pPr>
            <a:r>
              <a:rPr lang="ko-KR" altLang="en-US" sz="1400" dirty="0">
                <a:solidFill>
                  <a:srgbClr val="002960"/>
                </a:solidFill>
              </a:rPr>
              <a:t>시사점 도출 및 이에 기반한 </a:t>
            </a:r>
            <a:r>
              <a:rPr lang="ko-KR" altLang="en-US" sz="1400" dirty="0" smtClean="0">
                <a:solidFill>
                  <a:srgbClr val="002960"/>
                </a:solidFill>
              </a:rPr>
              <a:t>파일럿 아이디어 수정</a:t>
            </a:r>
            <a:r>
              <a:rPr lang="en-US" altLang="ko-KR" sz="1400" dirty="0">
                <a:solidFill>
                  <a:srgbClr val="002960"/>
                </a:solidFill>
              </a:rPr>
              <a:t>/</a:t>
            </a:r>
            <a:r>
              <a:rPr lang="ko-KR" altLang="en-US" sz="1400" dirty="0" smtClean="0">
                <a:solidFill>
                  <a:srgbClr val="002960"/>
                </a:solidFill>
              </a:rPr>
              <a:t>보완</a:t>
            </a:r>
            <a:endParaRPr lang="en-US" altLang="ko-KR" sz="1400" dirty="0">
              <a:solidFill>
                <a:srgbClr val="002960"/>
              </a:solidFill>
            </a:endParaRPr>
          </a:p>
        </p:txBody>
      </p:sp>
      <p:sp>
        <p:nvSpPr>
          <p:cNvPr id="40" name="TextBox 137"/>
          <p:cNvSpPr txBox="1"/>
          <p:nvPr>
            <p:custDataLst>
              <p:tags r:id="rId21"/>
            </p:custDataLst>
          </p:nvPr>
        </p:nvSpPr>
        <p:spPr>
          <a:xfrm>
            <a:off x="5074172" y="3031007"/>
            <a:ext cx="972000" cy="1080000"/>
          </a:xfrm>
          <a:prstGeom prst="rect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파일럿 </a:t>
            </a:r>
            <a:r>
              <a:rPr lang="en-US" altLang="ko-KR" sz="1400" dirty="0" smtClean="0">
                <a:solidFill>
                  <a:schemeClr val="bg1"/>
                </a:solidFill>
              </a:rPr>
              <a:t>“Test </a:t>
            </a:r>
            <a:r>
              <a:rPr lang="en-US" altLang="ko-KR" sz="1400" dirty="0">
                <a:solidFill>
                  <a:schemeClr val="bg1"/>
                </a:solidFill>
              </a:rPr>
              <a:t>&amp; </a:t>
            </a:r>
            <a:r>
              <a:rPr lang="en-US" altLang="ko-KR" sz="1400" dirty="0" smtClean="0">
                <a:solidFill>
                  <a:schemeClr val="bg1"/>
                </a:solidFill>
              </a:rPr>
              <a:t>Learn</a:t>
            </a:r>
            <a:r>
              <a:rPr lang="en-US" altLang="ko-KR" sz="1400" dirty="0">
                <a:solidFill>
                  <a:schemeClr val="bg1"/>
                </a:solidFill>
              </a:rPr>
              <a:t>” </a:t>
            </a:r>
          </a:p>
        </p:txBody>
      </p:sp>
      <p:sp>
        <p:nvSpPr>
          <p:cNvPr id="42" name="TextBox 137"/>
          <p:cNvSpPr txBox="1"/>
          <p:nvPr>
            <p:custDataLst>
              <p:tags r:id="rId22"/>
            </p:custDataLst>
          </p:nvPr>
        </p:nvSpPr>
        <p:spPr>
          <a:xfrm>
            <a:off x="5074172" y="1617705"/>
            <a:ext cx="972000" cy="1080000"/>
          </a:xfrm>
          <a:prstGeom prst="rect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1400" dirty="0" smtClean="0">
                <a:solidFill>
                  <a:schemeClr val="bg1"/>
                </a:solidFill>
              </a:rPr>
              <a:t>AP</a:t>
            </a:r>
            <a:r>
              <a:rPr lang="ko-KR" altLang="en-US" sz="1400" dirty="0" smtClean="0">
                <a:solidFill>
                  <a:schemeClr val="bg1"/>
                </a:solidFill>
              </a:rPr>
              <a:t>몰 파일럿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로드맵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5" name="Rectangle 34"/>
          <p:cNvSpPr txBox="1"/>
          <p:nvPr/>
        </p:nvSpPr>
        <p:spPr>
          <a:xfrm>
            <a:off x="6137838" y="1617705"/>
            <a:ext cx="2412000" cy="94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 latinLnBrk="0">
              <a:spcAft>
                <a:spcPts val="400"/>
              </a:spcAft>
              <a:buClr>
                <a:srgbClr val="002960"/>
              </a:buClr>
            </a:pPr>
            <a:r>
              <a:rPr lang="en-US" altLang="ko-KR" sz="1400" dirty="0" smtClean="0">
                <a:solidFill>
                  <a:srgbClr val="002960"/>
                </a:solidFill>
              </a:rPr>
              <a:t>AP</a:t>
            </a:r>
            <a:r>
              <a:rPr lang="ko-KR" altLang="en-US" sz="1400" dirty="0" smtClean="0">
                <a:solidFill>
                  <a:srgbClr val="002960"/>
                </a:solidFill>
              </a:rPr>
              <a:t>몰의 전략적 우선순위에 기반한 파일럿 </a:t>
            </a:r>
            <a:r>
              <a:rPr lang="ko-KR" altLang="en-US" sz="1400" dirty="0" err="1" smtClean="0">
                <a:solidFill>
                  <a:srgbClr val="002960"/>
                </a:solidFill>
              </a:rPr>
              <a:t>로드맵</a:t>
            </a:r>
            <a:r>
              <a:rPr lang="ko-KR" altLang="en-US" sz="1400" dirty="0" smtClean="0">
                <a:solidFill>
                  <a:srgbClr val="002960"/>
                </a:solidFill>
              </a:rPr>
              <a:t> 설계</a:t>
            </a:r>
            <a:endParaRPr lang="en-US" altLang="ko-KR" sz="1400" dirty="0" smtClean="0">
              <a:solidFill>
                <a:srgbClr val="002960"/>
              </a:solidFill>
            </a:endParaRPr>
          </a:p>
          <a:p>
            <a:pPr lvl="1" latinLnBrk="0">
              <a:spcAft>
                <a:spcPts val="400"/>
              </a:spcAft>
              <a:buClr>
                <a:srgbClr val="002960"/>
              </a:buClr>
            </a:pPr>
            <a:r>
              <a:rPr lang="ko-KR" altLang="en-US" sz="1400" dirty="0" smtClean="0">
                <a:solidFill>
                  <a:srgbClr val="002960"/>
                </a:solidFill>
              </a:rPr>
              <a:t>파일럿 </a:t>
            </a:r>
            <a:r>
              <a:rPr lang="ko-KR" altLang="en-US" sz="1400" dirty="0" err="1" smtClean="0">
                <a:solidFill>
                  <a:srgbClr val="002960"/>
                </a:solidFill>
              </a:rPr>
              <a:t>로드맵</a:t>
            </a:r>
            <a:r>
              <a:rPr lang="ko-KR" altLang="en-US" sz="1400" dirty="0" smtClean="0">
                <a:solidFill>
                  <a:srgbClr val="002960"/>
                </a:solidFill>
              </a:rPr>
              <a:t> 별</a:t>
            </a:r>
            <a:r>
              <a:rPr lang="en-US" altLang="ko-KR" sz="1400" dirty="0" smtClean="0">
                <a:solidFill>
                  <a:srgbClr val="002960"/>
                </a:solidFill>
              </a:rPr>
              <a:t>, </a:t>
            </a:r>
            <a:r>
              <a:rPr lang="ko-KR" altLang="en-US" sz="1400" dirty="0" smtClean="0">
                <a:solidFill>
                  <a:srgbClr val="002960"/>
                </a:solidFill>
              </a:rPr>
              <a:t>파일럿 아이디어 도출 및 우선순위화 </a:t>
            </a:r>
            <a:endParaRPr lang="en-US" altLang="ko-KR" sz="1400" dirty="0" smtClean="0">
              <a:solidFill>
                <a:srgbClr val="002960"/>
              </a:solidFill>
            </a:endParaRPr>
          </a:p>
        </p:txBody>
      </p:sp>
      <p:sp>
        <p:nvSpPr>
          <p:cNvPr id="46" name="Rectangle 34"/>
          <p:cNvSpPr txBox="1"/>
          <p:nvPr/>
        </p:nvSpPr>
        <p:spPr>
          <a:xfrm>
            <a:off x="6137838" y="4425520"/>
            <a:ext cx="2412000" cy="121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 latinLnBrk="0">
              <a:spcAft>
                <a:spcPts val="400"/>
              </a:spcAft>
              <a:buClr>
                <a:srgbClr val="002960"/>
              </a:buClr>
            </a:pPr>
            <a:r>
              <a:rPr lang="ko-KR" altLang="en-US" sz="1400" dirty="0" err="1" smtClean="0">
                <a:solidFill>
                  <a:srgbClr val="002960"/>
                </a:solidFill>
              </a:rPr>
              <a:t>캠프아문젠의</a:t>
            </a:r>
            <a:r>
              <a:rPr lang="ko-KR" altLang="en-US" sz="1400" dirty="0" smtClean="0">
                <a:solidFill>
                  <a:srgbClr val="002960"/>
                </a:solidFill>
              </a:rPr>
              <a:t> </a:t>
            </a:r>
            <a:r>
              <a:rPr lang="en-US" altLang="ko-KR" sz="1400" dirty="0" smtClean="0">
                <a:solidFill>
                  <a:srgbClr val="002960"/>
                </a:solidFill>
              </a:rPr>
              <a:t>“Way </a:t>
            </a:r>
            <a:r>
              <a:rPr lang="en-US" altLang="ko-KR" sz="1400" dirty="0" smtClean="0">
                <a:solidFill>
                  <a:srgbClr val="002960"/>
                </a:solidFill>
              </a:rPr>
              <a:t>We </a:t>
            </a:r>
            <a:r>
              <a:rPr lang="en-US" altLang="ko-KR" sz="1400" dirty="0">
                <a:solidFill>
                  <a:srgbClr val="002960"/>
                </a:solidFill>
              </a:rPr>
              <a:t>W</a:t>
            </a:r>
            <a:r>
              <a:rPr lang="en-US" altLang="ko-KR" sz="1400" dirty="0" smtClean="0">
                <a:solidFill>
                  <a:srgbClr val="002960"/>
                </a:solidFill>
              </a:rPr>
              <a:t>ork</a:t>
            </a:r>
            <a:r>
              <a:rPr lang="en-US" altLang="ko-KR" sz="1400" dirty="0" smtClean="0">
                <a:solidFill>
                  <a:srgbClr val="002960"/>
                </a:solidFill>
              </a:rPr>
              <a:t>” </a:t>
            </a:r>
            <a:r>
              <a:rPr lang="ko-KR" altLang="en-US" sz="1400" dirty="0" smtClean="0">
                <a:solidFill>
                  <a:srgbClr val="002960"/>
                </a:solidFill>
              </a:rPr>
              <a:t>및 타 부서와의 협업 체계 정의</a:t>
            </a:r>
            <a:endParaRPr lang="en-US" altLang="ko-KR" sz="1400" dirty="0" smtClean="0">
              <a:solidFill>
                <a:srgbClr val="002960"/>
              </a:solidFill>
            </a:endParaRPr>
          </a:p>
          <a:p>
            <a:pPr lvl="1" latinLnBrk="0">
              <a:spcAft>
                <a:spcPts val="400"/>
              </a:spcAft>
              <a:buClr>
                <a:srgbClr val="002960"/>
              </a:buClr>
            </a:pPr>
            <a:r>
              <a:rPr lang="ko-KR" altLang="en-US" sz="1400" dirty="0" smtClean="0">
                <a:solidFill>
                  <a:srgbClr val="002960"/>
                </a:solidFill>
              </a:rPr>
              <a:t>데이터</a:t>
            </a:r>
            <a:r>
              <a:rPr lang="en-US" altLang="ko-KR" sz="1400" dirty="0" smtClean="0">
                <a:solidFill>
                  <a:srgbClr val="002960"/>
                </a:solidFill>
              </a:rPr>
              <a:t> </a:t>
            </a:r>
            <a:r>
              <a:rPr lang="ko-KR" altLang="en-US" sz="1400" dirty="0" smtClean="0">
                <a:solidFill>
                  <a:srgbClr val="002960"/>
                </a:solidFill>
              </a:rPr>
              <a:t>및 시스템 업그레이드 계획 수립</a:t>
            </a:r>
            <a:endParaRPr lang="en-US" altLang="ko-KR" sz="1400" dirty="0" smtClean="0">
              <a:solidFill>
                <a:srgbClr val="002960"/>
              </a:solidFill>
            </a:endParaRPr>
          </a:p>
          <a:p>
            <a:pPr lvl="1" latinLnBrk="0">
              <a:spcAft>
                <a:spcPts val="400"/>
              </a:spcAft>
              <a:buClr>
                <a:srgbClr val="002960"/>
              </a:buClr>
            </a:pPr>
            <a:r>
              <a:rPr lang="en-US" altLang="ko-KR" sz="1400" dirty="0" err="1" smtClean="0">
                <a:solidFill>
                  <a:srgbClr val="002960"/>
                </a:solidFill>
              </a:rPr>
              <a:t>KPI</a:t>
            </a:r>
            <a:r>
              <a:rPr lang="en-US" altLang="ko-KR" sz="1400" dirty="0" smtClean="0">
                <a:solidFill>
                  <a:srgbClr val="002960"/>
                </a:solidFill>
              </a:rPr>
              <a:t> </a:t>
            </a:r>
            <a:r>
              <a:rPr lang="ko-KR" altLang="en-US" sz="1400" dirty="0" smtClean="0">
                <a:solidFill>
                  <a:srgbClr val="002960"/>
                </a:solidFill>
              </a:rPr>
              <a:t>정립</a:t>
            </a:r>
            <a:endParaRPr lang="en-US" altLang="ko-KR" sz="1400" dirty="0">
              <a:solidFill>
                <a:srgbClr val="002960"/>
              </a:solidFill>
            </a:endParaRPr>
          </a:p>
        </p:txBody>
      </p:sp>
      <p:sp>
        <p:nvSpPr>
          <p:cNvPr id="47" name="TextBox 137"/>
          <p:cNvSpPr txBox="1">
            <a:spLocks/>
          </p:cNvSpPr>
          <p:nvPr>
            <p:custDataLst>
              <p:tags r:id="rId23"/>
            </p:custDataLst>
          </p:nvPr>
        </p:nvSpPr>
        <p:spPr>
          <a:xfrm>
            <a:off x="5074172" y="4425518"/>
            <a:ext cx="972000" cy="1296000"/>
          </a:xfrm>
          <a:prstGeom prst="rect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>
            <a:noAutofit/>
          </a:bodyPr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chemeClr val="bg1"/>
                </a:solidFill>
              </a:rPr>
              <a:t>“Way We Work”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0" name="TextBox 137"/>
          <p:cNvSpPr txBox="1"/>
          <p:nvPr>
            <p:custDataLst>
              <p:tags r:id="rId24"/>
            </p:custDataLst>
          </p:nvPr>
        </p:nvSpPr>
        <p:spPr>
          <a:xfrm>
            <a:off x="168275" y="1038302"/>
            <a:ext cx="4468109" cy="252000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ko-KR" altLang="en-US" sz="1400" dirty="0" smtClean="0">
                <a:solidFill>
                  <a:srgbClr val="FFFFFF"/>
                </a:solidFill>
              </a:rPr>
              <a:t>캠프 아문센 경로 별 확대 계획</a:t>
            </a:r>
            <a:endParaRPr lang="ko-KR" altLang="en-US" sz="1400" dirty="0">
              <a:solidFill>
                <a:srgbClr val="FFFFFF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80196" y="2244813"/>
            <a:ext cx="4320000" cy="0"/>
          </a:xfrm>
          <a:custGeom>
            <a:avLst/>
            <a:gdLst>
              <a:gd name="connsiteX0" fmla="*/ 0 w 4822166"/>
              <a:gd name="connsiteY0" fmla="*/ 0 h 0"/>
              <a:gd name="connsiteX1" fmla="*/ 4822166 w 482216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22166">
                <a:moveTo>
                  <a:pt x="0" y="0"/>
                </a:moveTo>
                <a:lnTo>
                  <a:pt x="4822166" y="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1" name="Freeform 50"/>
          <p:cNvSpPr/>
          <p:nvPr/>
        </p:nvSpPr>
        <p:spPr>
          <a:xfrm>
            <a:off x="180196" y="4814347"/>
            <a:ext cx="4320000" cy="0"/>
          </a:xfrm>
          <a:custGeom>
            <a:avLst/>
            <a:gdLst>
              <a:gd name="connsiteX0" fmla="*/ 0 w 4822166"/>
              <a:gd name="connsiteY0" fmla="*/ 0 h 0"/>
              <a:gd name="connsiteX1" fmla="*/ 4822166 w 482216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22166">
                <a:moveTo>
                  <a:pt x="0" y="0"/>
                </a:moveTo>
                <a:lnTo>
                  <a:pt x="4822166" y="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5" name="Freeform 24"/>
          <p:cNvSpPr/>
          <p:nvPr/>
        </p:nvSpPr>
        <p:spPr>
          <a:xfrm>
            <a:off x="5076741" y="2846474"/>
            <a:ext cx="3433313" cy="0"/>
          </a:xfrm>
          <a:custGeom>
            <a:avLst/>
            <a:gdLst>
              <a:gd name="connsiteX0" fmla="*/ 0 w 3433313"/>
              <a:gd name="connsiteY0" fmla="*/ 0 h 0"/>
              <a:gd name="connsiteX1" fmla="*/ 3433313 w 343331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33313">
                <a:moveTo>
                  <a:pt x="0" y="0"/>
                </a:moveTo>
                <a:lnTo>
                  <a:pt x="3433313" y="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7" name="Freeform 56"/>
          <p:cNvSpPr/>
          <p:nvPr/>
        </p:nvSpPr>
        <p:spPr>
          <a:xfrm>
            <a:off x="5076741" y="4271469"/>
            <a:ext cx="3433313" cy="0"/>
          </a:xfrm>
          <a:custGeom>
            <a:avLst/>
            <a:gdLst>
              <a:gd name="connsiteX0" fmla="*/ 0 w 3433313"/>
              <a:gd name="connsiteY0" fmla="*/ 0 h 0"/>
              <a:gd name="connsiteX1" fmla="*/ 3433313 w 343331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33313">
                <a:moveTo>
                  <a:pt x="0" y="0"/>
                </a:moveTo>
                <a:lnTo>
                  <a:pt x="3433313" y="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3" name="Rectangle 52"/>
          <p:cNvSpPr/>
          <p:nvPr/>
        </p:nvSpPr>
        <p:spPr>
          <a:xfrm>
            <a:off x="7162337" y="1073552"/>
            <a:ext cx="225868" cy="1447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4" name="Rectangle 29"/>
          <p:cNvSpPr txBox="1"/>
          <p:nvPr/>
        </p:nvSpPr>
        <p:spPr>
          <a:xfrm>
            <a:off x="7464894" y="1043072"/>
            <a:ext cx="120158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kumimoji="1"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kumimoji="1"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kumimoji="1"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kumimoji="1"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kumimoji="1" baseline="0">
                <a:latin typeface="+mn-lt"/>
              </a:defRPr>
            </a:lvl9pPr>
          </a:lstStyle>
          <a:p>
            <a:pPr marL="1587" lvl="1" indent="0">
              <a:buClr>
                <a:srgbClr val="002960"/>
              </a:buClr>
              <a:buNone/>
            </a:pPr>
            <a:r>
              <a:rPr lang="en-US" altLang="ko-KR" sz="1200" dirty="0" smtClean="0"/>
              <a:t>2017</a:t>
            </a:r>
            <a:r>
              <a:rPr lang="ko-KR" altLang="en-US" sz="1200" dirty="0" smtClean="0"/>
              <a:t>년 집중 영역</a:t>
            </a:r>
            <a:endParaRPr lang="en-US" altLang="ko-KR" sz="1200" dirty="0"/>
          </a:p>
        </p:txBody>
      </p:sp>
      <p:sp>
        <p:nvSpPr>
          <p:cNvPr id="58" name="Tracker circle"/>
          <p:cNvSpPr/>
          <p:nvPr/>
        </p:nvSpPr>
        <p:spPr>
          <a:xfrm>
            <a:off x="4953874" y="2957674"/>
            <a:ext cx="252000" cy="252000"/>
          </a:xfrm>
          <a:prstGeom prst="ellipse">
            <a:avLst/>
          </a:prstGeom>
          <a:solidFill>
            <a:srgbClr val="00589A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B</a:t>
            </a:r>
            <a:endParaRPr lang="ko-KR" altLang="en-US" sz="1400" b="1" dirty="0" err="1" smtClean="0">
              <a:solidFill>
                <a:schemeClr val="bg1"/>
              </a:solidFill>
            </a:endParaRPr>
          </a:p>
        </p:txBody>
      </p:sp>
      <p:sp>
        <p:nvSpPr>
          <p:cNvPr id="59" name="Tracker circle"/>
          <p:cNvSpPr/>
          <p:nvPr/>
        </p:nvSpPr>
        <p:spPr>
          <a:xfrm>
            <a:off x="4953874" y="4362348"/>
            <a:ext cx="252000" cy="252000"/>
          </a:xfrm>
          <a:prstGeom prst="ellipse">
            <a:avLst/>
          </a:prstGeom>
          <a:solidFill>
            <a:srgbClr val="00589A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C</a:t>
            </a:r>
            <a:endParaRPr lang="ko-KR" altLang="en-US" sz="1400" b="1" dirty="0" err="1" smtClean="0">
              <a:solidFill>
                <a:schemeClr val="bg1"/>
              </a:solidFill>
            </a:endParaRPr>
          </a:p>
        </p:txBody>
      </p:sp>
      <p:sp>
        <p:nvSpPr>
          <p:cNvPr id="60" name="Tracker circle"/>
          <p:cNvSpPr/>
          <p:nvPr/>
        </p:nvSpPr>
        <p:spPr>
          <a:xfrm>
            <a:off x="4953874" y="1514454"/>
            <a:ext cx="252000" cy="252000"/>
          </a:xfrm>
          <a:prstGeom prst="ellipse">
            <a:avLst/>
          </a:prstGeom>
          <a:solidFill>
            <a:srgbClr val="00589A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A</a:t>
            </a:r>
            <a:endParaRPr lang="ko-KR" altLang="en-US" sz="1400" b="1" dirty="0" err="1" smtClean="0">
              <a:solidFill>
                <a:schemeClr val="bg1"/>
              </a:solidFill>
            </a:endParaRPr>
          </a:p>
        </p:txBody>
      </p:sp>
      <p:sp>
        <p:nvSpPr>
          <p:cNvPr id="63" name="5. Source"/>
          <p:cNvSpPr>
            <a:spLocks noChangeArrowheads="1"/>
          </p:cNvSpPr>
          <p:nvPr/>
        </p:nvSpPr>
        <p:spPr bwMode="gray">
          <a:xfrm>
            <a:off x="119063" y="6507558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smtClean="0">
                <a:solidFill>
                  <a:srgbClr val="808080"/>
                </a:solidFill>
                <a:latin typeface="+mn-lt"/>
                <a:ea typeface="+mn-ea"/>
              </a:rPr>
              <a:t>: </a:t>
            </a:r>
            <a:r>
              <a:rPr lang="ko-KR" altLang="en-US" sz="800" baseline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76993" y="2633686"/>
            <a:ext cx="2116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42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068" name="think-cell Slide" r:id="rId5" imgW="492" imgH="493" progId="TCLayout.ActiveDocument.1">
                  <p:embed/>
                </p:oleObj>
              </mc:Choice>
              <mc:Fallback>
                <p:oleObj name="think-cell Slide" r:id="rId5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23" y="230188"/>
            <a:ext cx="8618537" cy="615553"/>
          </a:xfrm>
        </p:spPr>
        <p:txBody>
          <a:bodyPr/>
          <a:lstStyle/>
          <a:p>
            <a:pPr marL="360000" lvl="1" indent="0" latinLnBrk="0">
              <a:buSzTx/>
              <a:buNone/>
            </a:pPr>
            <a:r>
              <a:rPr lang="ko-KR" altLang="en-US" sz="2000" b="0" dirty="0" err="1" smtClean="0">
                <a:latin typeface="+mj-lt"/>
                <a:ea typeface="+mj-ea"/>
              </a:rPr>
              <a:t>캠프아문젠이</a:t>
            </a:r>
            <a:r>
              <a:rPr lang="ko-KR" altLang="en-US" sz="2000" b="0" dirty="0" smtClean="0">
                <a:latin typeface="+mj-lt"/>
                <a:ea typeface="+mj-ea"/>
              </a:rPr>
              <a:t> 기대되는 역할을 수행하기 위해서는 유관부서와의 협의체</a:t>
            </a:r>
            <a:r>
              <a:rPr lang="en-US" altLang="ko-KR" sz="2000" b="0" dirty="0">
                <a:latin typeface="+mj-lt"/>
                <a:ea typeface="+mj-ea"/>
              </a:rPr>
              <a:t> </a:t>
            </a:r>
            <a:r>
              <a:rPr lang="ko-KR" altLang="en-US" sz="2000" b="0" dirty="0" smtClean="0">
                <a:latin typeface="+mj-lt"/>
                <a:ea typeface="+mj-ea"/>
              </a:rPr>
              <a:t>구축</a:t>
            </a:r>
            <a:r>
              <a:rPr lang="en-US" altLang="ko-KR" sz="2000" b="0" dirty="0" smtClean="0">
                <a:latin typeface="+mj-lt"/>
                <a:ea typeface="+mj-ea"/>
              </a:rPr>
              <a:t>,</a:t>
            </a:r>
            <a:r>
              <a:rPr lang="ko-KR" altLang="en-US" sz="2000" b="0" dirty="0" smtClean="0">
                <a:latin typeface="+mj-lt"/>
                <a:ea typeface="+mj-ea"/>
              </a:rPr>
              <a:t> 파일럿 테스트 예산 확보</a:t>
            </a:r>
            <a:r>
              <a:rPr lang="en-US" altLang="ko-KR" sz="2000" b="0" dirty="0" smtClean="0">
                <a:latin typeface="+mj-lt"/>
                <a:ea typeface="+mj-ea"/>
              </a:rPr>
              <a:t>, </a:t>
            </a:r>
            <a:r>
              <a:rPr lang="ko-KR" altLang="en-US" sz="2000" b="0" dirty="0" smtClean="0">
                <a:latin typeface="+mj-lt"/>
                <a:ea typeface="+mj-ea"/>
              </a:rPr>
              <a:t>인프라 업그레이드가 수반되어야 함 </a:t>
            </a:r>
            <a:endParaRPr lang="en-US" altLang="ko-KR" sz="2000" b="0" dirty="0">
              <a:latin typeface="+mj-lt"/>
              <a:ea typeface="+mj-ea"/>
            </a:endParaRPr>
          </a:p>
        </p:txBody>
      </p:sp>
      <p:sp>
        <p:nvSpPr>
          <p:cNvPr id="22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8"/>
          <p:cNvSpPr txBox="1"/>
          <p:nvPr>
            <p:custDataLst>
              <p:tags r:id="rId3"/>
            </p:custDataLst>
          </p:nvPr>
        </p:nvSpPr>
        <p:spPr>
          <a:xfrm>
            <a:off x="119063" y="37171"/>
            <a:ext cx="1800000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en-US" altLang="ko-KR" sz="1200" b="1" dirty="0" smtClean="0">
                <a:solidFill>
                  <a:schemeClr val="accent4"/>
                </a:solidFill>
              </a:rPr>
              <a:t>Way We Work &amp; Enabler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456786" y="2324869"/>
            <a:ext cx="3168000" cy="354220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 핵심 과제</a:t>
            </a:r>
          </a:p>
        </p:txBody>
      </p:sp>
      <p:cxnSp>
        <p:nvCxnSpPr>
          <p:cNvPr id="116" name="Straight Connector 115"/>
          <p:cNvCxnSpPr/>
          <p:nvPr/>
        </p:nvCxnSpPr>
        <p:spPr>
          <a:xfrm>
            <a:off x="4971991" y="5414339"/>
            <a:ext cx="368843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5571095" y="3373042"/>
            <a:ext cx="2895897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/>
            <a:r>
              <a:rPr lang="ko-KR" altLang="en-US" sz="1600" b="1" dirty="0" err="1" smtClean="0"/>
              <a:t>캠프아문젠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/ AP Mall </a:t>
            </a:r>
            <a:r>
              <a:rPr lang="ko-KR" altLang="en-US" sz="1600" b="1" dirty="0" smtClean="0"/>
              <a:t>간 유기적 협의체 운영</a:t>
            </a:r>
            <a:endParaRPr lang="en-US" altLang="ko-KR" sz="1600" b="1" dirty="0" smtClean="0"/>
          </a:p>
          <a:p>
            <a:pPr lvl="1"/>
            <a:endParaRPr lang="en-US" altLang="ko-KR" sz="1600" b="1" dirty="0"/>
          </a:p>
          <a:p>
            <a:pPr lvl="1"/>
            <a:r>
              <a:rPr lang="ko-KR" altLang="en-US" sz="1600" b="1" dirty="0" smtClean="0"/>
              <a:t>파일럿 전용 예산 배정</a:t>
            </a:r>
            <a:endParaRPr lang="en-US" altLang="ko-KR" sz="1600" b="1" dirty="0" smtClean="0"/>
          </a:p>
          <a:p>
            <a:pPr lvl="1"/>
            <a:endParaRPr lang="en-US" altLang="ko-KR" sz="1600" b="1" dirty="0"/>
          </a:p>
          <a:p>
            <a:pPr lvl="1"/>
            <a:r>
              <a:rPr lang="en-US" altLang="ko-KR" sz="1600" b="1" dirty="0" err="1"/>
              <a:t>KPI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연계</a:t>
            </a:r>
            <a:endParaRPr lang="ko-KR" altLang="en-US" sz="16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5571095" y="5667930"/>
            <a:ext cx="289589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/>
            <a:r>
              <a:rPr lang="ko-KR" altLang="en-US" sz="1600" b="1" dirty="0" smtClean="0"/>
              <a:t>데이터 및 시스템 업그레이드</a:t>
            </a:r>
            <a:endParaRPr lang="ko-KR" altLang="en-US" sz="1600" b="1" dirty="0"/>
          </a:p>
        </p:txBody>
      </p:sp>
      <p:sp>
        <p:nvSpPr>
          <p:cNvPr id="35" name="Rectangle 33"/>
          <p:cNvSpPr txBox="1"/>
          <p:nvPr/>
        </p:nvSpPr>
        <p:spPr>
          <a:xfrm>
            <a:off x="129223" y="1242613"/>
            <a:ext cx="50218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ko-KR" altLang="en-US" b="1" dirty="0">
                <a:solidFill>
                  <a:schemeClr val="accent4"/>
                </a:solidFill>
              </a:rPr>
              <a:t>“고객 데이터 기반 차세대 마케팅 </a:t>
            </a:r>
            <a:r>
              <a:rPr lang="ko-KR" altLang="en-US" b="1" dirty="0" smtClean="0">
                <a:solidFill>
                  <a:schemeClr val="accent4"/>
                </a:solidFill>
              </a:rPr>
              <a:t>내재화”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34" name="5. Source"/>
          <p:cNvSpPr>
            <a:spLocks noChangeArrowheads="1"/>
          </p:cNvSpPr>
          <p:nvPr/>
        </p:nvSpPr>
        <p:spPr bwMode="gray">
          <a:xfrm>
            <a:off x="119063" y="6507558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sz="800" baseline="0" dirty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	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97" name="Trapezoid 96"/>
          <p:cNvSpPr/>
          <p:nvPr/>
        </p:nvSpPr>
        <p:spPr>
          <a:xfrm>
            <a:off x="3349869" y="5318539"/>
            <a:ext cx="1561490" cy="288544"/>
          </a:xfrm>
          <a:prstGeom prst="trapezoid">
            <a:avLst>
              <a:gd name="adj" fmla="val 61954"/>
            </a:avLst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3" name="Trapezoid 12"/>
          <p:cNvSpPr/>
          <p:nvPr/>
        </p:nvSpPr>
        <p:spPr>
          <a:xfrm>
            <a:off x="397536" y="5318539"/>
            <a:ext cx="1541065" cy="288544"/>
          </a:xfrm>
          <a:prstGeom prst="trapezoid">
            <a:avLst>
              <a:gd name="adj" fmla="val 61954"/>
            </a:avLst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42036" y="2841774"/>
            <a:ext cx="2182751" cy="259799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5" name="Rectangle 33"/>
          <p:cNvSpPr txBox="1"/>
          <p:nvPr/>
        </p:nvSpPr>
        <p:spPr>
          <a:xfrm>
            <a:off x="988495" y="4051529"/>
            <a:ext cx="1158534" cy="269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AP Mall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389578" y="5554023"/>
            <a:ext cx="4537912" cy="493094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63" name="Rectangle 33"/>
          <p:cNvSpPr txBox="1"/>
          <p:nvPr/>
        </p:nvSpPr>
        <p:spPr>
          <a:xfrm>
            <a:off x="1214791" y="5686790"/>
            <a:ext cx="2887486" cy="269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IT</a:t>
            </a:r>
            <a:endParaRPr lang="en-US" altLang="ko-KR" b="1" dirty="0">
              <a:solidFill>
                <a:schemeClr val="tx2"/>
              </a:solidFill>
            </a:endParaRPr>
          </a:p>
        </p:txBody>
      </p:sp>
      <p:sp>
        <p:nvSpPr>
          <p:cNvPr id="74" name="AutoShape 10"/>
          <p:cNvSpPr>
            <a:spLocks noChangeArrowheads="1"/>
          </p:cNvSpPr>
          <p:nvPr/>
        </p:nvSpPr>
        <p:spPr bwMode="auto">
          <a:xfrm>
            <a:off x="41683" y="1630368"/>
            <a:ext cx="5233701" cy="107059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0" hangingPunct="0"/>
            <a:endParaRPr lang="ko-KR" altLang="en-US" sz="1200" b="1">
              <a:ea typeface="굴림" pitchFamily="50" charset="-127"/>
            </a:endParaRPr>
          </a:p>
        </p:txBody>
      </p:sp>
      <p:sp>
        <p:nvSpPr>
          <p:cNvPr id="75" name="Rectangle 33"/>
          <p:cNvSpPr txBox="1"/>
          <p:nvPr/>
        </p:nvSpPr>
        <p:spPr>
          <a:xfrm>
            <a:off x="949569" y="2108729"/>
            <a:ext cx="338875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Test &amp; Learn</a:t>
            </a:r>
            <a:r>
              <a:rPr lang="ko-KR" altLang="en-US" b="1" dirty="0" smtClean="0">
                <a:solidFill>
                  <a:schemeClr val="tx2"/>
                </a:solidFill>
              </a:rPr>
              <a:t>을 통한 </a:t>
            </a:r>
            <a:endParaRPr lang="en-US" altLang="ko-KR" b="1" dirty="0" smtClean="0">
              <a:solidFill>
                <a:schemeClr val="tx2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2"/>
                </a:solidFill>
              </a:rPr>
              <a:t>비용 효율적 마케팅 성공 사례 </a:t>
            </a:r>
            <a:r>
              <a:rPr lang="en-US" altLang="ko-KR" b="1" dirty="0" smtClean="0">
                <a:solidFill>
                  <a:schemeClr val="tx2"/>
                </a:solidFill>
              </a:rPr>
              <a:t>Roll-out</a:t>
            </a:r>
            <a:endParaRPr lang="en-US" altLang="ko-KR" b="1" dirty="0">
              <a:solidFill>
                <a:schemeClr val="tx2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253847" y="2734631"/>
            <a:ext cx="4809375" cy="73478"/>
          </a:xfrm>
          <a:prstGeom prst="roundRect">
            <a:avLst>
              <a:gd name="adj" fmla="val 24520"/>
            </a:avLst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2685419" y="2841774"/>
            <a:ext cx="2133723" cy="259799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99" name="Rectangle 33"/>
          <p:cNvSpPr txBox="1"/>
          <p:nvPr/>
        </p:nvSpPr>
        <p:spPr>
          <a:xfrm>
            <a:off x="3179786" y="4051529"/>
            <a:ext cx="1158534" cy="269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캠프아문젠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01" name="Right Arrow 100"/>
          <p:cNvSpPr/>
          <p:nvPr/>
        </p:nvSpPr>
        <p:spPr>
          <a:xfrm rot="5400000">
            <a:off x="819258" y="5446513"/>
            <a:ext cx="335481" cy="131470"/>
          </a:xfrm>
          <a:prstGeom prst="rightArrow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02" name="Right Arrow 101"/>
          <p:cNvSpPr/>
          <p:nvPr/>
        </p:nvSpPr>
        <p:spPr>
          <a:xfrm rot="16200000" flipV="1">
            <a:off x="1142838" y="5446514"/>
            <a:ext cx="335481" cy="131470"/>
          </a:xfrm>
          <a:prstGeom prst="rightArrow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03" name="Right Arrow 102"/>
          <p:cNvSpPr/>
          <p:nvPr/>
        </p:nvSpPr>
        <p:spPr>
          <a:xfrm rot="5400000">
            <a:off x="3795660" y="5446514"/>
            <a:ext cx="335481" cy="131470"/>
          </a:xfrm>
          <a:prstGeom prst="rightArrow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04" name="Right Arrow 103"/>
          <p:cNvSpPr/>
          <p:nvPr/>
        </p:nvSpPr>
        <p:spPr>
          <a:xfrm rot="16200000" flipV="1">
            <a:off x="4119240" y="5446515"/>
            <a:ext cx="335481" cy="131470"/>
          </a:xfrm>
          <a:prstGeom prst="rightArrow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36" name="Curved Down Arrow 35"/>
          <p:cNvSpPr>
            <a:spLocks/>
          </p:cNvSpPr>
          <p:nvPr/>
        </p:nvSpPr>
        <p:spPr>
          <a:xfrm flipV="1">
            <a:off x="1535261" y="4340222"/>
            <a:ext cx="2305276" cy="921189"/>
          </a:xfrm>
          <a:prstGeom prst="curvedDownArrow">
            <a:avLst/>
          </a:prstGeom>
          <a:gradFill flip="none" rotWithShape="1">
            <a:gsLst>
              <a:gs pos="62000">
                <a:srgbClr val="007DCE"/>
              </a:gs>
              <a:gs pos="0">
                <a:schemeClr val="accent3"/>
              </a:gs>
              <a:gs pos="100000">
                <a:schemeClr val="accent2"/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defRPr/>
            </a:pPr>
            <a:endParaRPr lang="en-US" sz="1400" b="1" kern="0" dirty="0">
              <a:solidFill>
                <a:schemeClr val="lt1"/>
              </a:solidFill>
              <a:latin typeface="Arial"/>
              <a:ea typeface="ＭＳ Ｐゴシック"/>
            </a:endParaRPr>
          </a:p>
        </p:txBody>
      </p:sp>
      <p:sp>
        <p:nvSpPr>
          <p:cNvPr id="38" name="Curved Down Arrow 37"/>
          <p:cNvSpPr>
            <a:spLocks/>
          </p:cNvSpPr>
          <p:nvPr/>
        </p:nvSpPr>
        <p:spPr>
          <a:xfrm flipH="1">
            <a:off x="1409036" y="3073122"/>
            <a:ext cx="2305276" cy="940183"/>
          </a:xfrm>
          <a:prstGeom prst="curvedDownArrow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tx2"/>
              </a:buClr>
            </a:pPr>
            <a:endParaRPr lang="en-US" sz="1400" kern="0" dirty="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52176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Object 7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832" name="think-cell Slide" r:id="rId22" imgW="359" imgH="360" progId="TCLayout.ActiveDocument.1">
                  <p:embed/>
                </p:oleObj>
              </mc:Choice>
              <mc:Fallback>
                <p:oleObj name="think-cell Slide" r:id="rId22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39383" y="230188"/>
            <a:ext cx="8618537" cy="30777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360000" latinLnBrk="0"/>
            <a:r>
              <a:rPr lang="en-US" altLang="ko-KR" dirty="0" smtClean="0"/>
              <a:t>AP</a:t>
            </a:r>
            <a:r>
              <a:rPr lang="ko-KR" altLang="en-US" dirty="0" smtClean="0"/>
              <a:t>몰과는 매일 의사소통하며 </a:t>
            </a:r>
            <a:r>
              <a:rPr lang="en-US" altLang="ko-KR" dirty="0" smtClean="0"/>
              <a:t>IT</a:t>
            </a:r>
            <a:r>
              <a:rPr lang="ko-KR" altLang="en-US" dirty="0" smtClean="0"/>
              <a:t>와도 정기 회의체를 통해 </a:t>
            </a:r>
            <a:r>
              <a:rPr lang="ko-KR" altLang="en-US" dirty="0"/>
              <a:t>긴밀하게 협업해야 함</a:t>
            </a:r>
            <a:endParaRPr lang="de-CH" dirty="0"/>
          </a:p>
        </p:txBody>
      </p:sp>
      <p:sp>
        <p:nvSpPr>
          <p:cNvPr id="8" name="3. Unit of measure" hidden="1"/>
          <p:cNvSpPr txBox="1">
            <a:spLocks noChangeArrowheads="1"/>
          </p:cNvSpPr>
          <p:nvPr/>
        </p:nvSpPr>
        <p:spPr bwMode="gray">
          <a:xfrm>
            <a:off x="119063" y="554865"/>
            <a:ext cx="86185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895350">
              <a:defRPr baseline="0">
                <a:solidFill>
                  <a:schemeClr val="accent6"/>
                </a:solidFill>
                <a:latin typeface="+mn-lt"/>
              </a:defRPr>
            </a:lvl1pPr>
            <a:lvl2pPr marL="447675" defTabSz="895350">
              <a:defRPr sz="2400"/>
            </a:lvl2pPr>
            <a:lvl3pPr marL="895350" defTabSz="895350">
              <a:defRPr sz="2400"/>
            </a:lvl3pPr>
            <a:lvl4pPr marL="1344613" defTabSz="895350">
              <a:defRPr sz="2400"/>
            </a:lvl4pPr>
            <a:lvl5pPr marL="1792288" defTabSz="895350">
              <a:defRPr sz="2400"/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x-none" dirty="0"/>
              <a:t>Unit of measure</a:t>
            </a:r>
          </a:p>
        </p:txBody>
      </p:sp>
      <p:sp>
        <p:nvSpPr>
          <p:cNvPr id="31" name="Rectangle 12"/>
          <p:cNvSpPr txBox="1"/>
          <p:nvPr/>
        </p:nvSpPr>
        <p:spPr>
          <a:xfrm>
            <a:off x="2788674" y="1420617"/>
            <a:ext cx="3168000" cy="630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latin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latin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 latinLnBrk="0">
              <a:spcBef>
                <a:spcPts val="300"/>
              </a:spcBef>
              <a:spcAft>
                <a:spcPts val="0"/>
              </a:spcAft>
            </a:pPr>
            <a:r>
              <a:rPr lang="ko-KR" altLang="en-US" sz="1200" dirty="0" err="1" smtClean="0"/>
              <a:t>파일럿별로</a:t>
            </a:r>
            <a:r>
              <a:rPr lang="ko-KR" altLang="en-US" sz="1200" dirty="0" smtClean="0"/>
              <a:t> 당일의 우선순위 활동 및 이슈 논의</a:t>
            </a:r>
            <a:endParaRPr lang="en-US" altLang="ko-KR" sz="1200" dirty="0" smtClean="0"/>
          </a:p>
          <a:p>
            <a:pPr lvl="2" latinLnBrk="0">
              <a:spcBef>
                <a:spcPts val="300"/>
              </a:spcBef>
              <a:spcAft>
                <a:spcPts val="0"/>
              </a:spcAft>
            </a:pPr>
            <a:r>
              <a:rPr lang="ko-KR" altLang="en-US" sz="1200" kern="0" dirty="0" smtClean="0"/>
              <a:t>전날 발견된 이슈 및 대응 방안</a:t>
            </a:r>
            <a:endParaRPr lang="en-US" altLang="ko-KR" sz="1200" kern="0" dirty="0" smtClean="0"/>
          </a:p>
          <a:p>
            <a:pPr lvl="2" latinLnBrk="0">
              <a:spcBef>
                <a:spcPts val="300"/>
              </a:spcBef>
              <a:spcAft>
                <a:spcPts val="0"/>
              </a:spcAft>
            </a:pPr>
            <a:r>
              <a:rPr lang="ko-KR" altLang="en-US" sz="1200" kern="0" dirty="0"/>
              <a:t>금일 진행할 주요 </a:t>
            </a:r>
            <a:r>
              <a:rPr lang="ko-KR" altLang="en-US" sz="1200" kern="0" dirty="0" smtClean="0"/>
              <a:t>작업 및 지원 필요 사항</a:t>
            </a:r>
            <a:endParaRPr lang="en-US" altLang="ko-KR" sz="1200" kern="0" dirty="0"/>
          </a:p>
        </p:txBody>
      </p:sp>
      <p:sp>
        <p:nvSpPr>
          <p:cNvPr id="6" name="Rectangle 12"/>
          <p:cNvSpPr txBox="1"/>
          <p:nvPr/>
        </p:nvSpPr>
        <p:spPr>
          <a:xfrm>
            <a:off x="2788674" y="2210168"/>
            <a:ext cx="31680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latin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latin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 latinLnBrk="0">
              <a:spcBef>
                <a:spcPts val="300"/>
              </a:spcBef>
              <a:spcAft>
                <a:spcPts val="0"/>
              </a:spcAft>
            </a:pPr>
            <a:r>
              <a:rPr lang="ko-KR" altLang="en-US" sz="1200" dirty="0" smtClean="0"/>
              <a:t>파일럿 설계 및 실행 준비 과정에서 유관부서와 협의 필요한 사안에 대해 논의</a:t>
            </a:r>
            <a:endParaRPr lang="ko-KR" altLang="en-US" sz="1200" kern="0" dirty="0"/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723885" y="1420617"/>
            <a:ext cx="936000" cy="648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>
              <a:buClr>
                <a:srgbClr val="002960"/>
              </a:buClr>
            </a:pPr>
            <a:r>
              <a:rPr lang="en-US" altLang="ko-KR" sz="1200" b="1" dirty="0" smtClean="0">
                <a:solidFill>
                  <a:schemeClr val="tx2"/>
                </a:solidFill>
              </a:rPr>
              <a:t>Daily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세션</a:t>
            </a:r>
            <a:endParaRPr lang="en-US" altLang="ko-KR" sz="1200" b="1" dirty="0">
              <a:solidFill>
                <a:schemeClr val="tx2"/>
              </a:solidFill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723885" y="2210168"/>
            <a:ext cx="936000" cy="396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>
              <a:buClr>
                <a:srgbClr val="002960"/>
              </a:buClr>
            </a:pPr>
            <a:r>
              <a:rPr lang="en-US" altLang="ko-KR" sz="1200" b="1" dirty="0" smtClean="0">
                <a:solidFill>
                  <a:schemeClr val="tx2"/>
                </a:solidFill>
              </a:rPr>
              <a:t>Design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세션</a:t>
            </a:r>
            <a:endParaRPr lang="en-US" altLang="ko-KR" sz="1200" b="1" dirty="0">
              <a:solidFill>
                <a:schemeClr val="tx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727194" y="2131251"/>
            <a:ext cx="6984000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27194" y="2707163"/>
            <a:ext cx="6984000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2"/>
          <p:cNvSpPr txBox="1"/>
          <p:nvPr/>
        </p:nvSpPr>
        <p:spPr>
          <a:xfrm>
            <a:off x="2788674" y="2799514"/>
            <a:ext cx="3168000" cy="630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latin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latin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 latinLnBrk="0">
              <a:spcBef>
                <a:spcPts val="300"/>
              </a:spcBef>
              <a:spcAft>
                <a:spcPts val="0"/>
              </a:spcAft>
            </a:pPr>
            <a:r>
              <a:rPr lang="ko-KR" altLang="en-US" sz="1200" dirty="0" err="1" smtClean="0"/>
              <a:t>파일럿별로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한주간의 성과 리뷰</a:t>
            </a:r>
            <a:endParaRPr lang="en-US" altLang="ko-KR" sz="1200" dirty="0" smtClean="0"/>
          </a:p>
          <a:p>
            <a:pPr lvl="2" latinLnBrk="0">
              <a:spcBef>
                <a:spcPts val="300"/>
              </a:spcBef>
              <a:spcAft>
                <a:spcPts val="0"/>
              </a:spcAft>
            </a:pPr>
            <a:r>
              <a:rPr lang="ko-KR" altLang="en-US" sz="1200" dirty="0" smtClean="0"/>
              <a:t>주요 </a:t>
            </a:r>
            <a:r>
              <a:rPr lang="en-US" altLang="ko-KR" sz="1200" dirty="0" smtClean="0"/>
              <a:t>Learning</a:t>
            </a:r>
          </a:p>
          <a:p>
            <a:pPr lvl="2" latinLnBrk="0">
              <a:spcBef>
                <a:spcPts val="300"/>
              </a:spcBef>
              <a:spcAft>
                <a:spcPts val="0"/>
              </a:spcAft>
            </a:pPr>
            <a:r>
              <a:rPr lang="ko-KR" altLang="en-US" sz="1200" dirty="0" smtClean="0"/>
              <a:t>주요 이슈 및 대응 방안</a:t>
            </a:r>
            <a:endParaRPr lang="en-US" altLang="ko-KR" sz="1200" dirty="0" smtClean="0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723885" y="2799514"/>
            <a:ext cx="936000" cy="648000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>
              <a:buClr>
                <a:srgbClr val="002960"/>
              </a:buClr>
            </a:pPr>
            <a:r>
              <a:rPr lang="en-US" altLang="ko-KR" sz="1200" b="1" dirty="0" smtClean="0">
                <a:solidFill>
                  <a:schemeClr val="bg1"/>
                </a:solidFill>
              </a:rPr>
              <a:t>Test &amp; Learn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세션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727194" y="3515617"/>
            <a:ext cx="6984000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2"/>
          <p:cNvSpPr txBox="1"/>
          <p:nvPr/>
        </p:nvSpPr>
        <p:spPr>
          <a:xfrm>
            <a:off x="2788674" y="3595169"/>
            <a:ext cx="3168000" cy="630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latin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latin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 latinLnBrk="0">
              <a:spcBef>
                <a:spcPts val="300"/>
              </a:spcBef>
              <a:spcAft>
                <a:spcPts val="0"/>
              </a:spcAft>
            </a:pPr>
            <a:r>
              <a:rPr lang="ko-KR" altLang="en-US" sz="1200" dirty="0" smtClean="0"/>
              <a:t>추후 진행할 파일럿 아이디어 </a:t>
            </a:r>
            <a:r>
              <a:rPr lang="ko-KR" altLang="en-US" sz="1200" dirty="0"/>
              <a:t>및 우선순위 </a:t>
            </a:r>
            <a:r>
              <a:rPr lang="ko-KR" altLang="en-US" sz="1200" dirty="0" smtClean="0"/>
              <a:t>논의</a:t>
            </a:r>
            <a:endParaRPr lang="en-US" altLang="ko-KR" sz="1200" dirty="0" smtClean="0"/>
          </a:p>
          <a:p>
            <a:pPr lvl="2" latinLnBrk="0">
              <a:spcBef>
                <a:spcPts val="300"/>
              </a:spcBef>
              <a:spcAft>
                <a:spcPts val="0"/>
              </a:spcAft>
            </a:pPr>
            <a:r>
              <a:rPr lang="ko-KR" altLang="en-US" sz="1200" dirty="0" smtClean="0"/>
              <a:t>새로운 아이디어 도출</a:t>
            </a:r>
            <a:endParaRPr lang="en-US" altLang="ko-KR" sz="1200" dirty="0" smtClean="0"/>
          </a:p>
          <a:p>
            <a:pPr lvl="2" latinLnBrk="0">
              <a:spcBef>
                <a:spcPts val="300"/>
              </a:spcBef>
              <a:spcAft>
                <a:spcPts val="0"/>
              </a:spcAft>
            </a:pPr>
            <a:r>
              <a:rPr lang="ko-KR" altLang="en-US" sz="1200" dirty="0" smtClean="0"/>
              <a:t>아이디어 리스트 우선순위 업데이트</a:t>
            </a:r>
            <a:endParaRPr lang="en-US" altLang="ko-KR" sz="1200" dirty="0"/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723885" y="3595169"/>
            <a:ext cx="936000" cy="648000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>
              <a:buClr>
                <a:srgbClr val="002960"/>
              </a:buClr>
            </a:pPr>
            <a:r>
              <a:rPr lang="en-US" altLang="ko-KR" sz="1200" b="1" dirty="0" smtClean="0">
                <a:solidFill>
                  <a:schemeClr val="bg1"/>
                </a:solidFill>
              </a:rPr>
              <a:t>Look Ahead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세션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8674" y="1089113"/>
            <a:ext cx="3168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ko-KR" altLang="en-US" sz="1200" b="1" dirty="0" smtClean="0">
                <a:solidFill>
                  <a:schemeClr val="tx2"/>
                </a:solidFill>
              </a:rPr>
              <a:t>논의 사항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788674" y="1307682"/>
            <a:ext cx="316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27194" y="1089113"/>
            <a:ext cx="936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ko-KR" altLang="en-US" sz="1200" b="1" dirty="0" smtClean="0">
                <a:solidFill>
                  <a:schemeClr val="tx2"/>
                </a:solidFill>
              </a:rPr>
              <a:t>일시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727194" y="1307682"/>
            <a:ext cx="93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2"/>
          <p:cNvSpPr txBox="1"/>
          <p:nvPr/>
        </p:nvSpPr>
        <p:spPr>
          <a:xfrm>
            <a:off x="1727194" y="1420617"/>
            <a:ext cx="9360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latin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latin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 latinLnBrk="0">
              <a:spcBef>
                <a:spcPts val="300"/>
              </a:spcBef>
              <a:spcAft>
                <a:spcPts val="0"/>
              </a:spcAft>
            </a:pPr>
            <a:r>
              <a:rPr lang="ko-KR" altLang="en-US" sz="1200" dirty="0" smtClean="0"/>
              <a:t>매일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오전 </a:t>
            </a:r>
            <a:r>
              <a:rPr lang="en-US" altLang="ko-KR" sz="1200" dirty="0" smtClean="0"/>
              <a:t>(30</a:t>
            </a:r>
            <a:r>
              <a:rPr lang="ko-KR" altLang="en-US" sz="1200" dirty="0" smtClean="0"/>
              <a:t>분</a:t>
            </a:r>
            <a:r>
              <a:rPr lang="en-US" altLang="ko-KR" sz="1200" dirty="0" smtClean="0"/>
              <a:t>)</a:t>
            </a:r>
            <a:endParaRPr lang="ko-KR" altLang="en-US" sz="1200" kern="0" dirty="0"/>
          </a:p>
        </p:txBody>
      </p:sp>
      <p:sp>
        <p:nvSpPr>
          <p:cNvPr id="22" name="Rectangle 12"/>
          <p:cNvSpPr txBox="1"/>
          <p:nvPr/>
        </p:nvSpPr>
        <p:spPr>
          <a:xfrm>
            <a:off x="1727194" y="2210168"/>
            <a:ext cx="9360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latin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latin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 latinLnBrk="0">
              <a:spcBef>
                <a:spcPts val="300"/>
              </a:spcBef>
              <a:spcAft>
                <a:spcPts val="0"/>
              </a:spcAft>
            </a:pPr>
            <a:r>
              <a:rPr lang="ko-KR" altLang="en-US" sz="1200" dirty="0" err="1" smtClean="0"/>
              <a:t>파일럿별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필요 시점</a:t>
            </a:r>
            <a:endParaRPr lang="ko-KR" altLang="en-US" sz="1200" kern="0" dirty="0"/>
          </a:p>
        </p:txBody>
      </p:sp>
      <p:sp>
        <p:nvSpPr>
          <p:cNvPr id="23" name="Rectangle 12"/>
          <p:cNvSpPr txBox="1"/>
          <p:nvPr/>
        </p:nvSpPr>
        <p:spPr>
          <a:xfrm>
            <a:off x="1727194" y="2799514"/>
            <a:ext cx="936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latin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latin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 latinLnBrk="0">
              <a:spcBef>
                <a:spcPts val="300"/>
              </a:spcBef>
              <a:spcAft>
                <a:spcPts val="0"/>
              </a:spcAft>
            </a:pPr>
            <a:r>
              <a:rPr lang="ko-KR" altLang="en-US" sz="1200" dirty="0" smtClean="0"/>
              <a:t>매주 금요일</a:t>
            </a:r>
            <a:endParaRPr lang="ko-KR" altLang="en-US" sz="1200" kern="0" dirty="0"/>
          </a:p>
        </p:txBody>
      </p:sp>
      <p:sp>
        <p:nvSpPr>
          <p:cNvPr id="24" name="Rectangle 12"/>
          <p:cNvSpPr txBox="1"/>
          <p:nvPr/>
        </p:nvSpPr>
        <p:spPr>
          <a:xfrm>
            <a:off x="1727194" y="3595169"/>
            <a:ext cx="936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latin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latin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 latinLnBrk="0">
              <a:spcBef>
                <a:spcPts val="300"/>
              </a:spcBef>
              <a:spcAft>
                <a:spcPts val="0"/>
              </a:spcAft>
            </a:pPr>
            <a:r>
              <a:rPr lang="ko-KR" altLang="en-US" sz="1200" dirty="0"/>
              <a:t>매</a:t>
            </a:r>
            <a:r>
              <a:rPr lang="ko-KR" altLang="en-US" sz="1200" dirty="0" smtClean="0"/>
              <a:t>주 화요일</a:t>
            </a:r>
            <a:endParaRPr lang="ko-KR" altLang="en-US" sz="1200" kern="0" dirty="0"/>
          </a:p>
        </p:txBody>
      </p:sp>
      <p:sp>
        <p:nvSpPr>
          <p:cNvPr id="25" name="TextBox 24"/>
          <p:cNvSpPr txBox="1"/>
          <p:nvPr/>
        </p:nvSpPr>
        <p:spPr>
          <a:xfrm>
            <a:off x="6084719" y="1089113"/>
            <a:ext cx="720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ko-KR" altLang="en-US" sz="1200" b="1" dirty="0" err="1" smtClean="0">
                <a:solidFill>
                  <a:schemeClr val="tx2"/>
                </a:solidFill>
              </a:rPr>
              <a:t>캠프아문젠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6084719" y="1307682"/>
            <a:ext cx="72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27194" y="4323196"/>
            <a:ext cx="6984000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2"/>
          <p:cNvSpPr txBox="1"/>
          <p:nvPr/>
        </p:nvSpPr>
        <p:spPr>
          <a:xfrm>
            <a:off x="2788674" y="4426342"/>
            <a:ext cx="3168000" cy="7078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latin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latin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sz="1200" dirty="0"/>
              <a:t>월</a:t>
            </a:r>
            <a:r>
              <a:rPr lang="ko-KR" altLang="en-US" sz="1200" dirty="0" smtClean="0"/>
              <a:t>별 </a:t>
            </a:r>
            <a:r>
              <a:rPr lang="ko-KR" altLang="en-US" sz="1200" dirty="0"/>
              <a:t>파일럿 테스트 성과 및 시사점 공유</a:t>
            </a:r>
            <a:endParaRPr lang="en-US" altLang="ko-KR" sz="1200" dirty="0"/>
          </a:p>
          <a:p>
            <a:pPr lvl="1">
              <a:spcBef>
                <a:spcPts val="600"/>
              </a:spcBef>
            </a:pPr>
            <a:r>
              <a:rPr lang="ko-KR" altLang="en-US" sz="1200" dirty="0" smtClean="0"/>
              <a:t>익월 </a:t>
            </a:r>
            <a:r>
              <a:rPr lang="ko-KR" altLang="en-US" sz="1200" dirty="0"/>
              <a:t>파일럿 </a:t>
            </a:r>
            <a:r>
              <a:rPr lang="ko-KR" altLang="en-US" sz="1200" dirty="0" smtClean="0"/>
              <a:t>운영계획 협의</a:t>
            </a:r>
            <a:endParaRPr lang="en-US" altLang="ko-KR" sz="1200" dirty="0"/>
          </a:p>
          <a:p>
            <a:pPr lvl="1">
              <a:spcBef>
                <a:spcPts val="600"/>
              </a:spcBef>
            </a:pPr>
            <a:r>
              <a:rPr lang="en-US" altLang="ko-KR" sz="1200" dirty="0"/>
              <a:t>IT </a:t>
            </a:r>
            <a:r>
              <a:rPr lang="ko-KR" altLang="en-US" sz="1200" dirty="0"/>
              <a:t>개발 요청 사항에 대한 일정 사전 협의</a:t>
            </a:r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723885" y="4426342"/>
            <a:ext cx="936000" cy="756000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>
              <a:buClr>
                <a:srgbClr val="002960"/>
              </a:buClr>
            </a:pPr>
            <a:r>
              <a:rPr lang="ko-KR" altLang="en-US" sz="1200" b="1" dirty="0" smtClean="0">
                <a:solidFill>
                  <a:schemeClr val="bg1"/>
                </a:solidFill>
              </a:rPr>
              <a:t>월간 리뷰 및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Planning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1727194" y="5249760"/>
            <a:ext cx="6984000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12"/>
          <p:cNvSpPr txBox="1"/>
          <p:nvPr/>
        </p:nvSpPr>
        <p:spPr>
          <a:xfrm>
            <a:off x="2788674" y="5368682"/>
            <a:ext cx="3168000" cy="7078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latin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latin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sz="1200" dirty="0" smtClean="0"/>
              <a:t>분기별 파일럿 테스트 </a:t>
            </a:r>
            <a:r>
              <a:rPr lang="ko-KR" altLang="en-US" sz="1200" dirty="0"/>
              <a:t>성과 및 시사점 공유</a:t>
            </a:r>
            <a:endParaRPr lang="en-US" altLang="ko-KR" sz="1200" dirty="0"/>
          </a:p>
          <a:p>
            <a:pPr lvl="1">
              <a:spcBef>
                <a:spcPts val="600"/>
              </a:spcBef>
            </a:pPr>
            <a:r>
              <a:rPr lang="ko-KR" altLang="en-US" sz="1200" dirty="0"/>
              <a:t>차기 분기 파일럿 운영계획 공유</a:t>
            </a:r>
            <a:endParaRPr lang="en-US" altLang="ko-KR" sz="1200" dirty="0"/>
          </a:p>
          <a:p>
            <a:pPr lvl="1">
              <a:spcBef>
                <a:spcPts val="600"/>
              </a:spcBef>
            </a:pPr>
            <a:r>
              <a:rPr lang="ko-KR" altLang="en-US" sz="1200" dirty="0"/>
              <a:t>데이터</a:t>
            </a:r>
            <a:r>
              <a:rPr lang="en-US" altLang="ko-KR" sz="1200" dirty="0"/>
              <a:t>/</a:t>
            </a:r>
            <a:r>
              <a:rPr lang="ko-KR" altLang="en-US" sz="1200" dirty="0"/>
              <a:t>시스템 업그레이드 성과 공유</a:t>
            </a:r>
          </a:p>
        </p:txBody>
      </p:sp>
      <p:sp>
        <p:nvSpPr>
          <p:cNvPr id="39" name="Rectangle 38"/>
          <p:cNvSpPr>
            <a:spLocks/>
          </p:cNvSpPr>
          <p:nvPr/>
        </p:nvSpPr>
        <p:spPr>
          <a:xfrm>
            <a:off x="723885" y="5368682"/>
            <a:ext cx="936000" cy="756000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>
              <a:buClr>
                <a:srgbClr val="002960"/>
              </a:buClr>
            </a:pPr>
            <a:r>
              <a:rPr lang="en-US" altLang="ko-KR" sz="1200" b="1" dirty="0" err="1" smtClean="0">
                <a:solidFill>
                  <a:schemeClr val="bg1"/>
                </a:solidFill>
              </a:rPr>
              <a:t>PMO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보고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 12"/>
          <p:cNvSpPr txBox="1"/>
          <p:nvPr/>
        </p:nvSpPr>
        <p:spPr>
          <a:xfrm>
            <a:off x="1727194" y="4426342"/>
            <a:ext cx="9360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latin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latin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 latinLnBrk="0">
              <a:spcBef>
                <a:spcPts val="300"/>
              </a:spcBef>
              <a:spcAft>
                <a:spcPts val="0"/>
              </a:spcAft>
            </a:pPr>
            <a:r>
              <a:rPr lang="ko-KR" altLang="en-US" sz="1200" dirty="0" smtClean="0"/>
              <a:t>매월 첫째 수요일</a:t>
            </a:r>
            <a:endParaRPr lang="ko-KR" altLang="en-US" sz="1200" kern="0" dirty="0"/>
          </a:p>
        </p:txBody>
      </p:sp>
      <p:sp>
        <p:nvSpPr>
          <p:cNvPr id="41" name="Rectangle 12"/>
          <p:cNvSpPr txBox="1"/>
          <p:nvPr/>
        </p:nvSpPr>
        <p:spPr>
          <a:xfrm>
            <a:off x="1727194" y="5368682"/>
            <a:ext cx="936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latin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latin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latin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 latinLnBrk="0">
              <a:spcBef>
                <a:spcPts val="300"/>
              </a:spcBef>
              <a:spcAft>
                <a:spcPts val="0"/>
              </a:spcAft>
            </a:pPr>
            <a:r>
              <a:rPr lang="ko-KR" altLang="en-US" sz="1200" dirty="0" smtClean="0"/>
              <a:t>분기별</a:t>
            </a:r>
            <a:endParaRPr lang="ko-KR" altLang="en-US" sz="1200" kern="0" dirty="0"/>
          </a:p>
        </p:txBody>
      </p:sp>
      <p:sp>
        <p:nvSpPr>
          <p:cNvPr id="44" name="Rectangle 43"/>
          <p:cNvSpPr>
            <a:spLocks/>
          </p:cNvSpPr>
          <p:nvPr/>
        </p:nvSpPr>
        <p:spPr>
          <a:xfrm>
            <a:off x="235878" y="1420616"/>
            <a:ext cx="457256" cy="1185552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>
              <a:buClr>
                <a:srgbClr val="002960"/>
              </a:buClr>
            </a:pPr>
            <a:r>
              <a:rPr lang="ko-KR" altLang="en-US" sz="1200" b="1" dirty="0">
                <a:solidFill>
                  <a:schemeClr val="tx2"/>
                </a:solidFill>
              </a:rPr>
              <a:t>매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일</a:t>
            </a:r>
            <a:endParaRPr lang="en-US" altLang="ko-KR" sz="1200" b="1" dirty="0">
              <a:solidFill>
                <a:schemeClr val="tx2"/>
              </a:solidFill>
            </a:endParaRPr>
          </a:p>
        </p:txBody>
      </p:sp>
      <p:sp>
        <p:nvSpPr>
          <p:cNvPr id="45" name="Rectangle 44"/>
          <p:cNvSpPr>
            <a:spLocks/>
          </p:cNvSpPr>
          <p:nvPr/>
        </p:nvSpPr>
        <p:spPr>
          <a:xfrm>
            <a:off x="235878" y="2799514"/>
            <a:ext cx="457256" cy="1443655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>
              <a:buClr>
                <a:srgbClr val="002960"/>
              </a:buClr>
            </a:pPr>
            <a:r>
              <a:rPr lang="ko-KR" altLang="en-US" sz="1200" b="1" dirty="0" smtClean="0">
                <a:solidFill>
                  <a:schemeClr val="bg1"/>
                </a:solidFill>
              </a:rPr>
              <a:t>주간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>
            <a:spLocks/>
          </p:cNvSpPr>
          <p:nvPr/>
        </p:nvSpPr>
        <p:spPr>
          <a:xfrm>
            <a:off x="235878" y="4426342"/>
            <a:ext cx="457256" cy="756000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>
              <a:buClr>
                <a:srgbClr val="002960"/>
              </a:buClr>
            </a:pPr>
            <a:r>
              <a:rPr lang="ko-KR" altLang="en-US" sz="1200" b="1" dirty="0">
                <a:solidFill>
                  <a:schemeClr val="bg1"/>
                </a:solidFill>
              </a:rPr>
              <a:t>월</a:t>
            </a:r>
            <a:r>
              <a:rPr lang="ko-KR" altLang="en-US" sz="1200" b="1" smtClean="0">
                <a:solidFill>
                  <a:schemeClr val="bg1"/>
                </a:solidFill>
              </a:rPr>
              <a:t>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>
            <a:spLocks/>
          </p:cNvSpPr>
          <p:nvPr/>
        </p:nvSpPr>
        <p:spPr>
          <a:xfrm>
            <a:off x="235878" y="5368682"/>
            <a:ext cx="457256" cy="756000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>
              <a:buClr>
                <a:srgbClr val="002960"/>
              </a:buClr>
            </a:pPr>
            <a:r>
              <a:rPr lang="ko-KR" altLang="en-US" sz="1200" b="1" smtClean="0">
                <a:solidFill>
                  <a:schemeClr val="bg1"/>
                </a:solidFill>
              </a:rPr>
              <a:t>분기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48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Rectangle 28"/>
          <p:cNvSpPr txBox="1"/>
          <p:nvPr>
            <p:custDataLst>
              <p:tags r:id="rId3"/>
            </p:custDataLst>
          </p:nvPr>
        </p:nvSpPr>
        <p:spPr>
          <a:xfrm>
            <a:off x="119063" y="37171"/>
            <a:ext cx="1800000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en-US" altLang="ko-KR" sz="1200" b="1" dirty="0" smtClean="0">
                <a:solidFill>
                  <a:schemeClr val="accent4"/>
                </a:solidFill>
              </a:rPr>
              <a:t>Way We Work &amp; Enabler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903869" y="1089113"/>
            <a:ext cx="540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en-US" altLang="ko-KR" sz="1200" b="1" dirty="0" smtClean="0">
                <a:solidFill>
                  <a:schemeClr val="tx2"/>
                </a:solidFill>
              </a:rPr>
              <a:t>AP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몰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6903869" y="1307682"/>
            <a:ext cx="54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32519" y="1089113"/>
            <a:ext cx="540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en-US" altLang="ko-KR" sz="1200" b="1" dirty="0" smtClean="0">
                <a:solidFill>
                  <a:schemeClr val="tx2"/>
                </a:solidFill>
              </a:rPr>
              <a:t>IT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7532519" y="1307682"/>
            <a:ext cx="54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170694" y="1089113"/>
            <a:ext cx="540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en-US" altLang="ko-KR" sz="1200" b="1" dirty="0" smtClean="0">
                <a:solidFill>
                  <a:schemeClr val="tx2"/>
                </a:solidFill>
              </a:rPr>
              <a:t>AP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그룹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8170694" y="1307682"/>
            <a:ext cx="54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084719" y="803363"/>
            <a:ext cx="2592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ko-KR" altLang="en-US" sz="1200" b="1" dirty="0" smtClean="0">
                <a:solidFill>
                  <a:schemeClr val="tx2"/>
                </a:solidFill>
              </a:rPr>
              <a:t>참석자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6084719" y="1021932"/>
            <a:ext cx="25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99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6322318" y="3761801"/>
            <a:ext cx="301371" cy="285907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 dirty="0"/>
          </a:p>
        </p:txBody>
      </p:sp>
      <p:sp>
        <p:nvSpPr>
          <p:cNvPr id="59" name="Freeform 58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6322318" y="1553271"/>
            <a:ext cx="301371" cy="285907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 dirty="0"/>
          </a:p>
        </p:txBody>
      </p:sp>
      <p:sp>
        <p:nvSpPr>
          <p:cNvPr id="60" name="Freeform 59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6322318" y="2288601"/>
            <a:ext cx="301371" cy="285907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 dirty="0"/>
          </a:p>
        </p:txBody>
      </p:sp>
      <p:sp>
        <p:nvSpPr>
          <p:cNvPr id="61" name="Freeform 60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6322318" y="2981386"/>
            <a:ext cx="301371" cy="285907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 dirty="0"/>
          </a:p>
        </p:txBody>
      </p:sp>
      <p:sp>
        <p:nvSpPr>
          <p:cNvPr id="62" name="Freeform 61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6322318" y="4638736"/>
            <a:ext cx="301371" cy="285907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 dirty="0"/>
          </a:p>
        </p:txBody>
      </p:sp>
      <p:sp>
        <p:nvSpPr>
          <p:cNvPr id="63" name="Freeform 62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6322318" y="5537261"/>
            <a:ext cx="301371" cy="285907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 dirty="0"/>
          </a:p>
        </p:txBody>
      </p:sp>
      <p:sp>
        <p:nvSpPr>
          <p:cNvPr id="64" name="Freeform 99"/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7048123" y="3761801"/>
            <a:ext cx="301371" cy="285907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 dirty="0"/>
          </a:p>
        </p:txBody>
      </p:sp>
      <p:sp>
        <p:nvSpPr>
          <p:cNvPr id="65" name="Freeform 64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7048123" y="1553271"/>
            <a:ext cx="301371" cy="285907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 dirty="0"/>
          </a:p>
        </p:txBody>
      </p:sp>
      <p:sp>
        <p:nvSpPr>
          <p:cNvPr id="66" name="Freeform 65"/>
          <p:cNvSpPr>
            <a:spLocks/>
          </p:cNvSpPr>
          <p:nvPr>
            <p:custDataLst>
              <p:tags r:id="rId12"/>
            </p:custDataLst>
          </p:nvPr>
        </p:nvSpPr>
        <p:spPr bwMode="auto">
          <a:xfrm>
            <a:off x="7048123" y="2288601"/>
            <a:ext cx="301371" cy="285907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 dirty="0"/>
          </a:p>
        </p:txBody>
      </p:sp>
      <p:sp>
        <p:nvSpPr>
          <p:cNvPr id="67" name="Freeform 66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7048123" y="2981386"/>
            <a:ext cx="301371" cy="285907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 dirty="0"/>
          </a:p>
        </p:txBody>
      </p:sp>
      <p:sp>
        <p:nvSpPr>
          <p:cNvPr id="68" name="Freeform 67"/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7048123" y="4638736"/>
            <a:ext cx="301371" cy="285907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 dirty="0"/>
          </a:p>
        </p:txBody>
      </p:sp>
      <p:sp>
        <p:nvSpPr>
          <p:cNvPr id="69" name="Freeform 68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7048123" y="5537261"/>
            <a:ext cx="301371" cy="285907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 dirty="0"/>
          </a:p>
        </p:txBody>
      </p:sp>
      <p:sp>
        <p:nvSpPr>
          <p:cNvPr id="70" name="Freeform 69"/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7665343" y="4638736"/>
            <a:ext cx="301371" cy="285907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 dirty="0"/>
          </a:p>
        </p:txBody>
      </p:sp>
      <p:sp>
        <p:nvSpPr>
          <p:cNvPr id="71" name="Freeform 70"/>
          <p:cNvSpPr>
            <a:spLocks/>
          </p:cNvSpPr>
          <p:nvPr>
            <p:custDataLst>
              <p:tags r:id="rId17"/>
            </p:custDataLst>
          </p:nvPr>
        </p:nvSpPr>
        <p:spPr bwMode="auto">
          <a:xfrm>
            <a:off x="7665343" y="5537261"/>
            <a:ext cx="301371" cy="285907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 dirty="0"/>
          </a:p>
        </p:txBody>
      </p:sp>
      <p:sp>
        <p:nvSpPr>
          <p:cNvPr id="72" name="Freeform 71"/>
          <p:cNvSpPr>
            <a:spLocks/>
          </p:cNvSpPr>
          <p:nvPr>
            <p:custDataLst>
              <p:tags r:id="rId18"/>
            </p:custDataLst>
          </p:nvPr>
        </p:nvSpPr>
        <p:spPr bwMode="auto">
          <a:xfrm>
            <a:off x="8254623" y="5537261"/>
            <a:ext cx="301371" cy="285907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 dirty="0"/>
          </a:p>
        </p:txBody>
      </p:sp>
      <p:sp>
        <p:nvSpPr>
          <p:cNvPr id="73" name="5. Source"/>
          <p:cNvSpPr>
            <a:spLocks noChangeArrowheads="1"/>
          </p:cNvSpPr>
          <p:nvPr/>
        </p:nvSpPr>
        <p:spPr bwMode="gray">
          <a:xfrm>
            <a:off x="119063" y="6507558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</a:t>
            </a:r>
            <a:r>
              <a:rPr lang="ko-KR" altLang="en-US" sz="800" dirty="0" err="1" smtClean="0">
                <a:solidFill>
                  <a:srgbClr val="808080"/>
                </a:solidFill>
                <a:latin typeface="+mn-lt"/>
              </a:rPr>
              <a:t>맥킨지</a:t>
            </a:r>
            <a:r>
              <a:rPr lang="en-US" altLang="ko-KR" sz="800" dirty="0" smtClean="0">
                <a:solidFill>
                  <a:srgbClr val="808080"/>
                </a:solidFill>
                <a:latin typeface="+mn-lt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74" name="Freeform 73"/>
          <p:cNvSpPr>
            <a:spLocks/>
          </p:cNvSpPr>
          <p:nvPr>
            <p:custDataLst>
              <p:tags r:id="rId19"/>
            </p:custDataLst>
          </p:nvPr>
        </p:nvSpPr>
        <p:spPr bwMode="auto">
          <a:xfrm>
            <a:off x="7665343" y="2972031"/>
            <a:ext cx="301371" cy="285907"/>
          </a:xfrm>
          <a:custGeom>
            <a:avLst/>
            <a:gdLst>
              <a:gd name="T0" fmla="*/ 3040 w 3040"/>
              <a:gd name="T1" fmla="*/ 109 h 2884"/>
              <a:gd name="T2" fmla="*/ 2860 w 3040"/>
              <a:gd name="T3" fmla="*/ 256 h 2884"/>
              <a:gd name="T4" fmla="*/ 2673 w 3040"/>
              <a:gd name="T5" fmla="*/ 428 h 2884"/>
              <a:gd name="T6" fmla="*/ 2479 w 3040"/>
              <a:gd name="T7" fmla="*/ 627 h 2884"/>
              <a:gd name="T8" fmla="*/ 2277 w 3040"/>
              <a:gd name="T9" fmla="*/ 853 h 2884"/>
              <a:gd name="T10" fmla="*/ 2067 w 3040"/>
              <a:gd name="T11" fmla="*/ 1106 h 2884"/>
              <a:gd name="T12" fmla="*/ 1926 w 3040"/>
              <a:gd name="T13" fmla="*/ 1287 h 2884"/>
              <a:gd name="T14" fmla="*/ 1727 w 3040"/>
              <a:gd name="T15" fmla="*/ 1556 h 2884"/>
              <a:gd name="T16" fmla="*/ 1546 w 3040"/>
              <a:gd name="T17" fmla="*/ 1819 h 2884"/>
              <a:gd name="T18" fmla="*/ 1385 w 3040"/>
              <a:gd name="T19" fmla="*/ 2076 h 2884"/>
              <a:gd name="T20" fmla="*/ 1243 w 3040"/>
              <a:gd name="T21" fmla="*/ 2324 h 2884"/>
              <a:gd name="T22" fmla="*/ 1120 w 3040"/>
              <a:gd name="T23" fmla="*/ 2567 h 2884"/>
              <a:gd name="T24" fmla="*/ 865 w 3040"/>
              <a:gd name="T25" fmla="*/ 2741 h 2884"/>
              <a:gd name="T26" fmla="*/ 704 w 3040"/>
              <a:gd name="T27" fmla="*/ 2867 h 2884"/>
              <a:gd name="T28" fmla="*/ 675 w 3040"/>
              <a:gd name="T29" fmla="*/ 2856 h 2884"/>
              <a:gd name="T30" fmla="*/ 603 w 3040"/>
              <a:gd name="T31" fmla="*/ 2655 h 2884"/>
              <a:gd name="T32" fmla="*/ 498 w 3040"/>
              <a:gd name="T33" fmla="*/ 2404 h 2884"/>
              <a:gd name="T34" fmla="*/ 401 w 3040"/>
              <a:gd name="T35" fmla="*/ 2197 h 2884"/>
              <a:gd name="T36" fmla="*/ 311 w 3040"/>
              <a:gd name="T37" fmla="*/ 2034 h 2884"/>
              <a:gd name="T38" fmla="*/ 253 w 3040"/>
              <a:gd name="T39" fmla="*/ 1950 h 2884"/>
              <a:gd name="T40" fmla="*/ 164 w 3040"/>
              <a:gd name="T41" fmla="*/ 1855 h 2884"/>
              <a:gd name="T42" fmla="*/ 69 w 3040"/>
              <a:gd name="T43" fmla="*/ 1786 h 2884"/>
              <a:gd name="T44" fmla="*/ 0 w 3040"/>
              <a:gd name="T45" fmla="*/ 1757 h 2884"/>
              <a:gd name="T46" fmla="*/ 87 w 3040"/>
              <a:gd name="T47" fmla="*/ 1672 h 2884"/>
              <a:gd name="T48" fmla="*/ 172 w 3040"/>
              <a:gd name="T49" fmla="*/ 1605 h 2884"/>
              <a:gd name="T50" fmla="*/ 254 w 3040"/>
              <a:gd name="T51" fmla="*/ 1555 h 2884"/>
              <a:gd name="T52" fmla="*/ 332 w 3040"/>
              <a:gd name="T53" fmla="*/ 1523 h 2884"/>
              <a:gd name="T54" fmla="*/ 409 w 3040"/>
              <a:gd name="T55" fmla="*/ 1508 h 2884"/>
              <a:gd name="T56" fmla="*/ 444 w 3040"/>
              <a:gd name="T57" fmla="*/ 1507 h 2884"/>
              <a:gd name="T58" fmla="*/ 476 w 3040"/>
              <a:gd name="T59" fmla="*/ 1513 h 2884"/>
              <a:gd name="T60" fmla="*/ 543 w 3040"/>
              <a:gd name="T61" fmla="*/ 1551 h 2884"/>
              <a:gd name="T62" fmla="*/ 612 w 3040"/>
              <a:gd name="T63" fmla="*/ 1621 h 2884"/>
              <a:gd name="T64" fmla="*/ 683 w 3040"/>
              <a:gd name="T65" fmla="*/ 1723 h 2884"/>
              <a:gd name="T66" fmla="*/ 757 w 3040"/>
              <a:gd name="T67" fmla="*/ 1858 h 2884"/>
              <a:gd name="T68" fmla="*/ 877 w 3040"/>
              <a:gd name="T69" fmla="*/ 2117 h 2884"/>
              <a:gd name="T70" fmla="*/ 973 w 3040"/>
              <a:gd name="T71" fmla="*/ 1963 h 2884"/>
              <a:gd name="T72" fmla="*/ 1129 w 3040"/>
              <a:gd name="T73" fmla="*/ 1731 h 2884"/>
              <a:gd name="T74" fmla="*/ 1299 w 3040"/>
              <a:gd name="T75" fmla="*/ 1503 h 2884"/>
              <a:gd name="T76" fmla="*/ 1485 w 3040"/>
              <a:gd name="T77" fmla="*/ 1277 h 2884"/>
              <a:gd name="T78" fmla="*/ 1685 w 3040"/>
              <a:gd name="T79" fmla="*/ 1052 h 2884"/>
              <a:gd name="T80" fmla="*/ 1828 w 3040"/>
              <a:gd name="T81" fmla="*/ 904 h 2884"/>
              <a:gd name="T82" fmla="*/ 2045 w 3040"/>
              <a:gd name="T83" fmla="*/ 693 h 2884"/>
              <a:gd name="T84" fmla="*/ 2260 w 3040"/>
              <a:gd name="T85" fmla="*/ 502 h 2884"/>
              <a:gd name="T86" fmla="*/ 2474 w 3040"/>
              <a:gd name="T87" fmla="*/ 328 h 2884"/>
              <a:gd name="T88" fmla="*/ 2685 w 3040"/>
              <a:gd name="T89" fmla="*/ 175 h 2884"/>
              <a:gd name="T90" fmla="*/ 2893 w 3040"/>
              <a:gd name="T91" fmla="*/ 40 h 2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40" h="2884">
                <a:moveTo>
                  <a:pt x="2963" y="0"/>
                </a:moveTo>
                <a:lnTo>
                  <a:pt x="3040" y="109"/>
                </a:lnTo>
                <a:lnTo>
                  <a:pt x="3040" y="109"/>
                </a:lnTo>
                <a:lnTo>
                  <a:pt x="2981" y="155"/>
                </a:lnTo>
                <a:lnTo>
                  <a:pt x="2922" y="203"/>
                </a:lnTo>
                <a:lnTo>
                  <a:pt x="2860" y="256"/>
                </a:lnTo>
                <a:lnTo>
                  <a:pt x="2799" y="309"/>
                </a:lnTo>
                <a:lnTo>
                  <a:pt x="2736" y="367"/>
                </a:lnTo>
                <a:lnTo>
                  <a:pt x="2673" y="428"/>
                </a:lnTo>
                <a:lnTo>
                  <a:pt x="2610" y="491"/>
                </a:lnTo>
                <a:lnTo>
                  <a:pt x="2545" y="557"/>
                </a:lnTo>
                <a:lnTo>
                  <a:pt x="2479" y="627"/>
                </a:lnTo>
                <a:lnTo>
                  <a:pt x="2413" y="699"/>
                </a:lnTo>
                <a:lnTo>
                  <a:pt x="2346" y="775"/>
                </a:lnTo>
                <a:lnTo>
                  <a:pt x="2277" y="853"/>
                </a:lnTo>
                <a:lnTo>
                  <a:pt x="2209" y="934"/>
                </a:lnTo>
                <a:lnTo>
                  <a:pt x="2139" y="1018"/>
                </a:lnTo>
                <a:lnTo>
                  <a:pt x="2067" y="1106"/>
                </a:lnTo>
                <a:lnTo>
                  <a:pt x="1996" y="1196"/>
                </a:lnTo>
                <a:lnTo>
                  <a:pt x="1996" y="1196"/>
                </a:lnTo>
                <a:lnTo>
                  <a:pt x="1926" y="1287"/>
                </a:lnTo>
                <a:lnTo>
                  <a:pt x="1858" y="1377"/>
                </a:lnTo>
                <a:lnTo>
                  <a:pt x="1790" y="1468"/>
                </a:lnTo>
                <a:lnTo>
                  <a:pt x="1727" y="1556"/>
                </a:lnTo>
                <a:lnTo>
                  <a:pt x="1664" y="1645"/>
                </a:lnTo>
                <a:lnTo>
                  <a:pt x="1605" y="1733"/>
                </a:lnTo>
                <a:lnTo>
                  <a:pt x="1546" y="1819"/>
                </a:lnTo>
                <a:lnTo>
                  <a:pt x="1490" y="1905"/>
                </a:lnTo>
                <a:lnTo>
                  <a:pt x="1437" y="1991"/>
                </a:lnTo>
                <a:lnTo>
                  <a:pt x="1385" y="2076"/>
                </a:lnTo>
                <a:lnTo>
                  <a:pt x="1336" y="2159"/>
                </a:lnTo>
                <a:lnTo>
                  <a:pt x="1289" y="2242"/>
                </a:lnTo>
                <a:lnTo>
                  <a:pt x="1243" y="2324"/>
                </a:lnTo>
                <a:lnTo>
                  <a:pt x="1200" y="2405"/>
                </a:lnTo>
                <a:lnTo>
                  <a:pt x="1160" y="2486"/>
                </a:lnTo>
                <a:lnTo>
                  <a:pt x="1120" y="2567"/>
                </a:lnTo>
                <a:lnTo>
                  <a:pt x="958" y="2676"/>
                </a:lnTo>
                <a:lnTo>
                  <a:pt x="958" y="2676"/>
                </a:lnTo>
                <a:lnTo>
                  <a:pt x="865" y="2741"/>
                </a:lnTo>
                <a:lnTo>
                  <a:pt x="788" y="2798"/>
                </a:lnTo>
                <a:lnTo>
                  <a:pt x="728" y="2845"/>
                </a:lnTo>
                <a:lnTo>
                  <a:pt x="704" y="2867"/>
                </a:lnTo>
                <a:lnTo>
                  <a:pt x="683" y="2884"/>
                </a:lnTo>
                <a:lnTo>
                  <a:pt x="683" y="2884"/>
                </a:lnTo>
                <a:lnTo>
                  <a:pt x="675" y="2856"/>
                </a:lnTo>
                <a:lnTo>
                  <a:pt x="666" y="2825"/>
                </a:lnTo>
                <a:lnTo>
                  <a:pt x="639" y="2748"/>
                </a:lnTo>
                <a:lnTo>
                  <a:pt x="603" y="2655"/>
                </a:lnTo>
                <a:lnTo>
                  <a:pt x="560" y="2546"/>
                </a:lnTo>
                <a:lnTo>
                  <a:pt x="498" y="2404"/>
                </a:lnTo>
                <a:lnTo>
                  <a:pt x="498" y="2404"/>
                </a:lnTo>
                <a:lnTo>
                  <a:pt x="465" y="2330"/>
                </a:lnTo>
                <a:lnTo>
                  <a:pt x="433" y="2261"/>
                </a:lnTo>
                <a:lnTo>
                  <a:pt x="401" y="2197"/>
                </a:lnTo>
                <a:lnTo>
                  <a:pt x="371" y="2137"/>
                </a:lnTo>
                <a:lnTo>
                  <a:pt x="340" y="2084"/>
                </a:lnTo>
                <a:lnTo>
                  <a:pt x="311" y="2034"/>
                </a:lnTo>
                <a:lnTo>
                  <a:pt x="281" y="1991"/>
                </a:lnTo>
                <a:lnTo>
                  <a:pt x="253" y="1950"/>
                </a:lnTo>
                <a:lnTo>
                  <a:pt x="253" y="1950"/>
                </a:lnTo>
                <a:lnTo>
                  <a:pt x="225" y="1915"/>
                </a:lnTo>
                <a:lnTo>
                  <a:pt x="195" y="1885"/>
                </a:lnTo>
                <a:lnTo>
                  <a:pt x="164" y="1855"/>
                </a:lnTo>
                <a:lnTo>
                  <a:pt x="133" y="1829"/>
                </a:lnTo>
                <a:lnTo>
                  <a:pt x="101" y="1807"/>
                </a:lnTo>
                <a:lnTo>
                  <a:pt x="69" y="1786"/>
                </a:lnTo>
                <a:lnTo>
                  <a:pt x="35" y="1770"/>
                </a:lnTo>
                <a:lnTo>
                  <a:pt x="0" y="1757"/>
                </a:lnTo>
                <a:lnTo>
                  <a:pt x="0" y="1757"/>
                </a:lnTo>
                <a:lnTo>
                  <a:pt x="30" y="1726"/>
                </a:lnTo>
                <a:lnTo>
                  <a:pt x="59" y="1698"/>
                </a:lnTo>
                <a:lnTo>
                  <a:pt x="87" y="1672"/>
                </a:lnTo>
                <a:lnTo>
                  <a:pt x="116" y="1646"/>
                </a:lnTo>
                <a:lnTo>
                  <a:pt x="144" y="1625"/>
                </a:lnTo>
                <a:lnTo>
                  <a:pt x="172" y="1605"/>
                </a:lnTo>
                <a:lnTo>
                  <a:pt x="199" y="1586"/>
                </a:lnTo>
                <a:lnTo>
                  <a:pt x="227" y="1568"/>
                </a:lnTo>
                <a:lnTo>
                  <a:pt x="254" y="1555"/>
                </a:lnTo>
                <a:lnTo>
                  <a:pt x="281" y="1542"/>
                </a:lnTo>
                <a:lnTo>
                  <a:pt x="307" y="1531"/>
                </a:lnTo>
                <a:lnTo>
                  <a:pt x="332" y="1523"/>
                </a:lnTo>
                <a:lnTo>
                  <a:pt x="359" y="1516"/>
                </a:lnTo>
                <a:lnTo>
                  <a:pt x="385" y="1511"/>
                </a:lnTo>
                <a:lnTo>
                  <a:pt x="409" y="1508"/>
                </a:lnTo>
                <a:lnTo>
                  <a:pt x="434" y="1507"/>
                </a:lnTo>
                <a:lnTo>
                  <a:pt x="434" y="1507"/>
                </a:lnTo>
                <a:lnTo>
                  <a:pt x="444" y="1507"/>
                </a:lnTo>
                <a:lnTo>
                  <a:pt x="455" y="1508"/>
                </a:lnTo>
                <a:lnTo>
                  <a:pt x="465" y="1511"/>
                </a:lnTo>
                <a:lnTo>
                  <a:pt x="476" y="1513"/>
                </a:lnTo>
                <a:lnTo>
                  <a:pt x="499" y="1523"/>
                </a:lnTo>
                <a:lnTo>
                  <a:pt x="521" y="1535"/>
                </a:lnTo>
                <a:lnTo>
                  <a:pt x="543" y="1551"/>
                </a:lnTo>
                <a:lnTo>
                  <a:pt x="566" y="1571"/>
                </a:lnTo>
                <a:lnTo>
                  <a:pt x="589" y="1594"/>
                </a:lnTo>
                <a:lnTo>
                  <a:pt x="612" y="1621"/>
                </a:lnTo>
                <a:lnTo>
                  <a:pt x="636" y="1652"/>
                </a:lnTo>
                <a:lnTo>
                  <a:pt x="659" y="1685"/>
                </a:lnTo>
                <a:lnTo>
                  <a:pt x="683" y="1723"/>
                </a:lnTo>
                <a:lnTo>
                  <a:pt x="708" y="1763"/>
                </a:lnTo>
                <a:lnTo>
                  <a:pt x="733" y="1809"/>
                </a:lnTo>
                <a:lnTo>
                  <a:pt x="757" y="1858"/>
                </a:lnTo>
                <a:lnTo>
                  <a:pt x="783" y="1909"/>
                </a:lnTo>
                <a:lnTo>
                  <a:pt x="808" y="1964"/>
                </a:lnTo>
                <a:lnTo>
                  <a:pt x="877" y="2117"/>
                </a:lnTo>
                <a:lnTo>
                  <a:pt x="877" y="2117"/>
                </a:lnTo>
                <a:lnTo>
                  <a:pt x="924" y="2039"/>
                </a:lnTo>
                <a:lnTo>
                  <a:pt x="973" y="1963"/>
                </a:lnTo>
                <a:lnTo>
                  <a:pt x="1024" y="1885"/>
                </a:lnTo>
                <a:lnTo>
                  <a:pt x="1075" y="1808"/>
                </a:lnTo>
                <a:lnTo>
                  <a:pt x="1129" y="1731"/>
                </a:lnTo>
                <a:lnTo>
                  <a:pt x="1184" y="1655"/>
                </a:lnTo>
                <a:lnTo>
                  <a:pt x="1242" y="1578"/>
                </a:lnTo>
                <a:lnTo>
                  <a:pt x="1299" y="1503"/>
                </a:lnTo>
                <a:lnTo>
                  <a:pt x="1360" y="1427"/>
                </a:lnTo>
                <a:lnTo>
                  <a:pt x="1422" y="1351"/>
                </a:lnTo>
                <a:lnTo>
                  <a:pt x="1485" y="1277"/>
                </a:lnTo>
                <a:lnTo>
                  <a:pt x="1551" y="1201"/>
                </a:lnTo>
                <a:lnTo>
                  <a:pt x="1618" y="1127"/>
                </a:lnTo>
                <a:lnTo>
                  <a:pt x="1685" y="1052"/>
                </a:lnTo>
                <a:lnTo>
                  <a:pt x="1757" y="978"/>
                </a:lnTo>
                <a:lnTo>
                  <a:pt x="1828" y="904"/>
                </a:lnTo>
                <a:lnTo>
                  <a:pt x="1828" y="904"/>
                </a:lnTo>
                <a:lnTo>
                  <a:pt x="1901" y="831"/>
                </a:lnTo>
                <a:lnTo>
                  <a:pt x="1973" y="761"/>
                </a:lnTo>
                <a:lnTo>
                  <a:pt x="2045" y="693"/>
                </a:lnTo>
                <a:lnTo>
                  <a:pt x="2117" y="627"/>
                </a:lnTo>
                <a:lnTo>
                  <a:pt x="2189" y="564"/>
                </a:lnTo>
                <a:lnTo>
                  <a:pt x="2260" y="502"/>
                </a:lnTo>
                <a:lnTo>
                  <a:pt x="2331" y="441"/>
                </a:lnTo>
                <a:lnTo>
                  <a:pt x="2402" y="383"/>
                </a:lnTo>
                <a:lnTo>
                  <a:pt x="2474" y="328"/>
                </a:lnTo>
                <a:lnTo>
                  <a:pt x="2544" y="274"/>
                </a:lnTo>
                <a:lnTo>
                  <a:pt x="2614" y="223"/>
                </a:lnTo>
                <a:lnTo>
                  <a:pt x="2685" y="175"/>
                </a:lnTo>
                <a:lnTo>
                  <a:pt x="2755" y="128"/>
                </a:lnTo>
                <a:lnTo>
                  <a:pt x="2825" y="83"/>
                </a:lnTo>
                <a:lnTo>
                  <a:pt x="2893" y="40"/>
                </a:lnTo>
                <a:lnTo>
                  <a:pt x="2963" y="0"/>
                </a:lnTo>
                <a:lnTo>
                  <a:pt x="29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4977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02" name="think-cell Slide" r:id="rId5" imgW="492" imgH="493" progId="TCLayout.ActiveDocument.1">
                  <p:embed/>
                </p:oleObj>
              </mc:Choice>
              <mc:Fallback>
                <p:oleObj name="think-cell Slide" r:id="rId5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65"/>
          <p:cNvSpPr/>
          <p:nvPr/>
        </p:nvSpPr>
        <p:spPr>
          <a:xfrm>
            <a:off x="6301755" y="1075859"/>
            <a:ext cx="2448000" cy="512108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 bwMode="auto">
          <a:xfrm>
            <a:off x="139383" y="230188"/>
            <a:ext cx="861853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 lang="ko-KR" sz="2000" b="0" kern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defRPr lang="ko-KR" sz="1900" b="1">
                <a:solidFill>
                  <a:schemeClr val="tx2"/>
                </a:solidFill>
                <a:latin typeface="Arial" charset="0"/>
              </a:defRPr>
            </a:lvl2pPr>
            <a:lvl3pPr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defRPr lang="ko-KR" sz="1900" b="1">
                <a:solidFill>
                  <a:schemeClr val="tx2"/>
                </a:solidFill>
                <a:latin typeface="Arial" charset="0"/>
              </a:defRPr>
            </a:lvl3pPr>
            <a:lvl4pPr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defRPr lang="ko-KR" sz="1900" b="1">
                <a:solidFill>
                  <a:schemeClr val="tx2"/>
                </a:solidFill>
                <a:latin typeface="Arial" charset="0"/>
              </a:defRPr>
            </a:lvl4pPr>
            <a:lvl5pPr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defRPr lang="ko-KR" sz="1900" b="1">
                <a:solidFill>
                  <a:schemeClr val="tx2"/>
                </a:solidFill>
                <a:latin typeface="Arial" charset="0"/>
              </a:defRPr>
            </a:lvl5pPr>
            <a:lvl6pPr marL="45720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defRPr lang="ko-KR" sz="1900" b="1">
                <a:solidFill>
                  <a:schemeClr val="tx2"/>
                </a:solidFill>
                <a:latin typeface="Arial" charset="0"/>
              </a:defRPr>
            </a:lvl6pPr>
            <a:lvl7pPr marL="91440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defRPr lang="ko-KR" sz="1900" b="1">
                <a:solidFill>
                  <a:schemeClr val="tx2"/>
                </a:solidFill>
                <a:latin typeface="Arial" charset="0"/>
              </a:defRPr>
            </a:lvl7pPr>
            <a:lvl8pPr marL="137160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defRPr lang="ko-KR" sz="1900" b="1">
                <a:solidFill>
                  <a:schemeClr val="tx2"/>
                </a:solidFill>
                <a:latin typeface="Arial" charset="0"/>
              </a:defRPr>
            </a:lvl8pPr>
            <a:lvl9pPr marL="182880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defRPr lang="ko-KR" sz="1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360000" lvl="1" latinLnBrk="0"/>
            <a:r>
              <a:rPr lang="ko-KR" altLang="en-US" sz="2000" b="0" dirty="0" smtClean="0">
                <a:latin typeface="+mn-lt"/>
                <a:ea typeface="+mj-ea"/>
              </a:rPr>
              <a:t>파일럿 대상 채널의 마케팅 예산 내에서 파일럿 전용 예산 확보가 필요하며 </a:t>
            </a:r>
            <a:r>
              <a:rPr lang="ko-KR" altLang="en-US" sz="2000" b="0" dirty="0" err="1" smtClean="0">
                <a:latin typeface="+mn-lt"/>
                <a:ea typeface="+mj-ea"/>
              </a:rPr>
              <a:t>캠프아문젠이</a:t>
            </a:r>
            <a:r>
              <a:rPr lang="ko-KR" altLang="en-US" sz="2000" b="0" dirty="0" smtClean="0">
                <a:latin typeface="+mn-lt"/>
                <a:ea typeface="+mj-ea"/>
              </a:rPr>
              <a:t> 집행하는 </a:t>
            </a:r>
            <a:r>
              <a:rPr lang="ko-KR" altLang="en-US" sz="2000" b="0" dirty="0">
                <a:latin typeface="+mn-lt"/>
                <a:ea typeface="+mj-ea"/>
              </a:rPr>
              <a:t>것이 </a:t>
            </a:r>
            <a:r>
              <a:rPr lang="ko-KR" altLang="en-US" sz="2000" b="0" dirty="0" smtClean="0">
                <a:latin typeface="+mn-lt"/>
                <a:ea typeface="+mj-ea"/>
              </a:rPr>
              <a:t>협업 </a:t>
            </a:r>
            <a:r>
              <a:rPr lang="ko-KR" altLang="en-US" sz="2000" b="0" dirty="0">
                <a:latin typeface="+mn-lt"/>
                <a:ea typeface="+mj-ea"/>
              </a:rPr>
              <a:t>체계를 구축하는데 효과적일 것으로 판단됨 </a:t>
            </a:r>
            <a:endParaRPr lang="ko-KR" altLang="en-US" sz="2000" b="0" kern="0" dirty="0">
              <a:latin typeface="+mn-lt"/>
              <a:ea typeface="+mj-ea"/>
            </a:endParaRPr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1408810" y="1157893"/>
            <a:ext cx="2304000" cy="64800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옵션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1 :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이커머스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채널 </a:t>
            </a:r>
            <a:r>
              <a:rPr lang="ko-KR" altLang="en-US" sz="1400" b="1" dirty="0">
                <a:solidFill>
                  <a:schemeClr val="bg1"/>
                </a:solidFill>
              </a:rPr>
              <a:t>예산 내에서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파일럿 별로 예산 협의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>
            <a:spLocks/>
          </p:cNvSpPr>
          <p:nvPr/>
        </p:nvSpPr>
        <p:spPr>
          <a:xfrm>
            <a:off x="3881915" y="1157893"/>
            <a:ext cx="2304000" cy="648000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옵션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2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파일럿 전용예산을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이커머스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채널이 집행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>
            <a:spLocks/>
          </p:cNvSpPr>
          <p:nvPr/>
        </p:nvSpPr>
        <p:spPr>
          <a:xfrm>
            <a:off x="6365180" y="1157893"/>
            <a:ext cx="2304000" cy="6480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옵션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3 :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파일럿 전용 예산을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캠프아문젠이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집행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62" name="Rectangle 61"/>
          <p:cNvSpPr>
            <a:spLocks/>
          </p:cNvSpPr>
          <p:nvPr/>
        </p:nvSpPr>
        <p:spPr>
          <a:xfrm>
            <a:off x="159703" y="2885941"/>
            <a:ext cx="1152000" cy="5075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pPr>
              <a:buClr>
                <a:srgbClr val="002960"/>
              </a:buClr>
            </a:pPr>
            <a:r>
              <a:rPr lang="ko-KR" altLang="en-US" sz="1400" b="1" dirty="0" smtClean="0">
                <a:solidFill>
                  <a:schemeClr val="accent4"/>
                </a:solidFill>
              </a:rPr>
              <a:t>파일럿 전용예산 유무</a:t>
            </a:r>
            <a:endParaRPr lang="en-US" altLang="ko-KR" sz="1400" b="1" dirty="0">
              <a:solidFill>
                <a:schemeClr val="accent4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408810" y="2885941"/>
            <a:ext cx="2304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/>
            <a:r>
              <a:rPr lang="ko-KR" altLang="en-US" dirty="0" smtClean="0"/>
              <a:t>전용예산 없음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3881915" y="2885941"/>
            <a:ext cx="2304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ko-KR" altLang="en-US" dirty="0" smtClean="0"/>
              <a:t>전용예산 배정 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365180" y="2885941"/>
            <a:ext cx="2304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ko-KR" altLang="en-US" dirty="0" smtClean="0"/>
              <a:t>전용예산 배정</a:t>
            </a:r>
            <a:endParaRPr lang="ko-KR" altLang="en-US" dirty="0"/>
          </a:p>
        </p:txBody>
      </p:sp>
      <p:sp>
        <p:nvSpPr>
          <p:cNvPr id="48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5" name="Rectangle 28"/>
          <p:cNvSpPr txBox="1"/>
          <p:nvPr>
            <p:custDataLst>
              <p:tags r:id="rId3"/>
            </p:custDataLst>
          </p:nvPr>
        </p:nvSpPr>
        <p:spPr>
          <a:xfrm>
            <a:off x="119063" y="37171"/>
            <a:ext cx="1800000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en-US" altLang="ko-KR" sz="1200" b="1" dirty="0" smtClean="0">
                <a:solidFill>
                  <a:schemeClr val="accent4"/>
                </a:solidFill>
              </a:rPr>
              <a:t>Way We Work &amp; Enabler</a:t>
            </a:r>
          </a:p>
        </p:txBody>
      </p:sp>
      <p:sp>
        <p:nvSpPr>
          <p:cNvPr id="67" name="Rectangle 66"/>
          <p:cNvSpPr>
            <a:spLocks/>
          </p:cNvSpPr>
          <p:nvPr/>
        </p:nvSpPr>
        <p:spPr>
          <a:xfrm>
            <a:off x="159703" y="3556501"/>
            <a:ext cx="1152000" cy="5075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pPr>
              <a:buClr>
                <a:srgbClr val="002960"/>
              </a:buClr>
            </a:pPr>
            <a:r>
              <a:rPr lang="ko-KR" altLang="en-US" sz="1400" b="1" dirty="0" smtClean="0">
                <a:solidFill>
                  <a:schemeClr val="accent4"/>
                </a:solidFill>
              </a:rPr>
              <a:t>파일럿 예산 집행 부서</a:t>
            </a:r>
            <a:endParaRPr lang="en-US" altLang="ko-KR" sz="1400" b="1" dirty="0">
              <a:solidFill>
                <a:schemeClr val="accent4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408810" y="3556501"/>
            <a:ext cx="2304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/>
            <a:r>
              <a:rPr lang="ko-KR" altLang="en-US" dirty="0" err="1" smtClean="0"/>
              <a:t>이커머스</a:t>
            </a:r>
            <a:r>
              <a:rPr lang="ko-KR" altLang="en-US" dirty="0" smtClean="0"/>
              <a:t> 채널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AP</a:t>
            </a:r>
            <a:r>
              <a:rPr lang="ko-KR" altLang="en-US" dirty="0" smtClean="0"/>
              <a:t>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881915" y="3556501"/>
            <a:ext cx="2304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ko-KR" altLang="en-US" dirty="0" err="1" smtClean="0"/>
              <a:t>이커머스</a:t>
            </a:r>
            <a:r>
              <a:rPr lang="ko-KR" altLang="en-US" dirty="0" smtClean="0"/>
              <a:t> 채널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AP</a:t>
            </a:r>
            <a:r>
              <a:rPr lang="ko-KR" altLang="en-US" dirty="0"/>
              <a:t>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365180" y="3556501"/>
            <a:ext cx="23040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ko-KR" altLang="en-US" dirty="0" err="1" smtClean="0"/>
              <a:t>캠프아문젠</a:t>
            </a:r>
            <a:endParaRPr lang="ko-KR" altLang="en-US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1408810" y="3459696"/>
            <a:ext cx="7272000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>
            <a:spLocks/>
          </p:cNvSpPr>
          <p:nvPr/>
        </p:nvSpPr>
        <p:spPr>
          <a:xfrm>
            <a:off x="159703" y="1900421"/>
            <a:ext cx="1152000" cy="79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pPr>
              <a:buClr>
                <a:srgbClr val="002960"/>
              </a:buClr>
            </a:pPr>
            <a:r>
              <a:rPr lang="ko-KR" altLang="en-US" sz="1400" b="1" dirty="0" smtClean="0">
                <a:solidFill>
                  <a:schemeClr val="accent4"/>
                </a:solidFill>
              </a:rPr>
              <a:t>파일럿 예산 원천</a:t>
            </a:r>
            <a:endParaRPr lang="en-US" altLang="ko-KR" sz="1400" b="1" dirty="0">
              <a:solidFill>
                <a:schemeClr val="accent4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408810" y="2758656"/>
            <a:ext cx="7272000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1408810" y="2032000"/>
            <a:ext cx="7260370" cy="0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072640" y="2143883"/>
            <a:ext cx="5852160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ko-KR" altLang="en-US" dirty="0" smtClean="0"/>
              <a:t>파일럿 </a:t>
            </a:r>
            <a:r>
              <a:rPr lang="ko-KR" altLang="en-US" dirty="0"/>
              <a:t>테스트 대상 채널의 마케팅</a:t>
            </a:r>
            <a:r>
              <a:rPr lang="en-US" altLang="ko-KR" dirty="0"/>
              <a:t>/</a:t>
            </a:r>
            <a:r>
              <a:rPr lang="ko-KR" altLang="en-US" dirty="0"/>
              <a:t>판촉 </a:t>
            </a:r>
            <a:r>
              <a:rPr lang="ko-KR" altLang="en-US" dirty="0" smtClean="0"/>
              <a:t>예산 내에서 배정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채널 손익에 반영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  <a:p>
            <a:pPr lvl="1">
              <a:spcBef>
                <a:spcPts val="300"/>
              </a:spcBef>
            </a:pPr>
            <a:r>
              <a:rPr lang="ko-KR" altLang="en-US" dirty="0" smtClean="0"/>
              <a:t>별도의 추가 예산을 편성하지 않음</a:t>
            </a:r>
            <a:endParaRPr lang="ko-KR" altLang="en-US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1408810" y="4130256"/>
            <a:ext cx="7272000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>
            <a:spLocks/>
          </p:cNvSpPr>
          <p:nvPr/>
        </p:nvSpPr>
        <p:spPr>
          <a:xfrm>
            <a:off x="169863" y="4227060"/>
            <a:ext cx="1152000" cy="9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pPr>
              <a:buClr>
                <a:srgbClr val="002960"/>
              </a:buClr>
            </a:pPr>
            <a:endParaRPr lang="en-US" altLang="ko-KR" sz="1400" b="1" dirty="0">
              <a:solidFill>
                <a:schemeClr val="accent4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892075" y="4227061"/>
            <a:ext cx="23040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en-US" altLang="ko-KR" dirty="0" smtClean="0"/>
              <a:t>AP</a:t>
            </a:r>
            <a:r>
              <a:rPr lang="ko-KR" altLang="en-US" dirty="0" smtClean="0"/>
              <a:t>몰 사업 관점에서 중요도 적극적으로 반영될 수 있음</a:t>
            </a:r>
            <a:endParaRPr lang="ko-KR" alt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6375340" y="4227061"/>
            <a:ext cx="2304000" cy="68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ko-KR" altLang="en-US" dirty="0" smtClean="0"/>
              <a:t>파일럿을 통한 </a:t>
            </a:r>
            <a:r>
              <a:rPr lang="en-US" altLang="ko-KR" dirty="0" smtClean="0"/>
              <a:t>Test &amp; Learn </a:t>
            </a:r>
            <a:r>
              <a:rPr lang="ko-KR" altLang="en-US" dirty="0" smtClean="0"/>
              <a:t>추진 담보할 수 있음</a:t>
            </a:r>
            <a:endParaRPr lang="en-US" altLang="ko-KR" dirty="0" smtClean="0"/>
          </a:p>
          <a:p>
            <a:pPr lvl="1">
              <a:spcBef>
                <a:spcPts val="300"/>
              </a:spcBef>
            </a:pPr>
            <a:r>
              <a:rPr lang="ko-KR" altLang="en-US" dirty="0" smtClean="0"/>
              <a:t>실행의 </a:t>
            </a:r>
            <a:r>
              <a:rPr lang="ko-KR" altLang="en-US" dirty="0"/>
              <a:t>스피드 확보에 </a:t>
            </a:r>
            <a:r>
              <a:rPr lang="ko-KR" altLang="en-US" dirty="0" smtClean="0"/>
              <a:t>용이함</a:t>
            </a:r>
            <a:endParaRPr lang="en-US" altLang="ko-KR" dirty="0"/>
          </a:p>
        </p:txBody>
      </p:sp>
      <p:cxnSp>
        <p:nvCxnSpPr>
          <p:cNvPr id="86" name="Straight Connector 85"/>
          <p:cNvCxnSpPr/>
          <p:nvPr/>
        </p:nvCxnSpPr>
        <p:spPr>
          <a:xfrm>
            <a:off x="1415491" y="5200142"/>
            <a:ext cx="7272000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>
            <a:spLocks/>
          </p:cNvSpPr>
          <p:nvPr/>
        </p:nvSpPr>
        <p:spPr>
          <a:xfrm>
            <a:off x="176544" y="5296946"/>
            <a:ext cx="1152000" cy="9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pPr>
              <a:buClr>
                <a:srgbClr val="002960"/>
              </a:buClr>
            </a:pPr>
            <a:endParaRPr lang="en-US" altLang="ko-KR" sz="1400" b="1" dirty="0">
              <a:solidFill>
                <a:schemeClr val="accent4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425651" y="5296947"/>
            <a:ext cx="2304000" cy="9002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ko-KR" altLang="en-US" dirty="0"/>
              <a:t>파일럿 테스트 실행을 위한 예산 확보 담보할 수 없음</a:t>
            </a:r>
            <a:endParaRPr lang="en-US" altLang="ko-KR" dirty="0"/>
          </a:p>
          <a:p>
            <a:pPr lvl="1">
              <a:spcBef>
                <a:spcPts val="300"/>
              </a:spcBef>
            </a:pPr>
            <a:r>
              <a:rPr lang="ko-KR" altLang="en-US" dirty="0" smtClean="0"/>
              <a:t>민첩한 의사결정 담보하기 어려움</a:t>
            </a:r>
            <a:endParaRPr lang="ko-KR" alt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3898756" y="5296947"/>
            <a:ext cx="23040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ko-KR" altLang="en-US" dirty="0" smtClean="0"/>
              <a:t>파일럿 테스트 실행에 대한 적극적 추진 담보하기 어려움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382021" y="5296947"/>
            <a:ext cx="23040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en-US" altLang="ko-KR" dirty="0" smtClean="0"/>
              <a:t>AP</a:t>
            </a:r>
            <a:r>
              <a:rPr lang="ko-KR" altLang="en-US" dirty="0" smtClean="0"/>
              <a:t>몰의 </a:t>
            </a:r>
            <a:r>
              <a:rPr lang="en-US" altLang="ko-KR" dirty="0" smtClean="0"/>
              <a:t>Ownership</a:t>
            </a:r>
            <a:r>
              <a:rPr lang="ko-KR" altLang="en-US" dirty="0" smtClean="0"/>
              <a:t>이 약화될 수 있음</a:t>
            </a:r>
            <a:endParaRPr lang="ko-KR" altLang="en-US" dirty="0"/>
          </a:p>
        </p:txBody>
      </p:sp>
      <p:grpSp>
        <p:nvGrpSpPr>
          <p:cNvPr id="91" name="Group 90"/>
          <p:cNvGrpSpPr/>
          <p:nvPr/>
        </p:nvGrpSpPr>
        <p:grpSpPr>
          <a:xfrm>
            <a:off x="569131" y="4477945"/>
            <a:ext cx="360000" cy="360000"/>
            <a:chOff x="1889017" y="4570359"/>
            <a:chExt cx="362036" cy="362036"/>
          </a:xfrm>
        </p:grpSpPr>
        <p:sp>
          <p:nvSpPr>
            <p:cNvPr id="92" name="Oval 39"/>
            <p:cNvSpPr>
              <a:spLocks noChangeArrowheads="1"/>
            </p:cNvSpPr>
            <p:nvPr/>
          </p:nvSpPr>
          <p:spPr bwMode="auto">
            <a:xfrm>
              <a:off x="1889017" y="4570359"/>
              <a:ext cx="362036" cy="3620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  <a:round/>
              <a:headEnd/>
              <a:tailEnd/>
            </a:ln>
            <a:effectLst/>
            <a:extLst/>
          </p:spPr>
          <p:txBody>
            <a:bodyPr wrap="none" anchor="ctr">
              <a:noAutofit/>
            </a:bodyPr>
            <a:lstStyle/>
            <a:p>
              <a:endParaRPr lang="en-US" sz="1629">
                <a:cs typeface="Arial" pitchFamily="34" charset="0"/>
              </a:endParaRPr>
            </a:p>
          </p:txBody>
        </p:sp>
        <p:sp>
          <p:nvSpPr>
            <p:cNvPr id="93" name="Rectangle 40"/>
            <p:cNvSpPr>
              <a:spLocks noChangeArrowheads="1"/>
            </p:cNvSpPr>
            <p:nvPr/>
          </p:nvSpPr>
          <p:spPr bwMode="auto">
            <a:xfrm>
              <a:off x="1961424" y="4736133"/>
              <a:ext cx="217222" cy="30487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4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>
              <a:noAutofit/>
            </a:bodyPr>
            <a:lstStyle/>
            <a:p>
              <a:endParaRPr lang="en-US" sz="1629">
                <a:cs typeface="Arial" pitchFamily="34" charset="0"/>
              </a:endParaRPr>
            </a:p>
          </p:txBody>
        </p:sp>
        <p:sp>
          <p:nvSpPr>
            <p:cNvPr id="94" name="Rectangle 41"/>
            <p:cNvSpPr>
              <a:spLocks noChangeArrowheads="1"/>
            </p:cNvSpPr>
            <p:nvPr/>
          </p:nvSpPr>
          <p:spPr bwMode="auto">
            <a:xfrm rot="16200000">
              <a:off x="1961424" y="4736133"/>
              <a:ext cx="217222" cy="30487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4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>
              <a:noAutofit/>
            </a:bodyPr>
            <a:lstStyle/>
            <a:p>
              <a:endParaRPr lang="en-US" sz="1629">
                <a:cs typeface="Arial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69131" y="5544741"/>
            <a:ext cx="360000" cy="360000"/>
            <a:chOff x="304971" y="4173141"/>
            <a:chExt cx="360000" cy="360000"/>
          </a:xfrm>
        </p:grpSpPr>
        <p:sp>
          <p:nvSpPr>
            <p:cNvPr id="96" name="Oval 39"/>
            <p:cNvSpPr>
              <a:spLocks noChangeArrowheads="1"/>
            </p:cNvSpPr>
            <p:nvPr/>
          </p:nvSpPr>
          <p:spPr bwMode="auto">
            <a:xfrm>
              <a:off x="304971" y="4173141"/>
              <a:ext cx="360000" cy="36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  <a:round/>
              <a:headEnd/>
              <a:tailEnd/>
            </a:ln>
            <a:effectLst/>
            <a:extLst/>
          </p:spPr>
          <p:txBody>
            <a:bodyPr wrap="none" anchor="ctr">
              <a:noAutofit/>
            </a:bodyPr>
            <a:lstStyle/>
            <a:p>
              <a:endParaRPr lang="en-US" sz="1629">
                <a:cs typeface="Arial" pitchFamily="34" charset="0"/>
              </a:endParaRPr>
            </a:p>
          </p:txBody>
        </p:sp>
        <p:sp>
          <p:nvSpPr>
            <p:cNvPr id="97" name="Rectangle 40"/>
            <p:cNvSpPr>
              <a:spLocks noChangeArrowheads="1"/>
            </p:cNvSpPr>
            <p:nvPr/>
          </p:nvSpPr>
          <p:spPr bwMode="auto">
            <a:xfrm>
              <a:off x="376974" y="4337982"/>
              <a:ext cx="216000" cy="30316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4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>
              <a:noAutofit/>
            </a:bodyPr>
            <a:lstStyle/>
            <a:p>
              <a:endParaRPr lang="en-US" sz="1629">
                <a:cs typeface="Arial" pitchFamily="34" charset="0"/>
              </a:endParaRPr>
            </a:p>
          </p:txBody>
        </p:sp>
      </p:grpSp>
      <p:sp>
        <p:nvSpPr>
          <p:cNvPr id="40" name="5. Source"/>
          <p:cNvSpPr>
            <a:spLocks noChangeArrowheads="1"/>
          </p:cNvSpPr>
          <p:nvPr/>
        </p:nvSpPr>
        <p:spPr bwMode="gray">
          <a:xfrm>
            <a:off x="119063" y="6512169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</a:t>
            </a:r>
            <a:r>
              <a:rPr lang="ko-KR" altLang="en-US" sz="800" baseline="0" dirty="0" err="1" smtClean="0">
                <a:solidFill>
                  <a:srgbClr val="808080"/>
                </a:solidFill>
                <a:latin typeface="+mn-lt"/>
                <a:ea typeface="+mn-ea"/>
              </a:rPr>
              <a:t>고객사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 인터뷰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, </a:t>
            </a:r>
            <a:r>
              <a:rPr lang="ko-KR" altLang="en-US" sz="800" dirty="0" err="1" smtClean="0">
                <a:solidFill>
                  <a:srgbClr val="808080"/>
                </a:solidFill>
                <a:latin typeface="+mn-lt"/>
              </a:rPr>
              <a:t>맥킨지</a:t>
            </a:r>
            <a:r>
              <a:rPr lang="en-US" altLang="ko-KR" sz="800" dirty="0" smtClean="0">
                <a:solidFill>
                  <a:srgbClr val="808080"/>
                </a:solidFill>
                <a:latin typeface="+mn-lt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146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439" name="think-cell Slide" r:id="rId7" imgW="492" imgH="493" progId="TCLayout.ActiveDocument.1">
                  <p:embed/>
                </p:oleObj>
              </mc:Choice>
              <mc:Fallback>
                <p:oleObj name="think-cell Slide" r:id="rId7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9"/>
          <p:cNvSpPr>
            <a:spLocks/>
          </p:cNvSpPr>
          <p:nvPr/>
        </p:nvSpPr>
        <p:spPr>
          <a:xfrm>
            <a:off x="444235" y="1551457"/>
            <a:ext cx="5966957" cy="45067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pPr>
              <a:buClr>
                <a:srgbClr val="002960"/>
              </a:buClr>
            </a:pP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83" y="230188"/>
            <a:ext cx="8618537" cy="615553"/>
          </a:xfrm>
        </p:spPr>
        <p:txBody>
          <a:bodyPr/>
          <a:lstStyle/>
          <a:p>
            <a:pPr marL="360000" lvl="1" indent="0" latinLnBrk="0">
              <a:buSzTx/>
              <a:buNone/>
            </a:pPr>
            <a:r>
              <a:rPr lang="ko-KR" altLang="en-US" sz="2000" b="0" dirty="0" err="1" smtClean="0">
                <a:latin typeface="+mn-lt"/>
                <a:ea typeface="+mj-ea"/>
              </a:rPr>
              <a:t>캠프아문젠은</a:t>
            </a:r>
            <a:r>
              <a:rPr lang="ko-KR" altLang="en-US" sz="2000" b="0" dirty="0" smtClean="0">
                <a:latin typeface="+mn-lt"/>
                <a:ea typeface="+mj-ea"/>
              </a:rPr>
              <a:t> </a:t>
            </a:r>
            <a:r>
              <a:rPr lang="en-US" altLang="ko-KR" sz="2000" b="0" dirty="0" smtClean="0">
                <a:latin typeface="+mn-lt"/>
                <a:ea typeface="+mj-ea"/>
              </a:rPr>
              <a:t>Test &amp; Learn</a:t>
            </a:r>
            <a:r>
              <a:rPr lang="ko-KR" altLang="en-US" sz="2000" b="0" dirty="0" smtClean="0">
                <a:latin typeface="+mn-lt"/>
                <a:ea typeface="+mj-ea"/>
              </a:rPr>
              <a:t>을 통해 고객 </a:t>
            </a:r>
            <a:r>
              <a:rPr lang="ko-KR" altLang="en-US" sz="2000" b="0" dirty="0" err="1" smtClean="0">
                <a:latin typeface="+mn-lt"/>
                <a:ea typeface="+mj-ea"/>
              </a:rPr>
              <a:t>인사이트</a:t>
            </a:r>
            <a:r>
              <a:rPr lang="ko-KR" altLang="en-US" sz="2000" b="0" dirty="0" smtClean="0">
                <a:latin typeface="+mn-lt"/>
                <a:ea typeface="+mj-ea"/>
              </a:rPr>
              <a:t> 도출하는 한편 비용효율적으로 채널의 성과 증진에 기여해야 함 </a:t>
            </a:r>
            <a:endParaRPr lang="en-US" altLang="ko-KR" sz="2000" b="0" dirty="0">
              <a:latin typeface="+mn-lt"/>
              <a:ea typeface="+mj-ea"/>
            </a:endParaRPr>
          </a:p>
        </p:txBody>
      </p:sp>
      <p:sp>
        <p:nvSpPr>
          <p:cNvPr id="33" name="Rectangle 32"/>
          <p:cNvSpPr>
            <a:spLocks/>
          </p:cNvSpPr>
          <p:nvPr/>
        </p:nvSpPr>
        <p:spPr>
          <a:xfrm>
            <a:off x="444235" y="1182748"/>
            <a:ext cx="5966957" cy="368484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pPr>
              <a:buClr>
                <a:srgbClr val="002960"/>
              </a:buClr>
            </a:pPr>
            <a:r>
              <a:rPr lang="ko-KR" altLang="en-US" b="1" dirty="0" err="1" smtClean="0">
                <a:solidFill>
                  <a:schemeClr val="bg1"/>
                </a:solidFill>
              </a:rPr>
              <a:t>캠프아문젠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</a:rPr>
              <a:t>KPI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>
            <a:spLocks/>
          </p:cNvSpPr>
          <p:nvPr/>
        </p:nvSpPr>
        <p:spPr>
          <a:xfrm>
            <a:off x="564967" y="2106892"/>
            <a:ext cx="1008000" cy="900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pPr>
              <a:buClr>
                <a:srgbClr val="002960"/>
              </a:buClr>
            </a:pPr>
            <a:r>
              <a:rPr lang="en-US" altLang="ko-KR" b="1" dirty="0" smtClean="0">
                <a:solidFill>
                  <a:schemeClr val="tx2"/>
                </a:solidFill>
              </a:rPr>
              <a:t>Test &amp; Learn</a:t>
            </a:r>
            <a:endParaRPr lang="en-US" altLang="ko-KR" b="1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64640" y="1678882"/>
            <a:ext cx="21240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ko-KR" altLang="en-US" sz="1600" b="1" dirty="0" smtClean="0">
                <a:solidFill>
                  <a:schemeClr val="accent4"/>
                </a:solidFill>
              </a:rPr>
              <a:t>성과 지표</a:t>
            </a:r>
            <a:endParaRPr lang="ko-KR" altLang="en-US" sz="1600" b="1" dirty="0">
              <a:solidFill>
                <a:schemeClr val="accent4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664640" y="1958089"/>
            <a:ext cx="234625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664640" y="2187560"/>
            <a:ext cx="239442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/>
            <a:r>
              <a:rPr lang="ko-KR" altLang="en-US" sz="1600" dirty="0" smtClean="0"/>
              <a:t>실행한 파일럿 수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정례화한 파일럿 </a:t>
            </a:r>
            <a:r>
              <a:rPr lang="ko-KR" altLang="en-US" sz="1600" dirty="0"/>
              <a:t>수</a:t>
            </a:r>
          </a:p>
        </p:txBody>
      </p:sp>
      <p:sp>
        <p:nvSpPr>
          <p:cNvPr id="71" name="Rectangle 70"/>
          <p:cNvSpPr>
            <a:spLocks/>
          </p:cNvSpPr>
          <p:nvPr/>
        </p:nvSpPr>
        <p:spPr>
          <a:xfrm>
            <a:off x="564967" y="3294184"/>
            <a:ext cx="1008000" cy="1296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pPr>
              <a:buClr>
                <a:srgbClr val="002960"/>
              </a:buClr>
            </a:pPr>
            <a:r>
              <a:rPr lang="ko-KR" altLang="en-US" b="1" dirty="0" smtClean="0">
                <a:solidFill>
                  <a:schemeClr val="tx2"/>
                </a:solidFill>
              </a:rPr>
              <a:t>채널 성과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b="1" dirty="0" smtClean="0">
                <a:solidFill>
                  <a:schemeClr val="tx2"/>
                </a:solidFill>
              </a:rPr>
              <a:t>증진에 기여</a:t>
            </a:r>
            <a:endParaRPr lang="en-US" altLang="ko-KR" b="1" dirty="0">
              <a:solidFill>
                <a:schemeClr val="tx2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664640" y="3326631"/>
            <a:ext cx="2394425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/>
            <a:r>
              <a:rPr lang="ko-KR" altLang="en-US" sz="1600" dirty="0" smtClean="0"/>
              <a:t>파일럿의 </a:t>
            </a:r>
            <a:r>
              <a:rPr lang="en-US" altLang="ko-KR" sz="1600" dirty="0" smtClean="0"/>
              <a:t>AP</a:t>
            </a:r>
            <a:r>
              <a:rPr lang="ko-KR" altLang="en-US" sz="1600" dirty="0" smtClean="0"/>
              <a:t>몰 매출   증대 </a:t>
            </a:r>
            <a:r>
              <a:rPr lang="ko-KR" altLang="en-US" sz="1600" dirty="0" err="1" smtClean="0"/>
              <a:t>기여액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파일럿의 기여로 추가 확보한 </a:t>
            </a:r>
            <a:r>
              <a:rPr lang="en-US" altLang="ko-KR" sz="1600" dirty="0"/>
              <a:t>AP</a:t>
            </a:r>
            <a:r>
              <a:rPr lang="ko-KR" altLang="en-US" sz="1600" dirty="0"/>
              <a:t>몰 신규 고객 수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64640" y="5224485"/>
            <a:ext cx="239442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/>
            <a:r>
              <a:rPr lang="ko-KR" altLang="en-US" sz="1600" dirty="0" smtClean="0"/>
              <a:t>파일럿 </a:t>
            </a:r>
            <a:r>
              <a:rPr lang="en-US" altLang="ko-KR" sz="1600" dirty="0" smtClean="0"/>
              <a:t>ROI</a:t>
            </a:r>
          </a:p>
        </p:txBody>
      </p:sp>
      <p:sp>
        <p:nvSpPr>
          <p:cNvPr id="74" name="Rectangle 73"/>
          <p:cNvSpPr>
            <a:spLocks/>
          </p:cNvSpPr>
          <p:nvPr/>
        </p:nvSpPr>
        <p:spPr>
          <a:xfrm>
            <a:off x="564967" y="4897595"/>
            <a:ext cx="1008000" cy="900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pPr>
              <a:buClr>
                <a:srgbClr val="002960"/>
              </a:buClr>
            </a:pPr>
            <a:r>
              <a:rPr lang="ko-KR" altLang="en-US" b="1" dirty="0" smtClean="0">
                <a:solidFill>
                  <a:schemeClr val="tx2"/>
                </a:solidFill>
              </a:rPr>
              <a:t>마케팅 효율</a:t>
            </a:r>
            <a:endParaRPr lang="en-US" altLang="ko-KR" b="1" dirty="0">
              <a:solidFill>
                <a:schemeClr val="tx2"/>
              </a:solidFill>
            </a:endParaRPr>
          </a:p>
        </p:txBody>
      </p:sp>
      <p:sp>
        <p:nvSpPr>
          <p:cNvPr id="81" name="TextBox 80"/>
          <p:cNvSpPr txBox="1">
            <a:spLocks/>
          </p:cNvSpPr>
          <p:nvPr/>
        </p:nvSpPr>
        <p:spPr>
          <a:xfrm>
            <a:off x="4608600" y="2064450"/>
            <a:ext cx="1657537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>
              <a:spcBef>
                <a:spcPts val="600"/>
              </a:spcBef>
              <a:buNone/>
            </a:pPr>
            <a:r>
              <a:rPr lang="en-US" altLang="ko-KR" sz="1600" b="1" dirty="0" smtClean="0">
                <a:solidFill>
                  <a:schemeClr val="accent4"/>
                </a:solidFill>
              </a:rPr>
              <a:t>“</a:t>
            </a:r>
            <a:r>
              <a:rPr lang="ko-KR" altLang="en-US" sz="1600" b="1" dirty="0" smtClean="0">
                <a:solidFill>
                  <a:schemeClr val="accent4"/>
                </a:solidFill>
              </a:rPr>
              <a:t>빠르게  다양한</a:t>
            </a:r>
            <a:r>
              <a:rPr lang="en-US" altLang="ko-KR" sz="1600" b="1" dirty="0" smtClean="0">
                <a:solidFill>
                  <a:schemeClr val="accent4"/>
                </a:solidFill>
              </a:rPr>
              <a:t> </a:t>
            </a:r>
            <a:r>
              <a:rPr lang="ko-KR" altLang="en-US" sz="1600" b="1" dirty="0" smtClean="0">
                <a:solidFill>
                  <a:schemeClr val="accent4"/>
                </a:solidFill>
              </a:rPr>
              <a:t>아이디어를 테스트하고 성공 사례 발굴</a:t>
            </a:r>
            <a:r>
              <a:rPr lang="en-US" altLang="ko-KR" sz="1600" b="1" dirty="0" smtClean="0">
                <a:solidFill>
                  <a:schemeClr val="accent4"/>
                </a:solidFill>
              </a:rPr>
              <a:t>”</a:t>
            </a: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82" name="TextBox 81"/>
          <p:cNvSpPr txBox="1">
            <a:spLocks/>
          </p:cNvSpPr>
          <p:nvPr/>
        </p:nvSpPr>
        <p:spPr>
          <a:xfrm>
            <a:off x="4608600" y="3695963"/>
            <a:ext cx="165753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>
              <a:spcBef>
                <a:spcPts val="600"/>
              </a:spcBef>
              <a:buNone/>
            </a:pPr>
            <a:r>
              <a:rPr lang="en-US" altLang="ko-KR" sz="1600" b="1" dirty="0" smtClean="0">
                <a:solidFill>
                  <a:schemeClr val="accent4"/>
                </a:solidFill>
              </a:rPr>
              <a:t>“AP</a:t>
            </a:r>
            <a:r>
              <a:rPr lang="ko-KR" altLang="en-US" sz="1600" b="1" dirty="0" smtClean="0">
                <a:solidFill>
                  <a:schemeClr val="accent4"/>
                </a:solidFill>
              </a:rPr>
              <a:t>몰 성과 증진에 기여</a:t>
            </a:r>
            <a:r>
              <a:rPr lang="en-US" altLang="ko-KR" sz="1600" b="1" dirty="0" smtClean="0">
                <a:solidFill>
                  <a:schemeClr val="accent4"/>
                </a:solidFill>
              </a:rPr>
              <a:t>”</a:t>
            </a:r>
          </a:p>
        </p:txBody>
      </p:sp>
      <p:sp>
        <p:nvSpPr>
          <p:cNvPr id="83" name="TextBox 82"/>
          <p:cNvSpPr txBox="1">
            <a:spLocks/>
          </p:cNvSpPr>
          <p:nvPr/>
        </p:nvSpPr>
        <p:spPr>
          <a:xfrm>
            <a:off x="4608600" y="4978263"/>
            <a:ext cx="1657537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>
              <a:spcBef>
                <a:spcPts val="600"/>
              </a:spcBef>
              <a:buNone/>
            </a:pPr>
            <a:r>
              <a:rPr lang="en-US" altLang="ko-KR" sz="1600" b="1" dirty="0" smtClean="0">
                <a:solidFill>
                  <a:schemeClr val="accent4"/>
                </a:solidFill>
              </a:rPr>
              <a:t>“</a:t>
            </a:r>
            <a:r>
              <a:rPr lang="ko-KR" altLang="en-US" sz="1600" b="1" dirty="0" smtClean="0">
                <a:solidFill>
                  <a:schemeClr val="accent4"/>
                </a:solidFill>
              </a:rPr>
              <a:t>비용 효율성</a:t>
            </a:r>
            <a:r>
              <a:rPr lang="en-US" altLang="ko-KR" sz="1600" b="1" dirty="0" smtClean="0">
                <a:solidFill>
                  <a:schemeClr val="accent4"/>
                </a:solidFill>
              </a:rPr>
              <a:t> </a:t>
            </a:r>
            <a:r>
              <a:rPr lang="ko-KR" altLang="en-US" sz="1600" b="1" dirty="0" smtClean="0">
                <a:solidFill>
                  <a:schemeClr val="accent4"/>
                </a:solidFill>
              </a:rPr>
              <a:t>관점에서 </a:t>
            </a:r>
            <a:r>
              <a:rPr lang="ko-KR" altLang="en-US" sz="1600" b="1" dirty="0">
                <a:solidFill>
                  <a:schemeClr val="accent4"/>
                </a:solidFill>
              </a:rPr>
              <a:t>스마트한</a:t>
            </a:r>
            <a:r>
              <a:rPr lang="en-US" altLang="ko-KR" sz="1600" b="1" dirty="0">
                <a:solidFill>
                  <a:schemeClr val="accent4"/>
                </a:solidFill>
              </a:rPr>
              <a:t> </a:t>
            </a:r>
            <a:r>
              <a:rPr lang="ko-KR" altLang="en-US" sz="1600" b="1" dirty="0">
                <a:solidFill>
                  <a:schemeClr val="accent4"/>
                </a:solidFill>
              </a:rPr>
              <a:t>마케팅 </a:t>
            </a:r>
            <a:r>
              <a:rPr lang="ko-KR" altLang="en-US" sz="1600" b="1" dirty="0" smtClean="0">
                <a:solidFill>
                  <a:schemeClr val="accent4"/>
                </a:solidFill>
              </a:rPr>
              <a:t>실천</a:t>
            </a:r>
            <a:r>
              <a:rPr lang="en-US" altLang="ko-KR" sz="1600" b="1" dirty="0" smtClean="0">
                <a:solidFill>
                  <a:schemeClr val="accent4"/>
                </a:solidFill>
              </a:rPr>
              <a:t>”</a:t>
            </a: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2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8"/>
          <p:cNvSpPr txBox="1"/>
          <p:nvPr>
            <p:custDataLst>
              <p:tags r:id="rId3"/>
            </p:custDataLst>
          </p:nvPr>
        </p:nvSpPr>
        <p:spPr>
          <a:xfrm>
            <a:off x="119063" y="37171"/>
            <a:ext cx="1800000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en-US" altLang="ko-KR" sz="1200" b="1" dirty="0" smtClean="0">
                <a:solidFill>
                  <a:schemeClr val="accent4"/>
                </a:solidFill>
              </a:rPr>
              <a:t>Way We Work &amp; Enabler</a:t>
            </a:r>
          </a:p>
        </p:txBody>
      </p:sp>
      <p:sp>
        <p:nvSpPr>
          <p:cNvPr id="29" name="Rectangle 28"/>
          <p:cNvSpPr txBox="1"/>
          <p:nvPr>
            <p:custDataLst>
              <p:tags r:id="rId4"/>
            </p:custDataLst>
          </p:nvPr>
        </p:nvSpPr>
        <p:spPr>
          <a:xfrm>
            <a:off x="6681354" y="1907367"/>
            <a:ext cx="1746591" cy="352707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vert="horz" wrap="square" lIns="72009" tIns="72009" rIns="72009" bIns="72009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ts val="2000"/>
              </a:lnSpc>
              <a:spcBef>
                <a:spcPts val="600"/>
              </a:spcBef>
              <a:buNone/>
            </a:pPr>
            <a:r>
              <a:rPr lang="en-US" altLang="ko-KR" b="1" dirty="0" smtClean="0">
                <a:solidFill>
                  <a:schemeClr val="bg2"/>
                </a:solidFill>
              </a:rPr>
              <a:t>AP</a:t>
            </a:r>
            <a:r>
              <a:rPr lang="ko-KR" altLang="en-US" b="1" dirty="0" smtClean="0">
                <a:solidFill>
                  <a:schemeClr val="bg2"/>
                </a:solidFill>
              </a:rPr>
              <a:t>몰과 </a:t>
            </a:r>
            <a:r>
              <a:rPr lang="en-US" altLang="ko-KR" b="1" dirty="0" smtClean="0">
                <a:solidFill>
                  <a:schemeClr val="bg2"/>
                </a:solidFill>
              </a:rPr>
              <a:t>Test &amp; Learn </a:t>
            </a:r>
            <a:r>
              <a:rPr lang="ko-KR" altLang="en-US" b="1" dirty="0" smtClean="0">
                <a:solidFill>
                  <a:schemeClr val="bg2"/>
                </a:solidFill>
              </a:rPr>
              <a:t>성과지표 공유 필요</a:t>
            </a:r>
            <a:r>
              <a:rPr lang="en-US" altLang="ko-KR" b="1" dirty="0" smtClean="0">
                <a:solidFill>
                  <a:schemeClr val="bg2"/>
                </a:solidFill>
              </a:rPr>
              <a:t>. </a:t>
            </a:r>
            <a:r>
              <a:rPr lang="ko-KR" altLang="en-US" b="1" dirty="0" smtClean="0">
                <a:solidFill>
                  <a:schemeClr val="bg2"/>
                </a:solidFill>
              </a:rPr>
              <a:t>유기적 협업 관계 구축하기 위함</a:t>
            </a:r>
            <a:endParaRPr lang="en-US" altLang="ko-KR" b="1" dirty="0" smtClean="0">
              <a:solidFill>
                <a:schemeClr val="bg2"/>
              </a:solidFill>
            </a:endParaRPr>
          </a:p>
        </p:txBody>
      </p:sp>
      <p:grpSp>
        <p:nvGrpSpPr>
          <p:cNvPr id="30" name="Group 29"/>
          <p:cNvGrpSpPr>
            <a:grpSpLocks/>
          </p:cNvGrpSpPr>
          <p:nvPr/>
        </p:nvGrpSpPr>
        <p:grpSpPr>
          <a:xfrm>
            <a:off x="8094517" y="1716419"/>
            <a:ext cx="478605" cy="478605"/>
            <a:chOff x="1941883" y="3508260"/>
            <a:chExt cx="1259487" cy="1259487"/>
          </a:xfrm>
        </p:grpSpPr>
        <p:sp>
          <p:nvSpPr>
            <p:cNvPr id="31" name="Oval 30"/>
            <p:cNvSpPr/>
            <p:nvPr/>
          </p:nvSpPr>
          <p:spPr bwMode="auto">
            <a:xfrm>
              <a:off x="1941883" y="3508260"/>
              <a:ext cx="1259487" cy="1259487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82721" tIns="41360" rIns="82721" bIns="413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827201"/>
              <a:endParaRPr lang="ko-KR" altLang="en-US">
                <a:latin typeface="+mn-lt"/>
              </a:endParaRPr>
            </a:p>
          </p:txBody>
        </p:sp>
        <p:sp>
          <p:nvSpPr>
            <p:cNvPr id="32" name="Isosceles Triangle 11"/>
            <p:cNvSpPr/>
            <p:nvPr/>
          </p:nvSpPr>
          <p:spPr bwMode="auto">
            <a:xfrm rot="13200187">
              <a:off x="2046367" y="3647787"/>
              <a:ext cx="928598" cy="1117592"/>
            </a:xfrm>
            <a:custGeom>
              <a:avLst/>
              <a:gdLst/>
              <a:ahLst/>
              <a:cxnLst/>
              <a:rect l="l" t="t" r="r" b="b"/>
              <a:pathLst>
                <a:path w="1305237" h="1570884">
                  <a:moveTo>
                    <a:pt x="1072131" y="1418167"/>
                  </a:moveTo>
                  <a:cubicBezTo>
                    <a:pt x="796044" y="1649857"/>
                    <a:pt x="384408" y="1613866"/>
                    <a:pt x="152717" y="1337779"/>
                  </a:cubicBezTo>
                  <a:cubicBezTo>
                    <a:pt x="-78973" y="1061692"/>
                    <a:pt x="-42982" y="650056"/>
                    <a:pt x="233105" y="418365"/>
                  </a:cubicBezTo>
                  <a:cubicBezTo>
                    <a:pt x="308380" y="355195"/>
                    <a:pt x="393731" y="311924"/>
                    <a:pt x="483238" y="289758"/>
                  </a:cubicBezTo>
                  <a:lnTo>
                    <a:pt x="651298" y="0"/>
                  </a:lnTo>
                  <a:lnTo>
                    <a:pt x="818510" y="288298"/>
                  </a:lnTo>
                  <a:cubicBezTo>
                    <a:pt x="944910" y="320213"/>
                    <a:pt x="1062344" y="391298"/>
                    <a:pt x="1152519" y="498753"/>
                  </a:cubicBezTo>
                  <a:cubicBezTo>
                    <a:pt x="1384209" y="774841"/>
                    <a:pt x="1348219" y="1186476"/>
                    <a:pt x="1072131" y="1418167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82721" tIns="41360" rIns="82721" bIns="413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827201"/>
              <a:endParaRPr lang="ko-KR" altLang="en-US">
                <a:latin typeface="+mn-lt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475237" y="3837572"/>
              <a:ext cx="192779" cy="600863"/>
              <a:chOff x="1598341" y="4552000"/>
              <a:chExt cx="133974" cy="417577"/>
            </a:xfrm>
          </p:grpSpPr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1598341" y="4552000"/>
                <a:ext cx="133974" cy="283232"/>
              </a:xfrm>
              <a:custGeom>
                <a:avLst/>
                <a:gdLst>
                  <a:gd name="T0" fmla="*/ 1120 w 1122"/>
                  <a:gd name="T1" fmla="*/ 157 h 2372"/>
                  <a:gd name="T2" fmla="*/ 1116 w 1122"/>
                  <a:gd name="T3" fmla="*/ 125 h 2372"/>
                  <a:gd name="T4" fmla="*/ 1107 w 1122"/>
                  <a:gd name="T5" fmla="*/ 96 h 2372"/>
                  <a:gd name="T6" fmla="*/ 1091 w 1122"/>
                  <a:gd name="T7" fmla="*/ 69 h 2372"/>
                  <a:gd name="T8" fmla="*/ 1072 w 1122"/>
                  <a:gd name="T9" fmla="*/ 46 h 2372"/>
                  <a:gd name="T10" fmla="*/ 1047 w 1122"/>
                  <a:gd name="T11" fmla="*/ 26 h 2372"/>
                  <a:gd name="T12" fmla="*/ 1021 w 1122"/>
                  <a:gd name="T13" fmla="*/ 13 h 2372"/>
                  <a:gd name="T14" fmla="*/ 991 w 1122"/>
                  <a:gd name="T15" fmla="*/ 3 h 2372"/>
                  <a:gd name="T16" fmla="*/ 959 w 1122"/>
                  <a:gd name="T17" fmla="*/ 0 h 2372"/>
                  <a:gd name="T18" fmla="*/ 958 w 1122"/>
                  <a:gd name="T19" fmla="*/ 0 h 2372"/>
                  <a:gd name="T20" fmla="*/ 184 w 1122"/>
                  <a:gd name="T21" fmla="*/ 0 h 2372"/>
                  <a:gd name="T22" fmla="*/ 183 w 1122"/>
                  <a:gd name="T23" fmla="*/ 0 h 2372"/>
                  <a:gd name="T24" fmla="*/ 161 w 1122"/>
                  <a:gd name="T25" fmla="*/ 0 h 2372"/>
                  <a:gd name="T26" fmla="*/ 131 w 1122"/>
                  <a:gd name="T27" fmla="*/ 2 h 2372"/>
                  <a:gd name="T28" fmla="*/ 103 w 1122"/>
                  <a:gd name="T29" fmla="*/ 10 h 2372"/>
                  <a:gd name="T30" fmla="*/ 78 w 1122"/>
                  <a:gd name="T31" fmla="*/ 23 h 2372"/>
                  <a:gd name="T32" fmla="*/ 55 w 1122"/>
                  <a:gd name="T33" fmla="*/ 40 h 2372"/>
                  <a:gd name="T34" fmla="*/ 35 w 1122"/>
                  <a:gd name="T35" fmla="*/ 60 h 2372"/>
                  <a:gd name="T36" fmla="*/ 19 w 1122"/>
                  <a:gd name="T37" fmla="*/ 84 h 2372"/>
                  <a:gd name="T38" fmla="*/ 7 w 1122"/>
                  <a:gd name="T39" fmla="*/ 110 h 2372"/>
                  <a:gd name="T40" fmla="*/ 0 w 1122"/>
                  <a:gd name="T41" fmla="*/ 139 h 2372"/>
                  <a:gd name="T42" fmla="*/ 1 w 1122"/>
                  <a:gd name="T43" fmla="*/ 138 h 2372"/>
                  <a:gd name="T44" fmla="*/ 0 w 1122"/>
                  <a:gd name="T45" fmla="*/ 153 h 2372"/>
                  <a:gd name="T46" fmla="*/ 319 w 1122"/>
                  <a:gd name="T47" fmla="*/ 2220 h 2372"/>
                  <a:gd name="T48" fmla="*/ 320 w 1122"/>
                  <a:gd name="T49" fmla="*/ 2235 h 2372"/>
                  <a:gd name="T50" fmla="*/ 326 w 1122"/>
                  <a:gd name="T51" fmla="*/ 2266 h 2372"/>
                  <a:gd name="T52" fmla="*/ 339 w 1122"/>
                  <a:gd name="T53" fmla="*/ 2292 h 2372"/>
                  <a:gd name="T54" fmla="*/ 355 w 1122"/>
                  <a:gd name="T55" fmla="*/ 2317 h 2372"/>
                  <a:gd name="T56" fmla="*/ 377 w 1122"/>
                  <a:gd name="T57" fmla="*/ 2337 h 2372"/>
                  <a:gd name="T58" fmla="*/ 402 w 1122"/>
                  <a:gd name="T59" fmla="*/ 2354 h 2372"/>
                  <a:gd name="T60" fmla="*/ 430 w 1122"/>
                  <a:gd name="T61" fmla="*/ 2365 h 2372"/>
                  <a:gd name="T62" fmla="*/ 460 w 1122"/>
                  <a:gd name="T63" fmla="*/ 2371 h 2372"/>
                  <a:gd name="T64" fmla="*/ 644 w 1122"/>
                  <a:gd name="T65" fmla="*/ 2372 h 2372"/>
                  <a:gd name="T66" fmla="*/ 659 w 1122"/>
                  <a:gd name="T67" fmla="*/ 2371 h 2372"/>
                  <a:gd name="T68" fmla="*/ 688 w 1122"/>
                  <a:gd name="T69" fmla="*/ 2366 h 2372"/>
                  <a:gd name="T70" fmla="*/ 715 w 1122"/>
                  <a:gd name="T71" fmla="*/ 2355 h 2372"/>
                  <a:gd name="T72" fmla="*/ 739 w 1122"/>
                  <a:gd name="T73" fmla="*/ 2340 h 2372"/>
                  <a:gd name="T74" fmla="*/ 760 w 1122"/>
                  <a:gd name="T75" fmla="*/ 2320 h 2372"/>
                  <a:gd name="T76" fmla="*/ 776 w 1122"/>
                  <a:gd name="T77" fmla="*/ 2298 h 2372"/>
                  <a:gd name="T78" fmla="*/ 789 w 1122"/>
                  <a:gd name="T79" fmla="*/ 2273 h 2372"/>
                  <a:gd name="T80" fmla="*/ 796 w 1122"/>
                  <a:gd name="T81" fmla="*/ 2245 h 2372"/>
                  <a:gd name="T82" fmla="*/ 798 w 1122"/>
                  <a:gd name="T83" fmla="*/ 2230 h 2372"/>
                  <a:gd name="T84" fmla="*/ 1120 w 1122"/>
                  <a:gd name="T85" fmla="*/ 160 h 2372"/>
                  <a:gd name="T86" fmla="*/ 1122 w 1122"/>
                  <a:gd name="T87" fmla="*/ 157 h 2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2" h="2372">
                    <a:moveTo>
                      <a:pt x="1120" y="157"/>
                    </a:moveTo>
                    <a:lnTo>
                      <a:pt x="1120" y="157"/>
                    </a:lnTo>
                    <a:lnTo>
                      <a:pt x="1119" y="141"/>
                    </a:lnTo>
                    <a:lnTo>
                      <a:pt x="1116" y="125"/>
                    </a:lnTo>
                    <a:lnTo>
                      <a:pt x="1111" y="110"/>
                    </a:lnTo>
                    <a:lnTo>
                      <a:pt x="1107" y="96"/>
                    </a:lnTo>
                    <a:lnTo>
                      <a:pt x="1100" y="82"/>
                    </a:lnTo>
                    <a:lnTo>
                      <a:pt x="1091" y="69"/>
                    </a:lnTo>
                    <a:lnTo>
                      <a:pt x="1081" y="57"/>
                    </a:lnTo>
                    <a:lnTo>
                      <a:pt x="1072" y="46"/>
                    </a:lnTo>
                    <a:lnTo>
                      <a:pt x="1060" y="36"/>
                    </a:lnTo>
                    <a:lnTo>
                      <a:pt x="1047" y="26"/>
                    </a:lnTo>
                    <a:lnTo>
                      <a:pt x="1035" y="18"/>
                    </a:lnTo>
                    <a:lnTo>
                      <a:pt x="1021" y="13"/>
                    </a:lnTo>
                    <a:lnTo>
                      <a:pt x="1006" y="7"/>
                    </a:lnTo>
                    <a:lnTo>
                      <a:pt x="991" y="3"/>
                    </a:lnTo>
                    <a:lnTo>
                      <a:pt x="974" y="1"/>
                    </a:lnTo>
                    <a:lnTo>
                      <a:pt x="959" y="0"/>
                    </a:lnTo>
                    <a:lnTo>
                      <a:pt x="958" y="0"/>
                    </a:lnTo>
                    <a:lnTo>
                      <a:pt x="958" y="0"/>
                    </a:lnTo>
                    <a:lnTo>
                      <a:pt x="957" y="0"/>
                    </a:lnTo>
                    <a:lnTo>
                      <a:pt x="184" y="0"/>
                    </a:lnTo>
                    <a:lnTo>
                      <a:pt x="56" y="97"/>
                    </a:lnTo>
                    <a:lnTo>
                      <a:pt x="183" y="0"/>
                    </a:lnTo>
                    <a:lnTo>
                      <a:pt x="161" y="0"/>
                    </a:lnTo>
                    <a:lnTo>
                      <a:pt x="161" y="0"/>
                    </a:lnTo>
                    <a:lnTo>
                      <a:pt x="146" y="1"/>
                    </a:lnTo>
                    <a:lnTo>
                      <a:pt x="131" y="2"/>
                    </a:lnTo>
                    <a:lnTo>
                      <a:pt x="117" y="6"/>
                    </a:lnTo>
                    <a:lnTo>
                      <a:pt x="103" y="10"/>
                    </a:lnTo>
                    <a:lnTo>
                      <a:pt x="90" y="16"/>
                    </a:lnTo>
                    <a:lnTo>
                      <a:pt x="78" y="23"/>
                    </a:lnTo>
                    <a:lnTo>
                      <a:pt x="65" y="31"/>
                    </a:lnTo>
                    <a:lnTo>
                      <a:pt x="55" y="40"/>
                    </a:lnTo>
                    <a:lnTo>
                      <a:pt x="44" y="50"/>
                    </a:lnTo>
                    <a:lnTo>
                      <a:pt x="35" y="60"/>
                    </a:lnTo>
                    <a:lnTo>
                      <a:pt x="26" y="72"/>
                    </a:lnTo>
                    <a:lnTo>
                      <a:pt x="19" y="84"/>
                    </a:lnTo>
                    <a:lnTo>
                      <a:pt x="13" y="97"/>
                    </a:lnTo>
                    <a:lnTo>
                      <a:pt x="7" y="110"/>
                    </a:lnTo>
                    <a:lnTo>
                      <a:pt x="4" y="125"/>
                    </a:lnTo>
                    <a:lnTo>
                      <a:pt x="0" y="139"/>
                    </a:lnTo>
                    <a:lnTo>
                      <a:pt x="1" y="138"/>
                    </a:lnTo>
                    <a:lnTo>
                      <a:pt x="1" y="138"/>
                    </a:lnTo>
                    <a:lnTo>
                      <a:pt x="0" y="146"/>
                    </a:lnTo>
                    <a:lnTo>
                      <a:pt x="0" y="153"/>
                    </a:lnTo>
                    <a:lnTo>
                      <a:pt x="319" y="2203"/>
                    </a:lnTo>
                    <a:lnTo>
                      <a:pt x="319" y="2220"/>
                    </a:lnTo>
                    <a:lnTo>
                      <a:pt x="319" y="2220"/>
                    </a:lnTo>
                    <a:lnTo>
                      <a:pt x="320" y="2235"/>
                    </a:lnTo>
                    <a:lnTo>
                      <a:pt x="322" y="2251"/>
                    </a:lnTo>
                    <a:lnTo>
                      <a:pt x="326" y="2266"/>
                    </a:lnTo>
                    <a:lnTo>
                      <a:pt x="332" y="2279"/>
                    </a:lnTo>
                    <a:lnTo>
                      <a:pt x="339" y="2292"/>
                    </a:lnTo>
                    <a:lnTo>
                      <a:pt x="347" y="2305"/>
                    </a:lnTo>
                    <a:lnTo>
                      <a:pt x="355" y="2317"/>
                    </a:lnTo>
                    <a:lnTo>
                      <a:pt x="365" y="2327"/>
                    </a:lnTo>
                    <a:lnTo>
                      <a:pt x="377" y="2337"/>
                    </a:lnTo>
                    <a:lnTo>
                      <a:pt x="388" y="2347"/>
                    </a:lnTo>
                    <a:lnTo>
                      <a:pt x="402" y="2354"/>
                    </a:lnTo>
                    <a:lnTo>
                      <a:pt x="415" y="2361"/>
                    </a:lnTo>
                    <a:lnTo>
                      <a:pt x="430" y="2365"/>
                    </a:lnTo>
                    <a:lnTo>
                      <a:pt x="445" y="2369"/>
                    </a:lnTo>
                    <a:lnTo>
                      <a:pt x="460" y="2371"/>
                    </a:lnTo>
                    <a:lnTo>
                      <a:pt x="476" y="2372"/>
                    </a:lnTo>
                    <a:lnTo>
                      <a:pt x="644" y="2372"/>
                    </a:lnTo>
                    <a:lnTo>
                      <a:pt x="644" y="2372"/>
                    </a:lnTo>
                    <a:lnTo>
                      <a:pt x="659" y="2371"/>
                    </a:lnTo>
                    <a:lnTo>
                      <a:pt x="674" y="2370"/>
                    </a:lnTo>
                    <a:lnTo>
                      <a:pt x="688" y="2366"/>
                    </a:lnTo>
                    <a:lnTo>
                      <a:pt x="702" y="2361"/>
                    </a:lnTo>
                    <a:lnTo>
                      <a:pt x="715" y="2355"/>
                    </a:lnTo>
                    <a:lnTo>
                      <a:pt x="728" y="2348"/>
                    </a:lnTo>
                    <a:lnTo>
                      <a:pt x="739" y="2340"/>
                    </a:lnTo>
                    <a:lnTo>
                      <a:pt x="750" y="2330"/>
                    </a:lnTo>
                    <a:lnTo>
                      <a:pt x="760" y="2320"/>
                    </a:lnTo>
                    <a:lnTo>
                      <a:pt x="768" y="2310"/>
                    </a:lnTo>
                    <a:lnTo>
                      <a:pt x="776" y="2298"/>
                    </a:lnTo>
                    <a:lnTo>
                      <a:pt x="783" y="2285"/>
                    </a:lnTo>
                    <a:lnTo>
                      <a:pt x="789" y="2273"/>
                    </a:lnTo>
                    <a:lnTo>
                      <a:pt x="793" y="2259"/>
                    </a:lnTo>
                    <a:lnTo>
                      <a:pt x="796" y="2245"/>
                    </a:lnTo>
                    <a:lnTo>
                      <a:pt x="797" y="2230"/>
                    </a:lnTo>
                    <a:lnTo>
                      <a:pt x="798" y="2230"/>
                    </a:lnTo>
                    <a:lnTo>
                      <a:pt x="1120" y="171"/>
                    </a:lnTo>
                    <a:lnTo>
                      <a:pt x="1120" y="160"/>
                    </a:lnTo>
                    <a:lnTo>
                      <a:pt x="1120" y="160"/>
                    </a:lnTo>
                    <a:lnTo>
                      <a:pt x="1122" y="157"/>
                    </a:lnTo>
                    <a:lnTo>
                      <a:pt x="1120" y="157"/>
                    </a:lnTo>
                    <a:close/>
                  </a:path>
                </a:pathLst>
              </a:custGeom>
              <a:solidFill>
                <a:schemeClr val="accent4"/>
              </a:solidFill>
              <a:ln w="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2721" tIns="41360" rIns="82721" bIns="4136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latin typeface="+mn-lt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1614139" y="4867199"/>
                <a:ext cx="102378" cy="102378"/>
              </a:xfrm>
              <a:prstGeom prst="ellipse">
                <a:avLst/>
              </a:prstGeom>
              <a:solidFill>
                <a:schemeClr val="accent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82721" tIns="41360" rIns="82721" bIns="4136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827201"/>
                <a:endParaRPr lang="ko-KR" altLang="en-US">
                  <a:latin typeface="+mn-lt"/>
                </a:endParaRPr>
              </a:p>
            </p:txBody>
          </p:sp>
        </p:grpSp>
      </p:grpSp>
      <p:sp>
        <p:nvSpPr>
          <p:cNvPr id="43" name="5. Source"/>
          <p:cNvSpPr>
            <a:spLocks noChangeArrowheads="1"/>
          </p:cNvSpPr>
          <p:nvPr/>
        </p:nvSpPr>
        <p:spPr bwMode="gray">
          <a:xfrm>
            <a:off x="119063" y="6525425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</a:rPr>
              <a:t>: </a:t>
            </a:r>
            <a:r>
              <a:rPr lang="ko-KR" altLang="en-US" sz="800" baseline="0" dirty="0" err="1" smtClean="0">
                <a:solidFill>
                  <a:srgbClr val="808080"/>
                </a:solidFill>
                <a:latin typeface="+mn-lt"/>
              </a:rPr>
              <a:t>고객사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</a:rPr>
              <a:t> 인터뷰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</a:rPr>
              <a:t>, </a:t>
            </a:r>
            <a:r>
              <a:rPr lang="ko-KR" altLang="en-US" sz="800" dirty="0" err="1" smtClean="0">
                <a:solidFill>
                  <a:srgbClr val="808080"/>
                </a:solidFill>
                <a:latin typeface="+mn-lt"/>
              </a:rPr>
              <a:t>맥킨지</a:t>
            </a:r>
            <a:r>
              <a:rPr lang="en-US" altLang="ko-KR" sz="800" dirty="0" smtClean="0">
                <a:solidFill>
                  <a:srgbClr val="808080"/>
                </a:solidFill>
                <a:latin typeface="+mn-lt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175446" y="2439155"/>
            <a:ext cx="236860" cy="235474"/>
            <a:chOff x="3446463" y="4897438"/>
            <a:chExt cx="814387" cy="809625"/>
          </a:xfrm>
          <a:solidFill>
            <a:schemeClr val="accent4"/>
          </a:solidFill>
        </p:grpSpPr>
        <p:sp>
          <p:nvSpPr>
            <p:cNvPr id="41" name="Freeform 152"/>
            <p:cNvSpPr>
              <a:spLocks/>
            </p:cNvSpPr>
            <p:nvPr/>
          </p:nvSpPr>
          <p:spPr bwMode="auto">
            <a:xfrm>
              <a:off x="3800475" y="4897438"/>
              <a:ext cx="460375" cy="809625"/>
            </a:xfrm>
            <a:custGeom>
              <a:avLst/>
              <a:gdLst>
                <a:gd name="T0" fmla="*/ 20 w 581"/>
                <a:gd name="T1" fmla="*/ 122 h 1020"/>
                <a:gd name="T2" fmla="*/ 408 w 581"/>
                <a:gd name="T3" fmla="*/ 509 h 1020"/>
                <a:gd name="T4" fmla="*/ 20 w 581"/>
                <a:gd name="T5" fmla="*/ 898 h 1020"/>
                <a:gd name="T6" fmla="*/ 20 w 581"/>
                <a:gd name="T7" fmla="*/ 898 h 1020"/>
                <a:gd name="T8" fmla="*/ 11 w 581"/>
                <a:gd name="T9" fmla="*/ 909 h 1020"/>
                <a:gd name="T10" fmla="*/ 5 w 581"/>
                <a:gd name="T11" fmla="*/ 922 h 1020"/>
                <a:gd name="T12" fmla="*/ 0 w 581"/>
                <a:gd name="T13" fmla="*/ 934 h 1020"/>
                <a:gd name="T14" fmla="*/ 0 w 581"/>
                <a:gd name="T15" fmla="*/ 948 h 1020"/>
                <a:gd name="T16" fmla="*/ 0 w 581"/>
                <a:gd name="T17" fmla="*/ 962 h 1020"/>
                <a:gd name="T18" fmla="*/ 5 w 581"/>
                <a:gd name="T19" fmla="*/ 975 h 1020"/>
                <a:gd name="T20" fmla="*/ 11 w 581"/>
                <a:gd name="T21" fmla="*/ 987 h 1020"/>
                <a:gd name="T22" fmla="*/ 20 w 581"/>
                <a:gd name="T23" fmla="*/ 998 h 1020"/>
                <a:gd name="T24" fmla="*/ 20 w 581"/>
                <a:gd name="T25" fmla="*/ 998 h 1020"/>
                <a:gd name="T26" fmla="*/ 31 w 581"/>
                <a:gd name="T27" fmla="*/ 1008 h 1020"/>
                <a:gd name="T28" fmla="*/ 44 w 581"/>
                <a:gd name="T29" fmla="*/ 1014 h 1020"/>
                <a:gd name="T30" fmla="*/ 58 w 581"/>
                <a:gd name="T31" fmla="*/ 1018 h 1020"/>
                <a:gd name="T32" fmla="*/ 70 w 581"/>
                <a:gd name="T33" fmla="*/ 1020 h 1020"/>
                <a:gd name="T34" fmla="*/ 84 w 581"/>
                <a:gd name="T35" fmla="*/ 1018 h 1020"/>
                <a:gd name="T36" fmla="*/ 98 w 581"/>
                <a:gd name="T37" fmla="*/ 1014 h 1020"/>
                <a:gd name="T38" fmla="*/ 111 w 581"/>
                <a:gd name="T39" fmla="*/ 1008 h 1020"/>
                <a:gd name="T40" fmla="*/ 122 w 581"/>
                <a:gd name="T41" fmla="*/ 998 h 1020"/>
                <a:gd name="T42" fmla="*/ 559 w 581"/>
                <a:gd name="T43" fmla="*/ 559 h 1020"/>
                <a:gd name="T44" fmla="*/ 559 w 581"/>
                <a:gd name="T45" fmla="*/ 559 h 1020"/>
                <a:gd name="T46" fmla="*/ 569 w 581"/>
                <a:gd name="T47" fmla="*/ 548 h 1020"/>
                <a:gd name="T48" fmla="*/ 575 w 581"/>
                <a:gd name="T49" fmla="*/ 536 h 1020"/>
                <a:gd name="T50" fmla="*/ 579 w 581"/>
                <a:gd name="T51" fmla="*/ 523 h 1020"/>
                <a:gd name="T52" fmla="*/ 581 w 581"/>
                <a:gd name="T53" fmla="*/ 509 h 1020"/>
                <a:gd name="T54" fmla="*/ 581 w 581"/>
                <a:gd name="T55" fmla="*/ 509 h 1020"/>
                <a:gd name="T56" fmla="*/ 579 w 581"/>
                <a:gd name="T57" fmla="*/ 495 h 1020"/>
                <a:gd name="T58" fmla="*/ 575 w 581"/>
                <a:gd name="T59" fmla="*/ 483 h 1020"/>
                <a:gd name="T60" fmla="*/ 569 w 581"/>
                <a:gd name="T61" fmla="*/ 470 h 1020"/>
                <a:gd name="T62" fmla="*/ 559 w 581"/>
                <a:gd name="T63" fmla="*/ 459 h 1020"/>
                <a:gd name="T64" fmla="*/ 122 w 581"/>
                <a:gd name="T65" fmla="*/ 20 h 1020"/>
                <a:gd name="T66" fmla="*/ 122 w 581"/>
                <a:gd name="T67" fmla="*/ 20 h 1020"/>
                <a:gd name="T68" fmla="*/ 111 w 581"/>
                <a:gd name="T69" fmla="*/ 11 h 1020"/>
                <a:gd name="T70" fmla="*/ 98 w 581"/>
                <a:gd name="T71" fmla="*/ 5 h 1020"/>
                <a:gd name="T72" fmla="*/ 84 w 581"/>
                <a:gd name="T73" fmla="*/ 2 h 1020"/>
                <a:gd name="T74" fmla="*/ 72 w 581"/>
                <a:gd name="T75" fmla="*/ 0 h 1020"/>
                <a:gd name="T76" fmla="*/ 70 w 581"/>
                <a:gd name="T77" fmla="*/ 0 h 1020"/>
                <a:gd name="T78" fmla="*/ 70 w 581"/>
                <a:gd name="T79" fmla="*/ 0 h 1020"/>
                <a:gd name="T80" fmla="*/ 56 w 581"/>
                <a:gd name="T81" fmla="*/ 2 h 1020"/>
                <a:gd name="T82" fmla="*/ 44 w 581"/>
                <a:gd name="T83" fmla="*/ 5 h 1020"/>
                <a:gd name="T84" fmla="*/ 31 w 581"/>
                <a:gd name="T85" fmla="*/ 11 h 1020"/>
                <a:gd name="T86" fmla="*/ 20 w 581"/>
                <a:gd name="T87" fmla="*/ 20 h 1020"/>
                <a:gd name="T88" fmla="*/ 20 w 581"/>
                <a:gd name="T89" fmla="*/ 20 h 1020"/>
                <a:gd name="T90" fmla="*/ 11 w 581"/>
                <a:gd name="T91" fmla="*/ 31 h 1020"/>
                <a:gd name="T92" fmla="*/ 5 w 581"/>
                <a:gd name="T93" fmla="*/ 44 h 1020"/>
                <a:gd name="T94" fmla="*/ 0 w 581"/>
                <a:gd name="T95" fmla="*/ 58 h 1020"/>
                <a:gd name="T96" fmla="*/ 0 w 581"/>
                <a:gd name="T97" fmla="*/ 70 h 1020"/>
                <a:gd name="T98" fmla="*/ 0 w 581"/>
                <a:gd name="T99" fmla="*/ 84 h 1020"/>
                <a:gd name="T100" fmla="*/ 5 w 581"/>
                <a:gd name="T101" fmla="*/ 98 h 1020"/>
                <a:gd name="T102" fmla="*/ 11 w 581"/>
                <a:gd name="T103" fmla="*/ 111 h 1020"/>
                <a:gd name="T104" fmla="*/ 20 w 581"/>
                <a:gd name="T105" fmla="*/ 122 h 1020"/>
                <a:gd name="T106" fmla="*/ 20 w 581"/>
                <a:gd name="T107" fmla="*/ 122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1" h="1020">
                  <a:moveTo>
                    <a:pt x="20" y="122"/>
                  </a:moveTo>
                  <a:lnTo>
                    <a:pt x="408" y="509"/>
                  </a:lnTo>
                  <a:lnTo>
                    <a:pt x="20" y="898"/>
                  </a:lnTo>
                  <a:lnTo>
                    <a:pt x="20" y="898"/>
                  </a:lnTo>
                  <a:lnTo>
                    <a:pt x="11" y="909"/>
                  </a:lnTo>
                  <a:lnTo>
                    <a:pt x="5" y="922"/>
                  </a:lnTo>
                  <a:lnTo>
                    <a:pt x="0" y="934"/>
                  </a:lnTo>
                  <a:lnTo>
                    <a:pt x="0" y="948"/>
                  </a:lnTo>
                  <a:lnTo>
                    <a:pt x="0" y="962"/>
                  </a:lnTo>
                  <a:lnTo>
                    <a:pt x="5" y="975"/>
                  </a:lnTo>
                  <a:lnTo>
                    <a:pt x="11" y="987"/>
                  </a:lnTo>
                  <a:lnTo>
                    <a:pt x="20" y="998"/>
                  </a:lnTo>
                  <a:lnTo>
                    <a:pt x="20" y="998"/>
                  </a:lnTo>
                  <a:lnTo>
                    <a:pt x="31" y="1008"/>
                  </a:lnTo>
                  <a:lnTo>
                    <a:pt x="44" y="1014"/>
                  </a:lnTo>
                  <a:lnTo>
                    <a:pt x="58" y="1018"/>
                  </a:lnTo>
                  <a:lnTo>
                    <a:pt x="70" y="1020"/>
                  </a:lnTo>
                  <a:lnTo>
                    <a:pt x="84" y="1018"/>
                  </a:lnTo>
                  <a:lnTo>
                    <a:pt x="98" y="1014"/>
                  </a:lnTo>
                  <a:lnTo>
                    <a:pt x="111" y="1008"/>
                  </a:lnTo>
                  <a:lnTo>
                    <a:pt x="122" y="998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569" y="548"/>
                  </a:lnTo>
                  <a:lnTo>
                    <a:pt x="575" y="536"/>
                  </a:lnTo>
                  <a:lnTo>
                    <a:pt x="579" y="523"/>
                  </a:lnTo>
                  <a:lnTo>
                    <a:pt x="581" y="509"/>
                  </a:lnTo>
                  <a:lnTo>
                    <a:pt x="581" y="509"/>
                  </a:lnTo>
                  <a:lnTo>
                    <a:pt x="579" y="495"/>
                  </a:lnTo>
                  <a:lnTo>
                    <a:pt x="575" y="483"/>
                  </a:lnTo>
                  <a:lnTo>
                    <a:pt x="569" y="470"/>
                  </a:lnTo>
                  <a:lnTo>
                    <a:pt x="559" y="459"/>
                  </a:lnTo>
                  <a:lnTo>
                    <a:pt x="122" y="20"/>
                  </a:lnTo>
                  <a:lnTo>
                    <a:pt x="122" y="20"/>
                  </a:lnTo>
                  <a:lnTo>
                    <a:pt x="111" y="11"/>
                  </a:lnTo>
                  <a:lnTo>
                    <a:pt x="98" y="5"/>
                  </a:lnTo>
                  <a:lnTo>
                    <a:pt x="84" y="2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56" y="2"/>
                  </a:lnTo>
                  <a:lnTo>
                    <a:pt x="44" y="5"/>
                  </a:lnTo>
                  <a:lnTo>
                    <a:pt x="31" y="11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11" y="31"/>
                  </a:lnTo>
                  <a:lnTo>
                    <a:pt x="5" y="44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0" y="84"/>
                  </a:lnTo>
                  <a:lnTo>
                    <a:pt x="5" y="98"/>
                  </a:lnTo>
                  <a:lnTo>
                    <a:pt x="11" y="111"/>
                  </a:lnTo>
                  <a:lnTo>
                    <a:pt x="20" y="122"/>
                  </a:lnTo>
                  <a:lnTo>
                    <a:pt x="2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00">
                <a:latin typeface="+mn-lt"/>
              </a:endParaRPr>
            </a:p>
          </p:txBody>
        </p:sp>
        <p:sp>
          <p:nvSpPr>
            <p:cNvPr id="42" name="Freeform 153"/>
            <p:cNvSpPr>
              <a:spLocks/>
            </p:cNvSpPr>
            <p:nvPr/>
          </p:nvSpPr>
          <p:spPr bwMode="auto">
            <a:xfrm>
              <a:off x="3446463" y="4897438"/>
              <a:ext cx="460375" cy="809625"/>
            </a:xfrm>
            <a:custGeom>
              <a:avLst/>
              <a:gdLst>
                <a:gd name="T0" fmla="*/ 20 w 581"/>
                <a:gd name="T1" fmla="*/ 122 h 1020"/>
                <a:gd name="T2" fmla="*/ 409 w 581"/>
                <a:gd name="T3" fmla="*/ 509 h 1020"/>
                <a:gd name="T4" fmla="*/ 20 w 581"/>
                <a:gd name="T5" fmla="*/ 898 h 1020"/>
                <a:gd name="T6" fmla="*/ 20 w 581"/>
                <a:gd name="T7" fmla="*/ 898 h 1020"/>
                <a:gd name="T8" fmla="*/ 12 w 581"/>
                <a:gd name="T9" fmla="*/ 909 h 1020"/>
                <a:gd name="T10" fmla="*/ 5 w 581"/>
                <a:gd name="T11" fmla="*/ 922 h 1020"/>
                <a:gd name="T12" fmla="*/ 2 w 581"/>
                <a:gd name="T13" fmla="*/ 934 h 1020"/>
                <a:gd name="T14" fmla="*/ 0 w 581"/>
                <a:gd name="T15" fmla="*/ 948 h 1020"/>
                <a:gd name="T16" fmla="*/ 2 w 581"/>
                <a:gd name="T17" fmla="*/ 962 h 1020"/>
                <a:gd name="T18" fmla="*/ 5 w 581"/>
                <a:gd name="T19" fmla="*/ 975 h 1020"/>
                <a:gd name="T20" fmla="*/ 12 w 581"/>
                <a:gd name="T21" fmla="*/ 987 h 1020"/>
                <a:gd name="T22" fmla="*/ 20 w 581"/>
                <a:gd name="T23" fmla="*/ 998 h 1020"/>
                <a:gd name="T24" fmla="*/ 20 w 581"/>
                <a:gd name="T25" fmla="*/ 998 h 1020"/>
                <a:gd name="T26" fmla="*/ 33 w 581"/>
                <a:gd name="T27" fmla="*/ 1008 h 1020"/>
                <a:gd name="T28" fmla="*/ 45 w 581"/>
                <a:gd name="T29" fmla="*/ 1014 h 1020"/>
                <a:gd name="T30" fmla="*/ 58 w 581"/>
                <a:gd name="T31" fmla="*/ 1018 h 1020"/>
                <a:gd name="T32" fmla="*/ 72 w 581"/>
                <a:gd name="T33" fmla="*/ 1020 h 1020"/>
                <a:gd name="T34" fmla="*/ 84 w 581"/>
                <a:gd name="T35" fmla="*/ 1018 h 1020"/>
                <a:gd name="T36" fmla="*/ 98 w 581"/>
                <a:gd name="T37" fmla="*/ 1014 h 1020"/>
                <a:gd name="T38" fmla="*/ 111 w 581"/>
                <a:gd name="T39" fmla="*/ 1008 h 1020"/>
                <a:gd name="T40" fmla="*/ 122 w 581"/>
                <a:gd name="T41" fmla="*/ 998 h 1020"/>
                <a:gd name="T42" fmla="*/ 561 w 581"/>
                <a:gd name="T43" fmla="*/ 559 h 1020"/>
                <a:gd name="T44" fmla="*/ 561 w 581"/>
                <a:gd name="T45" fmla="*/ 559 h 1020"/>
                <a:gd name="T46" fmla="*/ 570 w 581"/>
                <a:gd name="T47" fmla="*/ 548 h 1020"/>
                <a:gd name="T48" fmla="*/ 576 w 581"/>
                <a:gd name="T49" fmla="*/ 536 h 1020"/>
                <a:gd name="T50" fmla="*/ 579 w 581"/>
                <a:gd name="T51" fmla="*/ 523 h 1020"/>
                <a:gd name="T52" fmla="*/ 581 w 581"/>
                <a:gd name="T53" fmla="*/ 509 h 1020"/>
                <a:gd name="T54" fmla="*/ 581 w 581"/>
                <a:gd name="T55" fmla="*/ 509 h 1020"/>
                <a:gd name="T56" fmla="*/ 579 w 581"/>
                <a:gd name="T57" fmla="*/ 495 h 1020"/>
                <a:gd name="T58" fmla="*/ 576 w 581"/>
                <a:gd name="T59" fmla="*/ 483 h 1020"/>
                <a:gd name="T60" fmla="*/ 570 w 581"/>
                <a:gd name="T61" fmla="*/ 470 h 1020"/>
                <a:gd name="T62" fmla="*/ 561 w 581"/>
                <a:gd name="T63" fmla="*/ 459 h 1020"/>
                <a:gd name="T64" fmla="*/ 122 w 581"/>
                <a:gd name="T65" fmla="*/ 20 h 1020"/>
                <a:gd name="T66" fmla="*/ 122 w 581"/>
                <a:gd name="T67" fmla="*/ 20 h 1020"/>
                <a:gd name="T68" fmla="*/ 111 w 581"/>
                <a:gd name="T69" fmla="*/ 11 h 1020"/>
                <a:gd name="T70" fmla="*/ 98 w 581"/>
                <a:gd name="T71" fmla="*/ 5 h 1020"/>
                <a:gd name="T72" fmla="*/ 86 w 581"/>
                <a:gd name="T73" fmla="*/ 2 h 1020"/>
                <a:gd name="T74" fmla="*/ 72 w 581"/>
                <a:gd name="T75" fmla="*/ 0 h 1020"/>
                <a:gd name="T76" fmla="*/ 70 w 581"/>
                <a:gd name="T77" fmla="*/ 0 h 1020"/>
                <a:gd name="T78" fmla="*/ 70 w 581"/>
                <a:gd name="T79" fmla="*/ 0 h 1020"/>
                <a:gd name="T80" fmla="*/ 58 w 581"/>
                <a:gd name="T81" fmla="*/ 2 h 1020"/>
                <a:gd name="T82" fmla="*/ 44 w 581"/>
                <a:gd name="T83" fmla="*/ 5 h 1020"/>
                <a:gd name="T84" fmla="*/ 31 w 581"/>
                <a:gd name="T85" fmla="*/ 11 h 1020"/>
                <a:gd name="T86" fmla="*/ 20 w 581"/>
                <a:gd name="T87" fmla="*/ 20 h 1020"/>
                <a:gd name="T88" fmla="*/ 20 w 581"/>
                <a:gd name="T89" fmla="*/ 20 h 1020"/>
                <a:gd name="T90" fmla="*/ 12 w 581"/>
                <a:gd name="T91" fmla="*/ 31 h 1020"/>
                <a:gd name="T92" fmla="*/ 5 w 581"/>
                <a:gd name="T93" fmla="*/ 44 h 1020"/>
                <a:gd name="T94" fmla="*/ 2 w 581"/>
                <a:gd name="T95" fmla="*/ 58 h 1020"/>
                <a:gd name="T96" fmla="*/ 0 w 581"/>
                <a:gd name="T97" fmla="*/ 70 h 1020"/>
                <a:gd name="T98" fmla="*/ 2 w 581"/>
                <a:gd name="T99" fmla="*/ 84 h 1020"/>
                <a:gd name="T100" fmla="*/ 5 w 581"/>
                <a:gd name="T101" fmla="*/ 98 h 1020"/>
                <a:gd name="T102" fmla="*/ 12 w 581"/>
                <a:gd name="T103" fmla="*/ 111 h 1020"/>
                <a:gd name="T104" fmla="*/ 20 w 581"/>
                <a:gd name="T105" fmla="*/ 122 h 1020"/>
                <a:gd name="T106" fmla="*/ 20 w 581"/>
                <a:gd name="T107" fmla="*/ 122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1" h="1020">
                  <a:moveTo>
                    <a:pt x="20" y="122"/>
                  </a:moveTo>
                  <a:lnTo>
                    <a:pt x="409" y="509"/>
                  </a:lnTo>
                  <a:lnTo>
                    <a:pt x="20" y="898"/>
                  </a:lnTo>
                  <a:lnTo>
                    <a:pt x="20" y="898"/>
                  </a:lnTo>
                  <a:lnTo>
                    <a:pt x="12" y="909"/>
                  </a:lnTo>
                  <a:lnTo>
                    <a:pt x="5" y="922"/>
                  </a:lnTo>
                  <a:lnTo>
                    <a:pt x="2" y="934"/>
                  </a:lnTo>
                  <a:lnTo>
                    <a:pt x="0" y="948"/>
                  </a:lnTo>
                  <a:lnTo>
                    <a:pt x="2" y="962"/>
                  </a:lnTo>
                  <a:lnTo>
                    <a:pt x="5" y="975"/>
                  </a:lnTo>
                  <a:lnTo>
                    <a:pt x="12" y="987"/>
                  </a:lnTo>
                  <a:lnTo>
                    <a:pt x="20" y="998"/>
                  </a:lnTo>
                  <a:lnTo>
                    <a:pt x="20" y="998"/>
                  </a:lnTo>
                  <a:lnTo>
                    <a:pt x="33" y="1008"/>
                  </a:lnTo>
                  <a:lnTo>
                    <a:pt x="45" y="1014"/>
                  </a:lnTo>
                  <a:lnTo>
                    <a:pt x="58" y="1018"/>
                  </a:lnTo>
                  <a:lnTo>
                    <a:pt x="72" y="1020"/>
                  </a:lnTo>
                  <a:lnTo>
                    <a:pt x="84" y="1018"/>
                  </a:lnTo>
                  <a:lnTo>
                    <a:pt x="98" y="1014"/>
                  </a:lnTo>
                  <a:lnTo>
                    <a:pt x="111" y="1008"/>
                  </a:lnTo>
                  <a:lnTo>
                    <a:pt x="122" y="998"/>
                  </a:lnTo>
                  <a:lnTo>
                    <a:pt x="561" y="559"/>
                  </a:lnTo>
                  <a:lnTo>
                    <a:pt x="561" y="559"/>
                  </a:lnTo>
                  <a:lnTo>
                    <a:pt x="570" y="548"/>
                  </a:lnTo>
                  <a:lnTo>
                    <a:pt x="576" y="536"/>
                  </a:lnTo>
                  <a:lnTo>
                    <a:pt x="579" y="523"/>
                  </a:lnTo>
                  <a:lnTo>
                    <a:pt x="581" y="509"/>
                  </a:lnTo>
                  <a:lnTo>
                    <a:pt x="581" y="509"/>
                  </a:lnTo>
                  <a:lnTo>
                    <a:pt x="579" y="495"/>
                  </a:lnTo>
                  <a:lnTo>
                    <a:pt x="576" y="483"/>
                  </a:lnTo>
                  <a:lnTo>
                    <a:pt x="570" y="470"/>
                  </a:lnTo>
                  <a:lnTo>
                    <a:pt x="561" y="459"/>
                  </a:lnTo>
                  <a:lnTo>
                    <a:pt x="122" y="20"/>
                  </a:lnTo>
                  <a:lnTo>
                    <a:pt x="122" y="20"/>
                  </a:lnTo>
                  <a:lnTo>
                    <a:pt x="111" y="11"/>
                  </a:lnTo>
                  <a:lnTo>
                    <a:pt x="98" y="5"/>
                  </a:lnTo>
                  <a:lnTo>
                    <a:pt x="86" y="2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58" y="2"/>
                  </a:lnTo>
                  <a:lnTo>
                    <a:pt x="44" y="5"/>
                  </a:lnTo>
                  <a:lnTo>
                    <a:pt x="31" y="11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12" y="31"/>
                  </a:lnTo>
                  <a:lnTo>
                    <a:pt x="5" y="44"/>
                  </a:lnTo>
                  <a:lnTo>
                    <a:pt x="2" y="58"/>
                  </a:lnTo>
                  <a:lnTo>
                    <a:pt x="0" y="70"/>
                  </a:lnTo>
                  <a:lnTo>
                    <a:pt x="2" y="84"/>
                  </a:lnTo>
                  <a:lnTo>
                    <a:pt x="5" y="98"/>
                  </a:lnTo>
                  <a:lnTo>
                    <a:pt x="12" y="111"/>
                  </a:lnTo>
                  <a:lnTo>
                    <a:pt x="20" y="122"/>
                  </a:lnTo>
                  <a:lnTo>
                    <a:pt x="2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00">
                <a:latin typeface="+mn-lt"/>
              </a:endParaRP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1610592" y="3138055"/>
            <a:ext cx="4665518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610592" y="4759037"/>
            <a:ext cx="4665518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26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113" name="think-cell Slide" r:id="rId34" imgW="492" imgH="493" progId="TCLayout.ActiveDocument.1">
                  <p:embed/>
                </p:oleObj>
              </mc:Choice>
              <mc:Fallback>
                <p:oleObj name="think-cell Slide" r:id="rId34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Right Arrow 51"/>
          <p:cNvSpPr/>
          <p:nvPr/>
        </p:nvSpPr>
        <p:spPr>
          <a:xfrm>
            <a:off x="1341950" y="838488"/>
            <a:ext cx="6012000" cy="160656"/>
          </a:xfrm>
          <a:prstGeom prst="rightArrow">
            <a:avLst>
              <a:gd name="adj1" fmla="val 60419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307777"/>
          </a:xfrm>
        </p:spPr>
        <p:txBody>
          <a:bodyPr/>
          <a:lstStyle/>
          <a:p>
            <a:pPr marL="360000" lvl="1" indent="0" latinLnBrk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000" b="0" dirty="0" smtClean="0">
                <a:latin typeface="+mj-ea"/>
                <a:ea typeface="+mj-ea"/>
              </a:rPr>
              <a:t>유관부서와의 협업 하에 데이터 및 시스템 업그레이드 필요함</a:t>
            </a:r>
            <a:endParaRPr lang="en-US" altLang="ko-KR" sz="2000" b="0" dirty="0">
              <a:latin typeface="+mj-ea"/>
              <a:ea typeface="+mj-e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841195" y="967120"/>
            <a:ext cx="3038053" cy="5491922"/>
            <a:chOff x="2841195" y="843819"/>
            <a:chExt cx="3038053" cy="5580000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4355106" y="843819"/>
              <a:ext cx="0" cy="5580000"/>
            </a:xfrm>
            <a:prstGeom prst="line">
              <a:avLst/>
            </a:prstGeom>
            <a:ln w="9525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2841195" y="843819"/>
              <a:ext cx="0" cy="5580000"/>
            </a:xfrm>
            <a:prstGeom prst="line">
              <a:avLst/>
            </a:prstGeom>
            <a:ln w="9525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5879248" y="843819"/>
              <a:ext cx="0" cy="5580000"/>
            </a:xfrm>
            <a:prstGeom prst="line">
              <a:avLst/>
            </a:prstGeom>
            <a:ln w="9525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5" name="Rectangle 28"/>
          <p:cNvSpPr txBox="1"/>
          <p:nvPr>
            <p:custDataLst>
              <p:tags r:id="rId3"/>
            </p:custDataLst>
          </p:nvPr>
        </p:nvSpPr>
        <p:spPr>
          <a:xfrm>
            <a:off x="1744999" y="708148"/>
            <a:ext cx="745127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en-US" altLang="ko-KR" sz="1000" b="1" dirty="0" smtClean="0">
                <a:solidFill>
                  <a:schemeClr val="tx2"/>
                </a:solidFill>
              </a:rPr>
              <a:t>2017. 1Q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281075" y="4531322"/>
            <a:ext cx="8332875" cy="0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Pentagon 69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325992" y="1020624"/>
            <a:ext cx="1080000" cy="468000"/>
          </a:xfrm>
          <a:prstGeom prst="homePlate">
            <a:avLst>
              <a:gd name="adj" fmla="val 14607"/>
            </a:avLst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ts val="300"/>
              </a:spcBef>
            </a:pPr>
            <a:r>
              <a:rPr lang="ko-KR" altLang="en-US" sz="1000" dirty="0" err="1" smtClean="0">
                <a:solidFill>
                  <a:schemeClr val="bg2"/>
                </a:solidFill>
              </a:rPr>
              <a:t>웹로그</a:t>
            </a:r>
            <a:r>
              <a:rPr lang="ko-KR" altLang="en-US" sz="1000" dirty="0" smtClean="0">
                <a:solidFill>
                  <a:schemeClr val="bg2"/>
                </a:solidFill>
              </a:rPr>
              <a:t> 데이터 확보 범위 및 신뢰성 개선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72" name="Pentagon 7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1341949" y="1528624"/>
            <a:ext cx="1499245" cy="216000"/>
          </a:xfrm>
          <a:prstGeom prst="homePlate">
            <a:avLst>
              <a:gd name="adj" fmla="val 14607"/>
            </a:avLst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ts val="300"/>
              </a:spcBef>
            </a:pPr>
            <a:r>
              <a:rPr lang="ko-KR" altLang="en-US" sz="1000" dirty="0" smtClean="0">
                <a:solidFill>
                  <a:schemeClr val="bg2"/>
                </a:solidFill>
              </a:rPr>
              <a:t>앱로그 데이터 확보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73" name="Title Tracker Circle"/>
          <p:cNvSpPr>
            <a:spLocks/>
          </p:cNvSpPr>
          <p:nvPr/>
        </p:nvSpPr>
        <p:spPr>
          <a:xfrm>
            <a:off x="1362270" y="1561477"/>
            <a:ext cx="144000" cy="144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000" b="1" dirty="0" smtClean="0">
                <a:solidFill>
                  <a:schemeClr val="accent4"/>
                </a:solidFill>
                <a:latin typeface="+mj-lt"/>
              </a:rPr>
              <a:t>1</a:t>
            </a:r>
          </a:p>
        </p:txBody>
      </p:sp>
      <p:sp>
        <p:nvSpPr>
          <p:cNvPr id="74" name="Pentagon 73"/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2011030" y="1782624"/>
            <a:ext cx="3312000" cy="216000"/>
          </a:xfrm>
          <a:prstGeom prst="homePlate">
            <a:avLst>
              <a:gd name="adj" fmla="val 14607"/>
            </a:avLst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ts val="300"/>
              </a:spcBef>
            </a:pPr>
            <a:r>
              <a:rPr lang="ko-KR" altLang="en-US" sz="1000" dirty="0" smtClean="0">
                <a:solidFill>
                  <a:schemeClr val="bg2"/>
                </a:solidFill>
              </a:rPr>
              <a:t>유입경로에서의</a:t>
            </a:r>
            <a:r>
              <a:rPr lang="en-US" altLang="ko-KR" sz="1000" dirty="0" smtClean="0">
                <a:solidFill>
                  <a:schemeClr val="bg2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bg2"/>
                </a:solidFill>
              </a:rPr>
              <a:t>웹로그</a:t>
            </a:r>
            <a:r>
              <a:rPr lang="ko-KR" altLang="en-US" sz="1000" dirty="0" smtClean="0">
                <a:solidFill>
                  <a:schemeClr val="bg2"/>
                </a:solidFill>
              </a:rPr>
              <a:t> 데이터 확보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75" name="Title Tracker Circle"/>
          <p:cNvSpPr>
            <a:spLocks/>
          </p:cNvSpPr>
          <p:nvPr/>
        </p:nvSpPr>
        <p:spPr>
          <a:xfrm>
            <a:off x="2041512" y="1815477"/>
            <a:ext cx="144000" cy="144000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+mj-lt"/>
              </a:rPr>
              <a:t>2</a:t>
            </a:r>
            <a:endParaRPr lang="en-US" sz="1000" b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Pentagon 75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3595990" y="2046784"/>
            <a:ext cx="1727039" cy="324000"/>
          </a:xfrm>
          <a:prstGeom prst="homePlate">
            <a:avLst>
              <a:gd name="adj" fmla="val 14607"/>
            </a:avLst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ts val="300"/>
              </a:spcBef>
            </a:pPr>
            <a:r>
              <a:rPr lang="ko-KR" altLang="en-US" sz="1000" dirty="0" smtClean="0">
                <a:solidFill>
                  <a:schemeClr val="bg2"/>
                </a:solidFill>
              </a:rPr>
              <a:t>브랜드 </a:t>
            </a:r>
            <a:r>
              <a:rPr lang="ko-KR" altLang="en-US" sz="1000" dirty="0" err="1" smtClean="0">
                <a:solidFill>
                  <a:schemeClr val="bg2"/>
                </a:solidFill>
              </a:rPr>
              <a:t>닷컴</a:t>
            </a:r>
            <a:r>
              <a:rPr lang="en-US" altLang="ko-KR" sz="1000" dirty="0" smtClean="0">
                <a:solidFill>
                  <a:schemeClr val="bg2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bg2"/>
                </a:solidFill>
              </a:rPr>
              <a:t>웹로그</a:t>
            </a:r>
            <a:r>
              <a:rPr lang="ko-KR" altLang="en-US" sz="1000" dirty="0" smtClean="0">
                <a:solidFill>
                  <a:schemeClr val="bg2"/>
                </a:solidFill>
              </a:rPr>
              <a:t> 데이터 확보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77" name="Title Tracker Circle"/>
          <p:cNvSpPr>
            <a:spLocks/>
          </p:cNvSpPr>
          <p:nvPr/>
        </p:nvSpPr>
        <p:spPr>
          <a:xfrm>
            <a:off x="3626472" y="2120277"/>
            <a:ext cx="144000" cy="144000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78" name="Pentagon 77"/>
          <p:cNvSpPr>
            <a:spLocks/>
          </p:cNvSpPr>
          <p:nvPr>
            <p:custDataLst>
              <p:tags r:id="rId8"/>
            </p:custDataLst>
          </p:nvPr>
        </p:nvSpPr>
        <p:spPr>
          <a:xfrm>
            <a:off x="2874630" y="3225896"/>
            <a:ext cx="1480475" cy="324000"/>
          </a:xfrm>
          <a:prstGeom prst="homePlate">
            <a:avLst>
              <a:gd name="adj" fmla="val 14607"/>
            </a:avLst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ts val="300"/>
              </a:spcBef>
            </a:pPr>
            <a:r>
              <a:rPr lang="ko-KR" altLang="en-US" sz="1000" dirty="0" smtClean="0">
                <a:solidFill>
                  <a:schemeClr val="bg2"/>
                </a:solidFill>
              </a:rPr>
              <a:t>마케팅 캠페인 응답 데이터 업그레이드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79" name="Title Tracker Circle"/>
          <p:cNvSpPr>
            <a:spLocks/>
          </p:cNvSpPr>
          <p:nvPr/>
        </p:nvSpPr>
        <p:spPr>
          <a:xfrm>
            <a:off x="2905112" y="3310913"/>
            <a:ext cx="144000" cy="144000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+mj-lt"/>
              </a:rPr>
              <a:t>5</a:t>
            </a:r>
          </a:p>
        </p:txBody>
      </p:sp>
      <p:sp>
        <p:nvSpPr>
          <p:cNvPr id="80" name="Pentagon 79"/>
          <p:cNvSpPr>
            <a:spLocks/>
          </p:cNvSpPr>
          <p:nvPr>
            <p:custDataLst>
              <p:tags r:id="rId9"/>
            </p:custDataLst>
          </p:nvPr>
        </p:nvSpPr>
        <p:spPr>
          <a:xfrm>
            <a:off x="4388471" y="3582063"/>
            <a:ext cx="2374842" cy="216000"/>
          </a:xfrm>
          <a:prstGeom prst="homePlate">
            <a:avLst>
              <a:gd name="adj" fmla="val 14607"/>
            </a:avLst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ts val="300"/>
              </a:spcBef>
            </a:pPr>
            <a:r>
              <a:rPr lang="ko-KR" altLang="en-US" sz="1000" dirty="0" smtClean="0">
                <a:solidFill>
                  <a:schemeClr val="bg2"/>
                </a:solidFill>
              </a:rPr>
              <a:t>고객별로 지급된 샘플 데이터 확보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81" name="Title Tracker Circle"/>
          <p:cNvSpPr>
            <a:spLocks/>
          </p:cNvSpPr>
          <p:nvPr/>
        </p:nvSpPr>
        <p:spPr>
          <a:xfrm>
            <a:off x="4418952" y="3614916"/>
            <a:ext cx="144000" cy="144000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+mj-lt"/>
              </a:rPr>
              <a:t>6</a:t>
            </a:r>
          </a:p>
        </p:txBody>
      </p:sp>
      <p:sp>
        <p:nvSpPr>
          <p:cNvPr id="83" name="TextBox 137"/>
          <p:cNvSpPr txBox="1"/>
          <p:nvPr>
            <p:custDataLst>
              <p:tags r:id="rId10"/>
            </p:custDataLst>
          </p:nvPr>
        </p:nvSpPr>
        <p:spPr>
          <a:xfrm>
            <a:off x="548025" y="1020624"/>
            <a:ext cx="720000" cy="16205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ko-KR" altLang="en-US" sz="1000" dirty="0" smtClean="0">
                <a:solidFill>
                  <a:schemeClr val="accent4"/>
                </a:solidFill>
              </a:rPr>
              <a:t>온라인 접속 및 </a:t>
            </a:r>
            <a:r>
              <a:rPr lang="ko-KR" altLang="en-US" sz="1000" dirty="0" err="1" smtClean="0">
                <a:solidFill>
                  <a:schemeClr val="accent4"/>
                </a:solidFill>
              </a:rPr>
              <a:t>브라우징</a:t>
            </a:r>
            <a:r>
              <a:rPr lang="ko-KR" altLang="en-US" sz="1000" dirty="0" smtClean="0">
                <a:solidFill>
                  <a:schemeClr val="accent4"/>
                </a:solidFill>
              </a:rPr>
              <a:t> 정보</a:t>
            </a:r>
            <a:endParaRPr lang="en-US" sz="1000" dirty="0">
              <a:solidFill>
                <a:schemeClr val="accent4"/>
              </a:solidFill>
            </a:endParaRPr>
          </a:p>
        </p:txBody>
      </p:sp>
      <p:sp>
        <p:nvSpPr>
          <p:cNvPr id="84" name="TextBox 137"/>
          <p:cNvSpPr txBox="1"/>
          <p:nvPr>
            <p:custDataLst>
              <p:tags r:id="rId11"/>
            </p:custDataLst>
          </p:nvPr>
        </p:nvSpPr>
        <p:spPr>
          <a:xfrm>
            <a:off x="548025" y="2737326"/>
            <a:ext cx="720000" cy="10607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ko-KR" altLang="en-US" sz="1000" dirty="0" smtClean="0">
                <a:solidFill>
                  <a:schemeClr val="accent4"/>
                </a:solidFill>
              </a:rPr>
              <a:t>마케팅 혜택 및 응답 정보</a:t>
            </a:r>
            <a:endParaRPr lang="en-US" sz="1000" dirty="0">
              <a:solidFill>
                <a:schemeClr val="accent4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1341950" y="2680804"/>
            <a:ext cx="7272000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341950" y="3843906"/>
            <a:ext cx="7272000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137"/>
          <p:cNvSpPr txBox="1"/>
          <p:nvPr>
            <p:custDataLst>
              <p:tags r:id="rId12"/>
            </p:custDataLst>
          </p:nvPr>
        </p:nvSpPr>
        <p:spPr>
          <a:xfrm>
            <a:off x="548025" y="3892070"/>
            <a:ext cx="720000" cy="586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ko-KR" altLang="en-US" sz="1000" dirty="0" smtClean="0">
                <a:solidFill>
                  <a:schemeClr val="accent4"/>
                </a:solidFill>
              </a:rPr>
              <a:t>상품 정보</a:t>
            </a:r>
            <a:endParaRPr lang="en-US" sz="1000" dirty="0">
              <a:solidFill>
                <a:schemeClr val="accent4"/>
              </a:solidFill>
            </a:endParaRPr>
          </a:p>
        </p:txBody>
      </p:sp>
      <p:sp>
        <p:nvSpPr>
          <p:cNvPr id="90" name="Pentagon 89"/>
          <p:cNvSpPr>
            <a:spLocks/>
          </p:cNvSpPr>
          <p:nvPr>
            <p:custDataLst>
              <p:tags r:id="rId13"/>
            </p:custDataLst>
          </p:nvPr>
        </p:nvSpPr>
        <p:spPr>
          <a:xfrm>
            <a:off x="2874632" y="3901724"/>
            <a:ext cx="1476000" cy="324000"/>
          </a:xfrm>
          <a:prstGeom prst="homePlate">
            <a:avLst>
              <a:gd name="adj" fmla="val 14607"/>
            </a:avLst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ts val="300"/>
              </a:spcBef>
            </a:pPr>
            <a:r>
              <a:rPr lang="ko-KR" altLang="en-US" sz="1000" dirty="0" smtClean="0">
                <a:solidFill>
                  <a:schemeClr val="bg2"/>
                </a:solidFill>
              </a:rPr>
              <a:t>상품코드 관리체계 표준화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91" name="Title Tracker Circle"/>
          <p:cNvSpPr>
            <a:spLocks/>
          </p:cNvSpPr>
          <p:nvPr/>
        </p:nvSpPr>
        <p:spPr>
          <a:xfrm>
            <a:off x="2912626" y="3975255"/>
            <a:ext cx="144000" cy="144000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+mj-lt"/>
              </a:rPr>
              <a:t>7</a:t>
            </a:r>
          </a:p>
        </p:txBody>
      </p:sp>
      <p:sp>
        <p:nvSpPr>
          <p:cNvPr id="98" name="TextBox 137"/>
          <p:cNvSpPr txBox="1"/>
          <p:nvPr>
            <p:custDataLst>
              <p:tags r:id="rId14"/>
            </p:custDataLst>
          </p:nvPr>
        </p:nvSpPr>
        <p:spPr>
          <a:xfrm>
            <a:off x="281075" y="1020624"/>
            <a:ext cx="216000" cy="3457767"/>
          </a:xfrm>
          <a:prstGeom prst="rect">
            <a:avLst/>
          </a:prstGeom>
          <a:solidFill>
            <a:schemeClr val="accent4"/>
          </a:solidFill>
          <a:ln w="19050" algn="ctr">
            <a:solidFill>
              <a:schemeClr val="accent4"/>
            </a:solidFill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ko-KR" altLang="en-US" sz="1000" dirty="0" smtClean="0">
                <a:solidFill>
                  <a:schemeClr val="bg2"/>
                </a:solidFill>
              </a:rPr>
              <a:t>데이터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99" name="TextBox 137"/>
          <p:cNvSpPr txBox="1"/>
          <p:nvPr>
            <p:custDataLst>
              <p:tags r:id="rId15"/>
            </p:custDataLst>
          </p:nvPr>
        </p:nvSpPr>
        <p:spPr>
          <a:xfrm>
            <a:off x="281075" y="4595651"/>
            <a:ext cx="216000" cy="1872000"/>
          </a:xfrm>
          <a:prstGeom prst="rect">
            <a:avLst/>
          </a:prstGeom>
          <a:solidFill>
            <a:schemeClr val="accent3"/>
          </a:solidFill>
          <a:ln w="19050" algn="ctr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ko-KR" altLang="en-US" sz="1000" dirty="0" smtClean="0">
                <a:solidFill>
                  <a:schemeClr val="bg2"/>
                </a:solidFill>
              </a:rPr>
              <a:t>시스템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100" name="TextBox 137"/>
          <p:cNvSpPr txBox="1"/>
          <p:nvPr>
            <p:custDataLst>
              <p:tags r:id="rId16"/>
            </p:custDataLst>
          </p:nvPr>
        </p:nvSpPr>
        <p:spPr>
          <a:xfrm>
            <a:off x="548025" y="4595651"/>
            <a:ext cx="720000" cy="5885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ko-KR" altLang="en-US" sz="1000" dirty="0" smtClean="0">
                <a:solidFill>
                  <a:schemeClr val="accent4"/>
                </a:solidFill>
              </a:rPr>
              <a:t>데이터 관리 시스템</a:t>
            </a:r>
            <a:endParaRPr lang="en-US" sz="1000" dirty="0">
              <a:solidFill>
                <a:schemeClr val="accent4"/>
              </a:solidFill>
            </a:endParaRPr>
          </a:p>
        </p:txBody>
      </p:sp>
      <p:sp>
        <p:nvSpPr>
          <p:cNvPr id="102" name="TextBox 137"/>
          <p:cNvSpPr txBox="1"/>
          <p:nvPr>
            <p:custDataLst>
              <p:tags r:id="rId17"/>
            </p:custDataLst>
          </p:nvPr>
        </p:nvSpPr>
        <p:spPr>
          <a:xfrm>
            <a:off x="548025" y="5303444"/>
            <a:ext cx="720000" cy="6162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ko-KR" altLang="en-US" sz="1000" dirty="0" smtClean="0">
                <a:solidFill>
                  <a:schemeClr val="accent4"/>
                </a:solidFill>
              </a:rPr>
              <a:t>개인화된 메시지 전송 시스템</a:t>
            </a:r>
            <a:endParaRPr lang="en-US" sz="1000" dirty="0">
              <a:solidFill>
                <a:schemeClr val="accent4"/>
              </a:solidFill>
            </a:endParaRPr>
          </a:p>
        </p:txBody>
      </p:sp>
      <p:sp>
        <p:nvSpPr>
          <p:cNvPr id="103" name="TextBox 137"/>
          <p:cNvSpPr txBox="1"/>
          <p:nvPr>
            <p:custDataLst>
              <p:tags r:id="rId18"/>
            </p:custDataLst>
          </p:nvPr>
        </p:nvSpPr>
        <p:spPr>
          <a:xfrm>
            <a:off x="548025" y="6007965"/>
            <a:ext cx="720000" cy="4754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ko-KR" altLang="en-US" sz="1000" dirty="0" smtClean="0">
                <a:solidFill>
                  <a:schemeClr val="accent4"/>
                </a:solidFill>
              </a:rPr>
              <a:t>개인화된 웹사이트 운영 시스템</a:t>
            </a:r>
            <a:endParaRPr lang="en-US" sz="1000" dirty="0">
              <a:solidFill>
                <a:schemeClr val="accent4"/>
              </a:solidFill>
            </a:endParaRPr>
          </a:p>
        </p:txBody>
      </p:sp>
      <p:sp>
        <p:nvSpPr>
          <p:cNvPr id="104" name="Pentagon 103"/>
          <p:cNvSpPr>
            <a:spLocks/>
          </p:cNvSpPr>
          <p:nvPr>
            <p:custDataLst>
              <p:tags r:id="rId19"/>
            </p:custDataLst>
          </p:nvPr>
        </p:nvSpPr>
        <p:spPr>
          <a:xfrm>
            <a:off x="1809309" y="4605810"/>
            <a:ext cx="1584000" cy="216000"/>
          </a:xfrm>
          <a:prstGeom prst="homePlate">
            <a:avLst>
              <a:gd name="adj" fmla="val 1460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ts val="300"/>
              </a:spcBef>
            </a:pPr>
            <a:r>
              <a:rPr lang="ko-KR" altLang="en-US" sz="1000" dirty="0" err="1" smtClean="0">
                <a:solidFill>
                  <a:schemeClr val="bg2"/>
                </a:solidFill>
              </a:rPr>
              <a:t>하둡</a:t>
            </a:r>
            <a:r>
              <a:rPr lang="ko-KR" altLang="en-US" sz="1000" dirty="0" smtClean="0">
                <a:solidFill>
                  <a:schemeClr val="bg2"/>
                </a:solidFill>
              </a:rPr>
              <a:t> </a:t>
            </a:r>
            <a:r>
              <a:rPr lang="en-US" altLang="ko-KR" sz="1000" dirty="0" smtClean="0">
                <a:solidFill>
                  <a:schemeClr val="bg2"/>
                </a:solidFill>
              </a:rPr>
              <a:t>/ </a:t>
            </a:r>
            <a:r>
              <a:rPr lang="ko-KR" altLang="en-US" sz="1000" dirty="0" err="1" smtClean="0">
                <a:solidFill>
                  <a:schemeClr val="bg2"/>
                </a:solidFill>
              </a:rPr>
              <a:t>네띠자</a:t>
            </a:r>
            <a:r>
              <a:rPr lang="ko-KR" altLang="en-US" sz="1000" dirty="0" smtClean="0">
                <a:solidFill>
                  <a:schemeClr val="bg2"/>
                </a:solidFill>
              </a:rPr>
              <a:t> 용량 확대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05" name="Title Tracker Circle"/>
          <p:cNvSpPr>
            <a:spLocks/>
          </p:cNvSpPr>
          <p:nvPr/>
        </p:nvSpPr>
        <p:spPr>
          <a:xfrm>
            <a:off x="1845826" y="4636862"/>
            <a:ext cx="144000" cy="144000"/>
          </a:xfrm>
          <a:prstGeom prst="ellipse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+mj-lt"/>
              </a:rPr>
              <a:t>9</a:t>
            </a:r>
          </a:p>
        </p:txBody>
      </p:sp>
      <p:cxnSp>
        <p:nvCxnSpPr>
          <p:cNvPr id="110" name="Straight Connector 109"/>
          <p:cNvCxnSpPr/>
          <p:nvPr/>
        </p:nvCxnSpPr>
        <p:spPr>
          <a:xfrm>
            <a:off x="1341950" y="5232959"/>
            <a:ext cx="7272000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341950" y="6007965"/>
            <a:ext cx="7272000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Pentagon 111"/>
          <p:cNvSpPr>
            <a:spLocks/>
          </p:cNvSpPr>
          <p:nvPr>
            <p:custDataLst>
              <p:tags r:id="rId20"/>
            </p:custDataLst>
          </p:nvPr>
        </p:nvSpPr>
        <p:spPr>
          <a:xfrm>
            <a:off x="2874632" y="5292817"/>
            <a:ext cx="1044000" cy="324000"/>
          </a:xfrm>
          <a:prstGeom prst="homePlate">
            <a:avLst>
              <a:gd name="adj" fmla="val 1460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ts val="300"/>
              </a:spcBef>
            </a:pPr>
            <a:r>
              <a:rPr lang="en-US" altLang="ko-KR" sz="1000" dirty="0" smtClean="0"/>
              <a:t>UMS </a:t>
            </a:r>
            <a:r>
              <a:rPr lang="ko-KR" altLang="en-US" sz="1000" dirty="0" smtClean="0"/>
              <a:t>재고 확인 이슈 해소</a:t>
            </a:r>
            <a:endParaRPr lang="ko-KR" altLang="en-US" sz="1000" b="1" dirty="0">
              <a:solidFill>
                <a:schemeClr val="bg2"/>
              </a:solidFill>
            </a:endParaRPr>
          </a:p>
        </p:txBody>
      </p:sp>
      <p:sp>
        <p:nvSpPr>
          <p:cNvPr id="113" name="Title Tracker Circle"/>
          <p:cNvSpPr>
            <a:spLocks/>
          </p:cNvSpPr>
          <p:nvPr/>
        </p:nvSpPr>
        <p:spPr>
          <a:xfrm>
            <a:off x="2902466" y="5383538"/>
            <a:ext cx="144000" cy="144000"/>
          </a:xfrm>
          <a:prstGeom prst="ellipse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+mj-lt"/>
              </a:rPr>
              <a:t>11</a:t>
            </a:r>
          </a:p>
        </p:txBody>
      </p:sp>
      <p:sp>
        <p:nvSpPr>
          <p:cNvPr id="114" name="Pentagon 113"/>
          <p:cNvSpPr>
            <a:spLocks/>
          </p:cNvSpPr>
          <p:nvPr>
            <p:custDataLst>
              <p:tags r:id="rId21"/>
            </p:custDataLst>
          </p:nvPr>
        </p:nvSpPr>
        <p:spPr>
          <a:xfrm>
            <a:off x="3873619" y="5641325"/>
            <a:ext cx="1296000" cy="324000"/>
          </a:xfrm>
          <a:prstGeom prst="homePlate">
            <a:avLst>
              <a:gd name="adj" fmla="val 1460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ts val="300"/>
              </a:spcBef>
            </a:pPr>
            <a:r>
              <a:rPr lang="ko-KR" altLang="en-US" sz="1000" dirty="0" smtClean="0"/>
              <a:t>개인화된 이미지 발송 기능 개발 </a:t>
            </a:r>
            <a:endParaRPr lang="ko-KR" altLang="en-US" sz="1000" b="1" dirty="0">
              <a:solidFill>
                <a:schemeClr val="bg2"/>
              </a:solidFill>
            </a:endParaRPr>
          </a:p>
        </p:txBody>
      </p:sp>
      <p:sp>
        <p:nvSpPr>
          <p:cNvPr id="116" name="Pentagon 115"/>
          <p:cNvSpPr>
            <a:spLocks/>
          </p:cNvSpPr>
          <p:nvPr>
            <p:custDataLst>
              <p:tags r:id="rId22"/>
            </p:custDataLst>
          </p:nvPr>
        </p:nvSpPr>
        <p:spPr>
          <a:xfrm>
            <a:off x="4388472" y="6051441"/>
            <a:ext cx="1480474" cy="324000"/>
          </a:xfrm>
          <a:prstGeom prst="homePlate">
            <a:avLst>
              <a:gd name="adj" fmla="val 1460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ts val="300"/>
              </a:spcBef>
            </a:pPr>
            <a:r>
              <a:rPr lang="en-US" altLang="ko-KR" sz="1000" dirty="0" smtClean="0"/>
              <a:t>AP</a:t>
            </a:r>
            <a:r>
              <a:rPr lang="ko-KR" altLang="en-US" sz="1000" dirty="0" smtClean="0"/>
              <a:t>몰 웹사이트 구조 유연화</a:t>
            </a:r>
            <a:endParaRPr lang="ko-KR" altLang="en-US" sz="1000" b="1" dirty="0">
              <a:solidFill>
                <a:schemeClr val="bg2"/>
              </a:solidFill>
            </a:endParaRPr>
          </a:p>
        </p:txBody>
      </p:sp>
      <p:sp>
        <p:nvSpPr>
          <p:cNvPr id="117" name="Title Tracker Circle"/>
          <p:cNvSpPr>
            <a:spLocks/>
          </p:cNvSpPr>
          <p:nvPr/>
        </p:nvSpPr>
        <p:spPr>
          <a:xfrm>
            <a:off x="4416306" y="6122477"/>
            <a:ext cx="144000" cy="144000"/>
          </a:xfrm>
          <a:prstGeom prst="ellipse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+mj-lt"/>
              </a:rPr>
              <a:t>13</a:t>
            </a:r>
          </a:p>
        </p:txBody>
      </p:sp>
      <p:sp>
        <p:nvSpPr>
          <p:cNvPr id="93" name="Pentagon 92"/>
          <p:cNvSpPr>
            <a:spLocks/>
          </p:cNvSpPr>
          <p:nvPr>
            <p:custDataLst>
              <p:tags r:id="rId23"/>
            </p:custDataLst>
          </p:nvPr>
        </p:nvSpPr>
        <p:spPr>
          <a:xfrm>
            <a:off x="4388191" y="3225896"/>
            <a:ext cx="1080000" cy="324000"/>
          </a:xfrm>
          <a:prstGeom prst="homePlate">
            <a:avLst>
              <a:gd name="adj" fmla="val 14607"/>
            </a:avLst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ts val="300"/>
              </a:spcBef>
            </a:pPr>
            <a:r>
              <a:rPr lang="ko-KR" altLang="en-US" sz="1000" dirty="0" smtClean="0">
                <a:solidFill>
                  <a:schemeClr val="bg2"/>
                </a:solidFill>
              </a:rPr>
              <a:t>프로모션 내용 데이터 확보 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01" name="Title Tracker Circle"/>
          <p:cNvSpPr>
            <a:spLocks/>
          </p:cNvSpPr>
          <p:nvPr/>
        </p:nvSpPr>
        <p:spPr>
          <a:xfrm>
            <a:off x="4408512" y="3309549"/>
            <a:ext cx="144000" cy="144000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+mj-lt"/>
              </a:rPr>
              <a:t>5</a:t>
            </a:r>
          </a:p>
        </p:txBody>
      </p:sp>
      <p:sp>
        <p:nvSpPr>
          <p:cNvPr id="122" name="Title Tracker Circle"/>
          <p:cNvSpPr>
            <a:spLocks/>
          </p:cNvSpPr>
          <p:nvPr/>
        </p:nvSpPr>
        <p:spPr>
          <a:xfrm>
            <a:off x="3901453" y="5740106"/>
            <a:ext cx="144000" cy="144000"/>
          </a:xfrm>
          <a:prstGeom prst="ellipse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+mj-lt"/>
              </a:rPr>
              <a:t>12</a:t>
            </a:r>
          </a:p>
        </p:txBody>
      </p:sp>
      <p:sp>
        <p:nvSpPr>
          <p:cNvPr id="82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7" name="Rectangle 28"/>
          <p:cNvSpPr txBox="1"/>
          <p:nvPr>
            <p:custDataLst>
              <p:tags r:id="rId24"/>
            </p:custDataLst>
          </p:nvPr>
        </p:nvSpPr>
        <p:spPr>
          <a:xfrm>
            <a:off x="119063" y="37171"/>
            <a:ext cx="1800000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en-US" altLang="ko-KR" sz="1200" b="1" dirty="0" smtClean="0">
                <a:solidFill>
                  <a:schemeClr val="accent4"/>
                </a:solidFill>
              </a:rPr>
              <a:t>Way We Work &amp; Enabler</a:t>
            </a:r>
          </a:p>
        </p:txBody>
      </p:sp>
      <p:sp>
        <p:nvSpPr>
          <p:cNvPr id="65" name="Pentagon 64"/>
          <p:cNvSpPr>
            <a:spLocks/>
          </p:cNvSpPr>
          <p:nvPr>
            <p:custDataLst>
              <p:tags r:id="rId25"/>
            </p:custDataLst>
          </p:nvPr>
        </p:nvSpPr>
        <p:spPr>
          <a:xfrm>
            <a:off x="2874632" y="2425140"/>
            <a:ext cx="1480474" cy="216000"/>
          </a:xfrm>
          <a:prstGeom prst="homePlate">
            <a:avLst>
              <a:gd name="adj" fmla="val 14607"/>
            </a:avLst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ts val="300"/>
              </a:spcBef>
            </a:pPr>
            <a:r>
              <a:rPr lang="ko-KR" altLang="en-US" sz="1000" dirty="0" smtClean="0">
                <a:solidFill>
                  <a:schemeClr val="bg2"/>
                </a:solidFill>
              </a:rPr>
              <a:t>쿠키 데이터 확보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67" name="Title Tracker Circle"/>
          <p:cNvSpPr>
            <a:spLocks/>
          </p:cNvSpPr>
          <p:nvPr/>
        </p:nvSpPr>
        <p:spPr>
          <a:xfrm>
            <a:off x="2902466" y="2455701"/>
            <a:ext cx="144000" cy="144000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477061" y="764824"/>
            <a:ext cx="10800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ko-KR" altLang="en-US" sz="1000" b="1" dirty="0" smtClean="0">
                <a:solidFill>
                  <a:schemeClr val="tx2"/>
                </a:solidFill>
              </a:rPr>
              <a:t>담당 부서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7477061" y="983393"/>
            <a:ext cx="108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itle Tracker Circle"/>
          <p:cNvSpPr>
            <a:spLocks/>
          </p:cNvSpPr>
          <p:nvPr/>
        </p:nvSpPr>
        <p:spPr>
          <a:xfrm>
            <a:off x="2368916" y="1184485"/>
            <a:ext cx="144000" cy="144000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97" name="Pentagon 96"/>
          <p:cNvSpPr>
            <a:spLocks/>
          </p:cNvSpPr>
          <p:nvPr>
            <p:custDataLst>
              <p:tags r:id="rId26"/>
            </p:custDataLst>
          </p:nvPr>
        </p:nvSpPr>
        <p:spPr>
          <a:xfrm>
            <a:off x="2881670" y="4860169"/>
            <a:ext cx="1080000" cy="324000"/>
          </a:xfrm>
          <a:prstGeom prst="homePlate">
            <a:avLst>
              <a:gd name="adj" fmla="val 1460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ts val="300"/>
              </a:spcBef>
            </a:pPr>
            <a:r>
              <a:rPr lang="ko-KR" altLang="en-US" sz="1000" dirty="0" err="1" smtClean="0">
                <a:solidFill>
                  <a:schemeClr val="bg2"/>
                </a:solidFill>
              </a:rPr>
              <a:t>웹로그</a:t>
            </a:r>
            <a:r>
              <a:rPr lang="ko-KR" altLang="en-US" sz="1000" dirty="0" smtClean="0">
                <a:solidFill>
                  <a:schemeClr val="bg2"/>
                </a:solidFill>
              </a:rPr>
              <a:t> 데이터 실시간 확보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06" name="Title Tracker Circle"/>
          <p:cNvSpPr>
            <a:spLocks/>
          </p:cNvSpPr>
          <p:nvPr/>
        </p:nvSpPr>
        <p:spPr>
          <a:xfrm>
            <a:off x="2909504" y="4950888"/>
            <a:ext cx="144000" cy="144000"/>
          </a:xfrm>
          <a:prstGeom prst="ellipse">
            <a:avLst/>
          </a:prstGeom>
          <a:solidFill>
            <a:schemeClr val="accent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+mj-lt"/>
              </a:rPr>
              <a:t>10</a:t>
            </a:r>
          </a:p>
        </p:txBody>
      </p:sp>
      <p:sp>
        <p:nvSpPr>
          <p:cNvPr id="108" name="Pentagon 107"/>
          <p:cNvSpPr>
            <a:spLocks/>
          </p:cNvSpPr>
          <p:nvPr>
            <p:custDataLst>
              <p:tags r:id="rId27"/>
            </p:custDataLst>
          </p:nvPr>
        </p:nvSpPr>
        <p:spPr>
          <a:xfrm>
            <a:off x="2874632" y="2732215"/>
            <a:ext cx="900000" cy="324000"/>
          </a:xfrm>
          <a:prstGeom prst="homePlate">
            <a:avLst>
              <a:gd name="adj" fmla="val 14607"/>
            </a:avLst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ts val="300"/>
              </a:spcBef>
            </a:pPr>
            <a:r>
              <a:rPr lang="en-US" altLang="ko-KR" sz="1000" dirty="0" smtClean="0">
                <a:solidFill>
                  <a:schemeClr val="bg2"/>
                </a:solidFill>
              </a:rPr>
              <a:t>Opt-in </a:t>
            </a:r>
            <a:r>
              <a:rPr lang="ko-KR" altLang="en-US" sz="1000" dirty="0" smtClean="0">
                <a:solidFill>
                  <a:schemeClr val="bg2"/>
                </a:solidFill>
              </a:rPr>
              <a:t>최신</a:t>
            </a:r>
            <a:r>
              <a:rPr lang="en-US" altLang="ko-KR" sz="1000" dirty="0" smtClean="0">
                <a:solidFill>
                  <a:schemeClr val="bg2"/>
                </a:solidFill>
              </a:rPr>
              <a:t> </a:t>
            </a:r>
            <a:r>
              <a:rPr lang="ko-KR" altLang="en-US" sz="1000" dirty="0" smtClean="0">
                <a:solidFill>
                  <a:schemeClr val="bg2"/>
                </a:solidFill>
              </a:rPr>
              <a:t>이력 적재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09" name="Title Tracker Circle"/>
          <p:cNvSpPr>
            <a:spLocks/>
          </p:cNvSpPr>
          <p:nvPr/>
        </p:nvSpPr>
        <p:spPr>
          <a:xfrm>
            <a:off x="2902466" y="2817232"/>
            <a:ext cx="144000" cy="144000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15" name="Pentagon 114"/>
          <p:cNvSpPr>
            <a:spLocks/>
          </p:cNvSpPr>
          <p:nvPr>
            <p:custDataLst>
              <p:tags r:id="rId28"/>
            </p:custDataLst>
          </p:nvPr>
        </p:nvSpPr>
        <p:spPr>
          <a:xfrm>
            <a:off x="3772991" y="2740233"/>
            <a:ext cx="1152000" cy="324000"/>
          </a:xfrm>
          <a:prstGeom prst="homePlate">
            <a:avLst>
              <a:gd name="adj" fmla="val 14607"/>
            </a:avLst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ts val="300"/>
              </a:spcBef>
            </a:pPr>
            <a:r>
              <a:rPr lang="ko-KR" altLang="en-US" sz="1000" dirty="0" smtClean="0">
                <a:solidFill>
                  <a:schemeClr val="bg2"/>
                </a:solidFill>
              </a:rPr>
              <a:t>전사 통합 </a:t>
            </a:r>
            <a:r>
              <a:rPr lang="en-US" altLang="ko-KR" sz="1000" dirty="0" smtClean="0">
                <a:solidFill>
                  <a:schemeClr val="bg2"/>
                </a:solidFill>
              </a:rPr>
              <a:t>Opt-in </a:t>
            </a:r>
            <a:r>
              <a:rPr lang="ko-KR" altLang="en-US" sz="1000" dirty="0" smtClean="0">
                <a:solidFill>
                  <a:schemeClr val="bg2"/>
                </a:solidFill>
              </a:rPr>
              <a:t>체계로 전환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18" name="Title Tracker Circle"/>
          <p:cNvSpPr>
            <a:spLocks/>
          </p:cNvSpPr>
          <p:nvPr/>
        </p:nvSpPr>
        <p:spPr>
          <a:xfrm>
            <a:off x="3800825" y="2825250"/>
            <a:ext cx="144000" cy="144000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19" name="Pentagon 118"/>
          <p:cNvSpPr>
            <a:spLocks/>
          </p:cNvSpPr>
          <p:nvPr>
            <p:custDataLst>
              <p:tags r:id="rId29"/>
            </p:custDataLst>
          </p:nvPr>
        </p:nvSpPr>
        <p:spPr>
          <a:xfrm>
            <a:off x="2874632" y="4265053"/>
            <a:ext cx="4500000" cy="216000"/>
          </a:xfrm>
          <a:prstGeom prst="homePlate">
            <a:avLst>
              <a:gd name="adj" fmla="val 14607"/>
            </a:avLst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ts val="300"/>
              </a:spcBef>
            </a:pPr>
            <a:r>
              <a:rPr lang="ko-KR" altLang="en-US" sz="1000" dirty="0" smtClean="0">
                <a:solidFill>
                  <a:schemeClr val="bg2"/>
                </a:solidFill>
              </a:rPr>
              <a:t>상품 속성 데이터 확보 </a:t>
            </a:r>
            <a:r>
              <a:rPr lang="en-US" altLang="ko-KR" sz="1000" dirty="0" smtClean="0">
                <a:solidFill>
                  <a:schemeClr val="bg2"/>
                </a:solidFill>
              </a:rPr>
              <a:t>(1</a:t>
            </a:r>
            <a:r>
              <a:rPr lang="ko-KR" altLang="en-US" sz="1000" dirty="0" smtClean="0">
                <a:solidFill>
                  <a:schemeClr val="bg2"/>
                </a:solidFill>
              </a:rPr>
              <a:t>단계 </a:t>
            </a:r>
            <a:r>
              <a:rPr lang="en-US" altLang="ko-KR" sz="1000" dirty="0" smtClean="0">
                <a:solidFill>
                  <a:schemeClr val="bg2"/>
                </a:solidFill>
              </a:rPr>
              <a:t>: </a:t>
            </a:r>
            <a:r>
              <a:rPr lang="ko-KR" altLang="en-US" sz="1000" dirty="0" smtClean="0">
                <a:solidFill>
                  <a:schemeClr val="bg2"/>
                </a:solidFill>
              </a:rPr>
              <a:t>컬러</a:t>
            </a:r>
            <a:r>
              <a:rPr lang="en-US" altLang="ko-KR" sz="1000" dirty="0" smtClean="0">
                <a:solidFill>
                  <a:schemeClr val="bg2"/>
                </a:solidFill>
              </a:rPr>
              <a:t>)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120" name="Title Tracker Circle"/>
          <p:cNvSpPr>
            <a:spLocks/>
          </p:cNvSpPr>
          <p:nvPr/>
        </p:nvSpPr>
        <p:spPr>
          <a:xfrm>
            <a:off x="2905112" y="4295533"/>
            <a:ext cx="144000" cy="144000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+mj-lt"/>
              </a:rPr>
              <a:t>8</a:t>
            </a:r>
          </a:p>
        </p:txBody>
      </p:sp>
      <p:sp>
        <p:nvSpPr>
          <p:cNvPr id="71" name="5. Source"/>
          <p:cNvSpPr>
            <a:spLocks noChangeArrowheads="1"/>
          </p:cNvSpPr>
          <p:nvPr/>
        </p:nvSpPr>
        <p:spPr bwMode="gray">
          <a:xfrm>
            <a:off x="119063" y="6546673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</a:t>
            </a:r>
            <a:r>
              <a:rPr lang="ko-KR" altLang="en-US" sz="800" baseline="0" dirty="0" err="1" smtClean="0">
                <a:solidFill>
                  <a:srgbClr val="808080"/>
                </a:solidFill>
                <a:latin typeface="+mn-lt"/>
                <a:ea typeface="+mn-ea"/>
              </a:rPr>
              <a:t>고객사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 인터뷰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, </a:t>
            </a:r>
            <a:r>
              <a:rPr lang="ko-KR" altLang="en-US" sz="800" dirty="0" err="1" smtClean="0">
                <a:solidFill>
                  <a:srgbClr val="808080"/>
                </a:solidFill>
                <a:latin typeface="+mn-lt"/>
              </a:rPr>
              <a:t>맥킨지</a:t>
            </a:r>
            <a:r>
              <a:rPr lang="en-US" altLang="ko-KR" sz="800" dirty="0" smtClean="0">
                <a:solidFill>
                  <a:srgbClr val="808080"/>
                </a:solidFill>
                <a:latin typeface="+mn-lt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477061" y="1054128"/>
            <a:ext cx="1080000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000" dirty="0" smtClean="0"/>
              <a:t>디지털 마케팅</a:t>
            </a:r>
            <a:endParaRPr lang="en-US" altLang="ko-KR" sz="1000" dirty="0" smtClean="0"/>
          </a:p>
          <a:p>
            <a:pPr lvl="1">
              <a:spcBef>
                <a:spcPts val="200"/>
              </a:spcBef>
            </a:pPr>
            <a:r>
              <a:rPr lang="ko-KR" altLang="en-US" sz="1000" dirty="0" smtClean="0"/>
              <a:t>정보기술</a:t>
            </a:r>
            <a:endParaRPr lang="ko-KR" altLang="en-US" sz="1000" dirty="0"/>
          </a:p>
        </p:txBody>
      </p:sp>
      <p:sp>
        <p:nvSpPr>
          <p:cNvPr id="89" name="TextBox 88"/>
          <p:cNvSpPr txBox="1"/>
          <p:nvPr/>
        </p:nvSpPr>
        <p:spPr>
          <a:xfrm>
            <a:off x="7477061" y="2740233"/>
            <a:ext cx="1080000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000" dirty="0" smtClean="0"/>
              <a:t>정보기술</a:t>
            </a:r>
            <a:endParaRPr lang="en-US" altLang="ko-KR" sz="1000" dirty="0" smtClean="0"/>
          </a:p>
          <a:p>
            <a:pPr lvl="1">
              <a:spcBef>
                <a:spcPts val="200"/>
              </a:spcBef>
            </a:pPr>
            <a:r>
              <a:rPr lang="ko-KR" altLang="en-US" sz="1000" dirty="0" smtClean="0"/>
              <a:t>고객전략</a:t>
            </a:r>
            <a:endParaRPr lang="en-US" altLang="ko-KR" sz="1000" dirty="0" smtClean="0"/>
          </a:p>
          <a:p>
            <a:pPr lvl="1">
              <a:spcBef>
                <a:spcPts val="200"/>
              </a:spcBef>
            </a:pPr>
            <a:r>
              <a:rPr lang="ko-KR" altLang="en-US" sz="1000" dirty="0" err="1" smtClean="0"/>
              <a:t>이커머스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팀</a:t>
            </a:r>
            <a:endParaRPr lang="ko-KR" altLang="en-US" sz="1000" dirty="0"/>
          </a:p>
        </p:txBody>
      </p:sp>
      <p:sp>
        <p:nvSpPr>
          <p:cNvPr id="92" name="TextBox 91"/>
          <p:cNvSpPr txBox="1"/>
          <p:nvPr/>
        </p:nvSpPr>
        <p:spPr>
          <a:xfrm>
            <a:off x="7477061" y="3901724"/>
            <a:ext cx="1080000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000" dirty="0" smtClean="0"/>
              <a:t>정보기술</a:t>
            </a:r>
            <a:endParaRPr lang="en-US" altLang="ko-KR" sz="1000" dirty="0" smtClean="0"/>
          </a:p>
          <a:p>
            <a:pPr lvl="1">
              <a:spcBef>
                <a:spcPts val="200"/>
              </a:spcBef>
            </a:pPr>
            <a:r>
              <a:rPr lang="ko-KR" altLang="en-US" sz="1000" dirty="0" smtClean="0"/>
              <a:t>상품전략</a:t>
            </a:r>
            <a:endParaRPr lang="ko-KR" altLang="en-US" sz="1000" dirty="0"/>
          </a:p>
        </p:txBody>
      </p:sp>
      <p:sp>
        <p:nvSpPr>
          <p:cNvPr id="94" name="TextBox 93"/>
          <p:cNvSpPr txBox="1"/>
          <p:nvPr/>
        </p:nvSpPr>
        <p:spPr>
          <a:xfrm>
            <a:off x="7477061" y="4605810"/>
            <a:ext cx="1080000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000" dirty="0" smtClean="0"/>
              <a:t>정보기술</a:t>
            </a:r>
            <a:endParaRPr lang="en-US" altLang="ko-KR" sz="1000" dirty="0" smtClean="0"/>
          </a:p>
          <a:p>
            <a:pPr lvl="1">
              <a:spcBef>
                <a:spcPts val="200"/>
              </a:spcBef>
            </a:pPr>
            <a:r>
              <a:rPr lang="ko-KR" altLang="en-US" sz="1000" dirty="0"/>
              <a:t>디지털 </a:t>
            </a:r>
            <a:r>
              <a:rPr lang="ko-KR" altLang="en-US" sz="1000" dirty="0" smtClean="0"/>
              <a:t>마케팅</a:t>
            </a:r>
            <a:endParaRPr lang="en-US" altLang="ko-KR" sz="1000" dirty="0"/>
          </a:p>
        </p:txBody>
      </p:sp>
      <p:sp>
        <p:nvSpPr>
          <p:cNvPr id="95" name="TextBox 94"/>
          <p:cNvSpPr txBox="1"/>
          <p:nvPr/>
        </p:nvSpPr>
        <p:spPr>
          <a:xfrm>
            <a:off x="7477061" y="5292817"/>
            <a:ext cx="10800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000" dirty="0" smtClean="0"/>
              <a:t>정보기술</a:t>
            </a:r>
            <a:endParaRPr lang="ko-KR" altLang="en-US" sz="1000" dirty="0"/>
          </a:p>
        </p:txBody>
      </p:sp>
      <p:sp>
        <p:nvSpPr>
          <p:cNvPr id="96" name="TextBox 95"/>
          <p:cNvSpPr txBox="1"/>
          <p:nvPr/>
        </p:nvSpPr>
        <p:spPr>
          <a:xfrm>
            <a:off x="7477061" y="6051441"/>
            <a:ext cx="1080000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000" dirty="0" smtClean="0"/>
              <a:t>정보기술</a:t>
            </a:r>
            <a:endParaRPr lang="en-US" altLang="ko-KR" sz="1000" dirty="0" smtClean="0"/>
          </a:p>
          <a:p>
            <a:pPr lvl="1">
              <a:spcBef>
                <a:spcPts val="200"/>
              </a:spcBef>
            </a:pPr>
            <a:r>
              <a:rPr lang="ko-KR" altLang="en-US" sz="1000" dirty="0" err="1" smtClean="0"/>
              <a:t>이커머스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팀</a:t>
            </a:r>
            <a:endParaRPr lang="ko-KR" altLang="en-US" sz="1000" dirty="0"/>
          </a:p>
        </p:txBody>
      </p:sp>
      <p:sp>
        <p:nvSpPr>
          <p:cNvPr id="121" name="Rectangle 28"/>
          <p:cNvSpPr txBox="1"/>
          <p:nvPr>
            <p:custDataLst>
              <p:tags r:id="rId30"/>
            </p:custDataLst>
          </p:nvPr>
        </p:nvSpPr>
        <p:spPr>
          <a:xfrm>
            <a:off x="3253908" y="708148"/>
            <a:ext cx="745127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en-US" altLang="ko-KR" sz="1000" b="1" dirty="0" smtClean="0">
                <a:solidFill>
                  <a:schemeClr val="tx2"/>
                </a:solidFill>
              </a:rPr>
              <a:t>2017. 2Q</a:t>
            </a:r>
          </a:p>
        </p:txBody>
      </p:sp>
      <p:sp>
        <p:nvSpPr>
          <p:cNvPr id="123" name="Rectangle 28"/>
          <p:cNvSpPr txBox="1"/>
          <p:nvPr>
            <p:custDataLst>
              <p:tags r:id="rId31"/>
            </p:custDataLst>
          </p:nvPr>
        </p:nvSpPr>
        <p:spPr>
          <a:xfrm>
            <a:off x="4723064" y="708148"/>
            <a:ext cx="745127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en-US" altLang="ko-KR" sz="1000" b="1" dirty="0" smtClean="0">
                <a:solidFill>
                  <a:schemeClr val="tx2"/>
                </a:solidFill>
              </a:rPr>
              <a:t>2017. 3Q</a:t>
            </a:r>
          </a:p>
        </p:txBody>
      </p:sp>
      <p:sp>
        <p:nvSpPr>
          <p:cNvPr id="124" name="Rectangle 28"/>
          <p:cNvSpPr txBox="1"/>
          <p:nvPr>
            <p:custDataLst>
              <p:tags r:id="rId32"/>
            </p:custDataLst>
          </p:nvPr>
        </p:nvSpPr>
        <p:spPr>
          <a:xfrm>
            <a:off x="6192220" y="708148"/>
            <a:ext cx="745127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en-US" altLang="ko-KR" sz="1000" b="1" dirty="0" smtClean="0">
                <a:solidFill>
                  <a:schemeClr val="tx2"/>
                </a:solidFill>
              </a:rPr>
              <a:t>2017. 4Q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2841195" y="875390"/>
            <a:ext cx="3038053" cy="82385"/>
            <a:chOff x="2841195" y="843819"/>
            <a:chExt cx="3038053" cy="5580000"/>
          </a:xfrm>
        </p:grpSpPr>
        <p:cxnSp>
          <p:nvCxnSpPr>
            <p:cNvPr id="126" name="Straight Connector 125"/>
            <p:cNvCxnSpPr/>
            <p:nvPr/>
          </p:nvCxnSpPr>
          <p:spPr>
            <a:xfrm>
              <a:off x="4355106" y="843819"/>
              <a:ext cx="0" cy="558000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2841195" y="843819"/>
              <a:ext cx="0" cy="558000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879248" y="843819"/>
              <a:ext cx="0" cy="558000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00748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83" name="think-cell Slide" r:id="rId9" imgW="492" imgH="493" progId="TCLayout.ActiveDocument.1">
                  <p:embed/>
                </p:oleObj>
              </mc:Choice>
              <mc:Fallback>
                <p:oleObj name="think-cell Slide" r:id="rId9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307777"/>
          </a:xfrm>
        </p:spPr>
        <p:txBody>
          <a:bodyPr/>
          <a:lstStyle/>
          <a:p>
            <a:pPr marL="360000" lvl="1" indent="0" latinLnBrk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000" b="0" dirty="0" smtClean="0">
                <a:latin typeface="+mj-ea"/>
                <a:ea typeface="+mj-ea"/>
              </a:rPr>
              <a:t>부재한</a:t>
            </a:r>
            <a:r>
              <a:rPr lang="en-US" altLang="ko-KR" sz="2000" b="0" dirty="0" smtClean="0">
                <a:latin typeface="+mj-ea"/>
                <a:ea typeface="+mj-ea"/>
              </a:rPr>
              <a:t> </a:t>
            </a:r>
            <a:r>
              <a:rPr lang="ko-KR" altLang="en-US" sz="2000" b="0" dirty="0" smtClean="0">
                <a:latin typeface="+mj-ea"/>
                <a:ea typeface="+mj-ea"/>
              </a:rPr>
              <a:t>데이터 확보 및 신뢰성과 </a:t>
            </a:r>
            <a:r>
              <a:rPr lang="ko-KR" altLang="en-US" sz="2000" b="0" dirty="0" err="1" smtClean="0">
                <a:latin typeface="+mj-ea"/>
                <a:ea typeface="+mj-ea"/>
              </a:rPr>
              <a:t>활용성</a:t>
            </a:r>
            <a:r>
              <a:rPr lang="ko-KR" altLang="en-US" sz="2000" b="0" dirty="0" smtClean="0">
                <a:latin typeface="+mj-ea"/>
                <a:ea typeface="+mj-ea"/>
              </a:rPr>
              <a:t> 제고가 필요함</a:t>
            </a:r>
            <a:endParaRPr lang="en-US" altLang="ko-KR" sz="2000" b="0" dirty="0">
              <a:latin typeface="+mj-ea"/>
              <a:ea typeface="+mj-ea"/>
            </a:endParaRPr>
          </a:p>
        </p:txBody>
      </p:sp>
      <p:sp>
        <p:nvSpPr>
          <p:cNvPr id="82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7" name="Rectangle 28"/>
          <p:cNvSpPr txBox="1"/>
          <p:nvPr>
            <p:custDataLst>
              <p:tags r:id="rId3"/>
            </p:custDataLst>
          </p:nvPr>
        </p:nvSpPr>
        <p:spPr>
          <a:xfrm>
            <a:off x="119063" y="37171"/>
            <a:ext cx="1800000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en-US" altLang="ko-KR" sz="1200" b="1" dirty="0" smtClean="0">
                <a:solidFill>
                  <a:schemeClr val="accent4"/>
                </a:solidFill>
              </a:rPr>
              <a:t>Way We Work &amp; Enabler</a:t>
            </a:r>
          </a:p>
        </p:txBody>
      </p:sp>
      <p:sp>
        <p:nvSpPr>
          <p:cNvPr id="96" name="Rectangle 95"/>
          <p:cNvSpPr>
            <a:spLocks/>
          </p:cNvSpPr>
          <p:nvPr/>
        </p:nvSpPr>
        <p:spPr>
          <a:xfrm>
            <a:off x="1383128" y="659378"/>
            <a:ext cx="2880000" cy="288000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buClr>
                <a:srgbClr val="002960"/>
              </a:buClr>
            </a:pPr>
            <a:r>
              <a:rPr lang="ko-KR" altLang="en-US" sz="1300" b="1" dirty="0" smtClean="0">
                <a:solidFill>
                  <a:schemeClr val="bg1"/>
                </a:solidFill>
              </a:rPr>
              <a:t>이슈</a:t>
            </a:r>
            <a:endParaRPr lang="en-US" altLang="ko-KR" sz="1300" b="1" dirty="0">
              <a:solidFill>
                <a:schemeClr val="bg1"/>
              </a:solidFill>
            </a:endParaRPr>
          </a:p>
        </p:txBody>
      </p:sp>
      <p:sp>
        <p:nvSpPr>
          <p:cNvPr id="106" name="Rectangle 105"/>
          <p:cNvSpPr>
            <a:spLocks/>
          </p:cNvSpPr>
          <p:nvPr/>
        </p:nvSpPr>
        <p:spPr>
          <a:xfrm>
            <a:off x="4376575" y="659378"/>
            <a:ext cx="2952000" cy="288000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atinLnBrk="0"/>
            <a:r>
              <a:rPr lang="ko-KR" altLang="en-US" sz="1300" b="1" dirty="0" smtClean="0">
                <a:solidFill>
                  <a:schemeClr val="bg1"/>
                </a:solidFill>
              </a:rPr>
              <a:t>개선 계획 및 지원 필요 사항</a:t>
            </a:r>
            <a:endParaRPr lang="en-US" altLang="ko-KR" sz="1300" b="1" dirty="0">
              <a:solidFill>
                <a:schemeClr val="bg1"/>
              </a:solidFill>
            </a:endParaRPr>
          </a:p>
        </p:txBody>
      </p:sp>
      <p:sp>
        <p:nvSpPr>
          <p:cNvPr id="9" name="TextBox 137"/>
          <p:cNvSpPr txBox="1"/>
          <p:nvPr>
            <p:custDataLst>
              <p:tags r:id="rId4"/>
            </p:custDataLst>
          </p:nvPr>
        </p:nvSpPr>
        <p:spPr>
          <a:xfrm>
            <a:off x="572211" y="996779"/>
            <a:ext cx="720000" cy="187200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ko-KR" altLang="en-US" sz="1300" dirty="0" smtClean="0">
                <a:solidFill>
                  <a:schemeClr val="tx2"/>
                </a:solidFill>
              </a:rPr>
              <a:t>온라인 접속 및  </a:t>
            </a:r>
            <a:r>
              <a:rPr lang="ko-KR" altLang="en-US" sz="1300" dirty="0" err="1" smtClean="0">
                <a:solidFill>
                  <a:schemeClr val="tx2"/>
                </a:solidFill>
              </a:rPr>
              <a:t>브라우징</a:t>
            </a:r>
            <a:r>
              <a:rPr lang="ko-KR" altLang="en-US" sz="1300" dirty="0" smtClean="0">
                <a:solidFill>
                  <a:schemeClr val="tx2"/>
                </a:solidFill>
              </a:rPr>
              <a:t> 정보</a:t>
            </a:r>
            <a:endParaRPr lang="en-US" sz="1300" dirty="0">
              <a:solidFill>
                <a:schemeClr val="tx2"/>
              </a:solidFill>
            </a:endParaRPr>
          </a:p>
        </p:txBody>
      </p:sp>
      <p:sp>
        <p:nvSpPr>
          <p:cNvPr id="10" name="TextBox 137"/>
          <p:cNvSpPr txBox="1"/>
          <p:nvPr>
            <p:custDataLst>
              <p:tags r:id="rId5"/>
            </p:custDataLst>
          </p:nvPr>
        </p:nvSpPr>
        <p:spPr>
          <a:xfrm>
            <a:off x="572211" y="3020032"/>
            <a:ext cx="720000" cy="223200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ko-KR" altLang="en-US" sz="1300" dirty="0" smtClean="0">
                <a:solidFill>
                  <a:schemeClr val="tx2"/>
                </a:solidFill>
              </a:rPr>
              <a:t>마케팅 활동 및 응답  정보</a:t>
            </a:r>
            <a:endParaRPr lang="en-US" sz="1300" dirty="0">
              <a:solidFill>
                <a:schemeClr val="tx2"/>
              </a:solidFill>
            </a:endParaRPr>
          </a:p>
        </p:txBody>
      </p:sp>
      <p:sp>
        <p:nvSpPr>
          <p:cNvPr id="11" name="TextBox 137"/>
          <p:cNvSpPr txBox="1"/>
          <p:nvPr>
            <p:custDataLst>
              <p:tags r:id="rId6"/>
            </p:custDataLst>
          </p:nvPr>
        </p:nvSpPr>
        <p:spPr>
          <a:xfrm>
            <a:off x="572211" y="5437383"/>
            <a:ext cx="720000" cy="959396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ko-KR" altLang="en-US" sz="1300" dirty="0" smtClean="0">
                <a:solidFill>
                  <a:schemeClr val="tx2"/>
                </a:solidFill>
              </a:rPr>
              <a:t>상품 </a:t>
            </a:r>
            <a:endParaRPr lang="en-US" altLang="ko-KR" sz="1300" dirty="0" smtClean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ko-KR" altLang="en-US" sz="1300" dirty="0" smtClean="0">
                <a:solidFill>
                  <a:schemeClr val="tx2"/>
                </a:solidFill>
              </a:rPr>
              <a:t>정보</a:t>
            </a:r>
            <a:endParaRPr lang="en-US" sz="1300" dirty="0">
              <a:solidFill>
                <a:schemeClr val="tx2"/>
              </a:solidFill>
            </a:endParaRPr>
          </a:p>
        </p:txBody>
      </p:sp>
      <p:sp>
        <p:nvSpPr>
          <p:cNvPr id="12" name="TextBox 137"/>
          <p:cNvSpPr txBox="1"/>
          <p:nvPr>
            <p:custDataLst>
              <p:tags r:id="rId7"/>
            </p:custDataLst>
          </p:nvPr>
        </p:nvSpPr>
        <p:spPr>
          <a:xfrm>
            <a:off x="229061" y="996779"/>
            <a:ext cx="252000" cy="5400000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ko-KR" altLang="en-US" sz="1300" dirty="0" smtClean="0">
                <a:solidFill>
                  <a:schemeClr val="bg1"/>
                </a:solidFill>
              </a:rPr>
              <a:t>데이터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91754" y="996780"/>
            <a:ext cx="2880000" cy="8386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smtClean="0"/>
              <a:t>앱로그 부재 및 </a:t>
            </a:r>
            <a:r>
              <a:rPr lang="ko-KR" altLang="en-US" sz="1300" dirty="0" err="1" smtClean="0"/>
              <a:t>웹로그</a:t>
            </a:r>
            <a:r>
              <a:rPr lang="ko-KR" altLang="en-US" sz="1300" dirty="0" smtClean="0"/>
              <a:t> 신뢰성 이슈</a:t>
            </a:r>
            <a:endParaRPr lang="en-US" altLang="ko-KR" sz="1300" dirty="0" smtClean="0"/>
          </a:p>
          <a:p>
            <a:pPr lvl="2">
              <a:spcBef>
                <a:spcPts val="200"/>
              </a:spcBef>
            </a:pPr>
            <a:r>
              <a:rPr lang="ko-KR" altLang="en-US" sz="1300" dirty="0" smtClean="0"/>
              <a:t>웹의 불완전한 </a:t>
            </a:r>
            <a:r>
              <a:rPr lang="ko-KR" altLang="en-US" sz="1300" dirty="0" err="1" smtClean="0"/>
              <a:t>태깅과</a:t>
            </a:r>
            <a:r>
              <a:rPr lang="ko-KR" altLang="en-US" sz="1300" dirty="0" smtClean="0"/>
              <a:t> </a:t>
            </a:r>
            <a:r>
              <a:rPr lang="ko-KR" altLang="en-US" sz="1300" dirty="0" err="1" smtClean="0"/>
              <a:t>앱의</a:t>
            </a:r>
            <a:r>
              <a:rPr lang="ko-KR" altLang="en-US" sz="1300" dirty="0" smtClean="0"/>
              <a:t> </a:t>
            </a:r>
            <a:r>
              <a:rPr lang="ko-KR" altLang="en-US" sz="1300" dirty="0" err="1" smtClean="0"/>
              <a:t>태깅데이터</a:t>
            </a:r>
            <a:r>
              <a:rPr lang="ko-KR" altLang="en-US" sz="1300" dirty="0" smtClean="0"/>
              <a:t> 부재로 </a:t>
            </a:r>
            <a:r>
              <a:rPr lang="en-US" altLang="ko-KR" sz="1300" dirty="0" smtClean="0"/>
              <a:t>AP</a:t>
            </a:r>
            <a:r>
              <a:rPr lang="ko-KR" altLang="en-US" sz="1300" dirty="0" smtClean="0"/>
              <a:t>몰 고객 행태에 대한 정확한 분석 어려움</a:t>
            </a:r>
            <a:endParaRPr lang="ko-KR" altLang="en-US" sz="1300" dirty="0"/>
          </a:p>
        </p:txBody>
      </p:sp>
      <p:sp>
        <p:nvSpPr>
          <p:cNvPr id="18" name="TextBox 17"/>
          <p:cNvSpPr txBox="1"/>
          <p:nvPr/>
        </p:nvSpPr>
        <p:spPr>
          <a:xfrm>
            <a:off x="4412705" y="996780"/>
            <a:ext cx="2952000" cy="6386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altLang="ko-KR" sz="1300" dirty="0" smtClean="0"/>
              <a:t>PC/Mobile/APP </a:t>
            </a:r>
            <a:r>
              <a:rPr lang="ko-KR" altLang="en-US" sz="1300" dirty="0" smtClean="0"/>
              <a:t>로그 </a:t>
            </a:r>
            <a:r>
              <a:rPr lang="en-US" altLang="ko-KR" sz="1300" dirty="0" smtClean="0"/>
              <a:t>Re-build</a:t>
            </a:r>
          </a:p>
          <a:p>
            <a:pPr lvl="1">
              <a:spcBef>
                <a:spcPts val="200"/>
              </a:spcBef>
            </a:pPr>
            <a:r>
              <a:rPr lang="ko-KR" altLang="en-US" sz="1300" dirty="0" smtClean="0"/>
              <a:t>향후 </a:t>
            </a:r>
            <a:r>
              <a:rPr lang="en-US" altLang="ko-KR" sz="1300" dirty="0" smtClean="0"/>
              <a:t>Audit </a:t>
            </a:r>
            <a:r>
              <a:rPr lang="ko-KR" altLang="en-US" sz="1300" dirty="0" smtClean="0"/>
              <a:t>관련</a:t>
            </a:r>
            <a:r>
              <a:rPr lang="en-US" altLang="ko-KR" sz="1300" dirty="0"/>
              <a:t> </a:t>
            </a:r>
            <a:r>
              <a:rPr lang="en-US" altLang="ko-KR" sz="1300" dirty="0" err="1" smtClean="0"/>
              <a:t>R&amp;R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협의 </a:t>
            </a:r>
            <a:r>
              <a:rPr lang="en-US" altLang="ko-KR" sz="1300" dirty="0" smtClean="0"/>
              <a:t>(</a:t>
            </a:r>
            <a:r>
              <a:rPr lang="ko-KR" altLang="en-US" sz="1300" dirty="0" err="1" smtClean="0"/>
              <a:t>데이터거버넌스</a:t>
            </a:r>
            <a:r>
              <a:rPr lang="ko-KR" altLang="en-US" sz="1300" dirty="0" smtClean="0"/>
              <a:t> 협의要</a:t>
            </a:r>
            <a:r>
              <a:rPr lang="en-US" altLang="ko-KR" sz="1300" dirty="0" smtClean="0"/>
              <a:t>)</a:t>
            </a:r>
            <a:endParaRPr lang="ko-KR" altLang="en-US" sz="1300" dirty="0"/>
          </a:p>
        </p:txBody>
      </p:sp>
      <p:sp>
        <p:nvSpPr>
          <p:cNvPr id="19" name="TextBox 18"/>
          <p:cNvSpPr txBox="1"/>
          <p:nvPr/>
        </p:nvSpPr>
        <p:spPr>
          <a:xfrm>
            <a:off x="1401279" y="1937293"/>
            <a:ext cx="28800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en-US" altLang="ko-KR" sz="1300" dirty="0" smtClean="0"/>
              <a:t>AP</a:t>
            </a:r>
            <a:r>
              <a:rPr lang="ko-KR" altLang="en-US" sz="1300" dirty="0" smtClean="0"/>
              <a:t>몰 접속 고객의 유입경로 파악 어려움</a:t>
            </a:r>
            <a:endParaRPr lang="ko-KR" altLang="en-US" sz="1300" dirty="0"/>
          </a:p>
        </p:txBody>
      </p:sp>
      <p:sp>
        <p:nvSpPr>
          <p:cNvPr id="20" name="TextBox 19"/>
          <p:cNvSpPr txBox="1"/>
          <p:nvPr/>
        </p:nvSpPr>
        <p:spPr>
          <a:xfrm>
            <a:off x="4422230" y="1937293"/>
            <a:ext cx="2952000" cy="425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smtClean="0"/>
              <a:t>캠페인별 </a:t>
            </a:r>
            <a:r>
              <a:rPr lang="en-US" altLang="ko-KR" sz="1300" dirty="0" smtClean="0"/>
              <a:t>Tracking code </a:t>
            </a:r>
            <a:r>
              <a:rPr lang="ko-KR" altLang="en-US" sz="1300" dirty="0" smtClean="0"/>
              <a:t>관리체계 구축 </a:t>
            </a:r>
            <a:endParaRPr lang="en-US" altLang="ko-KR" sz="1300" dirty="0" smtClean="0"/>
          </a:p>
          <a:p>
            <a:pPr lvl="1">
              <a:spcBef>
                <a:spcPts val="200"/>
              </a:spcBef>
            </a:pPr>
            <a:r>
              <a:rPr lang="ko-KR" altLang="en-US" sz="1300" dirty="0" smtClean="0"/>
              <a:t>브랜드 </a:t>
            </a:r>
            <a:r>
              <a:rPr lang="ko-KR" altLang="en-US" sz="1300" dirty="0" err="1" smtClean="0"/>
              <a:t>닷컴</a:t>
            </a:r>
            <a:r>
              <a:rPr lang="ko-KR" altLang="en-US" sz="1300" dirty="0" smtClean="0"/>
              <a:t> </a:t>
            </a:r>
            <a:r>
              <a:rPr lang="ko-KR" altLang="en-US" sz="1300" dirty="0" err="1" smtClean="0"/>
              <a:t>웹로그</a:t>
            </a:r>
            <a:r>
              <a:rPr lang="ko-KR" altLang="en-US" sz="1300" dirty="0" smtClean="0"/>
              <a:t> 보강</a:t>
            </a:r>
            <a:endParaRPr lang="ko-KR" altLang="en-US" sz="13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1391754" y="1879176"/>
            <a:ext cx="7380000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2211" y="2946291"/>
            <a:ext cx="8208000" cy="0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91754" y="3020032"/>
            <a:ext cx="28800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ko-KR" altLang="en-US" sz="1300" dirty="0" smtClean="0"/>
              <a:t>전사차원 캠페인 전개 時 기준이 되는 </a:t>
            </a:r>
            <a:r>
              <a:rPr lang="en-US" altLang="ko-KR" sz="1300" dirty="0" smtClean="0"/>
              <a:t>Opt-in </a:t>
            </a:r>
            <a:r>
              <a:rPr lang="ko-KR" altLang="en-US" sz="1300" dirty="0" smtClean="0"/>
              <a:t>정보 불명확</a:t>
            </a:r>
            <a:endParaRPr lang="ko-KR" altLang="en-US" sz="1300" dirty="0"/>
          </a:p>
        </p:txBody>
      </p:sp>
      <p:sp>
        <p:nvSpPr>
          <p:cNvPr id="24" name="TextBox 23"/>
          <p:cNvSpPr txBox="1"/>
          <p:nvPr/>
        </p:nvSpPr>
        <p:spPr>
          <a:xfrm>
            <a:off x="4412705" y="3020032"/>
            <a:ext cx="2952000" cy="425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smtClean="0"/>
              <a:t>채널별 </a:t>
            </a:r>
            <a:r>
              <a:rPr lang="en-US" altLang="ko-KR" sz="1300" dirty="0" smtClean="0"/>
              <a:t>Opt-in </a:t>
            </a:r>
            <a:r>
              <a:rPr lang="ko-KR" altLang="en-US" sz="1300" dirty="0" smtClean="0"/>
              <a:t>최신 업데이트 이력 적재</a:t>
            </a:r>
            <a:endParaRPr lang="en-US" altLang="ko-KR" sz="1300" dirty="0" smtClean="0"/>
          </a:p>
          <a:p>
            <a:pPr lvl="1">
              <a:spcBef>
                <a:spcPts val="200"/>
              </a:spcBef>
            </a:pPr>
            <a:r>
              <a:rPr lang="ko-KR" altLang="en-US" sz="1300" dirty="0" smtClean="0"/>
              <a:t>전사 통합 </a:t>
            </a:r>
            <a:r>
              <a:rPr lang="en-US" altLang="ko-KR" sz="1300" dirty="0" smtClean="0"/>
              <a:t>Opt-in </a:t>
            </a:r>
            <a:r>
              <a:rPr lang="ko-KR" altLang="en-US" sz="1300" dirty="0" smtClean="0"/>
              <a:t>체계로의 전환</a:t>
            </a:r>
            <a:endParaRPr lang="ko-KR" altLang="en-US" sz="1300" dirty="0"/>
          </a:p>
        </p:txBody>
      </p:sp>
      <p:sp>
        <p:nvSpPr>
          <p:cNvPr id="25" name="TextBox 24"/>
          <p:cNvSpPr txBox="1"/>
          <p:nvPr/>
        </p:nvSpPr>
        <p:spPr>
          <a:xfrm>
            <a:off x="1401279" y="3576046"/>
            <a:ext cx="28800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altLang="ko-KR" sz="1300" dirty="0" smtClean="0"/>
              <a:t>AP</a:t>
            </a:r>
            <a:r>
              <a:rPr lang="ko-KR" altLang="en-US" sz="1300" dirty="0" smtClean="0"/>
              <a:t>몰 </a:t>
            </a:r>
            <a:r>
              <a:rPr lang="en-US" altLang="ko-KR" sz="1300" dirty="0" smtClean="0"/>
              <a:t>Opt-in </a:t>
            </a:r>
            <a:r>
              <a:rPr lang="ko-KR" altLang="en-US" sz="1300" dirty="0" smtClean="0"/>
              <a:t>정보의 </a:t>
            </a:r>
            <a:r>
              <a:rPr lang="ko-KR" altLang="en-US" sz="1300" dirty="0" err="1" smtClean="0"/>
              <a:t>운영계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분석계 데이터 불일치</a:t>
            </a:r>
            <a:endParaRPr lang="en-US" altLang="ko-KR" sz="13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422230" y="3576046"/>
            <a:ext cx="29520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ko-KR" altLang="en-US" sz="1300" dirty="0" err="1" smtClean="0"/>
              <a:t>운영계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Opt-in </a:t>
            </a:r>
            <a:r>
              <a:rPr lang="ko-KR" altLang="en-US" sz="1300" dirty="0" smtClean="0"/>
              <a:t>데이터 테이블 분석계로 이관</a:t>
            </a:r>
            <a:endParaRPr lang="ko-KR" altLang="en-US" sz="13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391754" y="3508404"/>
            <a:ext cx="7380000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391754" y="4048538"/>
            <a:ext cx="7380000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01279" y="4112370"/>
            <a:ext cx="28800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ko-KR" altLang="en-US" sz="1300" dirty="0" smtClean="0"/>
              <a:t>고객의 캠페인 반응이력 및 반응한 프로모션 상세정보 보완 필요</a:t>
            </a:r>
            <a:endParaRPr lang="ko-KR" altLang="en-US" sz="1300" dirty="0"/>
          </a:p>
        </p:txBody>
      </p:sp>
      <p:sp>
        <p:nvSpPr>
          <p:cNvPr id="31" name="TextBox 30"/>
          <p:cNvSpPr txBox="1"/>
          <p:nvPr/>
        </p:nvSpPr>
        <p:spPr>
          <a:xfrm>
            <a:off x="4422230" y="4112370"/>
            <a:ext cx="2952000" cy="8386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altLang="ko-KR" sz="1300" dirty="0" smtClean="0"/>
              <a:t>UMS</a:t>
            </a:r>
            <a:r>
              <a:rPr lang="ko-KR" altLang="en-US" sz="1300" dirty="0" smtClean="0"/>
              <a:t>를 통한 </a:t>
            </a:r>
            <a:r>
              <a:rPr lang="en-US" altLang="ko-KR" sz="1300" dirty="0" smtClean="0"/>
              <a:t>Outbound </a:t>
            </a:r>
            <a:r>
              <a:rPr lang="ko-KR" altLang="en-US" sz="1300" dirty="0" smtClean="0"/>
              <a:t>반응 이력 외 </a:t>
            </a:r>
            <a:r>
              <a:rPr lang="en-US" altLang="ko-KR" sz="1300" dirty="0" smtClean="0"/>
              <a:t>Inbound </a:t>
            </a:r>
            <a:r>
              <a:rPr lang="ko-KR" altLang="en-US" sz="1300" dirty="0" smtClean="0"/>
              <a:t>반응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이력 要</a:t>
            </a:r>
            <a:endParaRPr lang="en-US" altLang="ko-KR" sz="1300" dirty="0" smtClean="0"/>
          </a:p>
          <a:p>
            <a:pPr lvl="1">
              <a:spcBef>
                <a:spcPts val="200"/>
              </a:spcBef>
            </a:pPr>
            <a:r>
              <a:rPr lang="ko-KR" altLang="en-US" sz="1300" dirty="0" smtClean="0"/>
              <a:t>프로모션 </a:t>
            </a:r>
            <a:r>
              <a:rPr lang="en-US" altLang="ko-KR" sz="1300" dirty="0" smtClean="0"/>
              <a:t>ID</a:t>
            </a:r>
            <a:r>
              <a:rPr lang="ko-KR" altLang="en-US" sz="1300" dirty="0" smtClean="0"/>
              <a:t>별 기간</a:t>
            </a:r>
            <a:r>
              <a:rPr lang="en-US" altLang="ko-KR" sz="1300" dirty="0" smtClean="0"/>
              <a:t>/</a:t>
            </a:r>
            <a:r>
              <a:rPr lang="ko-KR" altLang="en-US" sz="1300" dirty="0" smtClean="0"/>
              <a:t>혜택 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증정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할인 등</a:t>
            </a:r>
            <a:r>
              <a:rPr lang="en-US" altLang="ko-KR" sz="1300" dirty="0" smtClean="0"/>
              <a:t>) </a:t>
            </a:r>
            <a:r>
              <a:rPr lang="ko-KR" altLang="en-US" sz="1300" dirty="0" smtClean="0"/>
              <a:t>데이터 관리 체계 보완</a:t>
            </a:r>
            <a:endParaRPr lang="ko-KR" altLang="en-US" sz="1300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1391754" y="4970247"/>
            <a:ext cx="7380000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01279" y="5055099"/>
            <a:ext cx="28800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ko-KR" altLang="en-US" sz="1300" dirty="0" smtClean="0"/>
              <a:t>고객별 판촉 증정 데이터 활용 부재</a:t>
            </a:r>
            <a:endParaRPr lang="ko-KR" altLang="en-US" sz="1300" dirty="0"/>
          </a:p>
        </p:txBody>
      </p:sp>
      <p:sp>
        <p:nvSpPr>
          <p:cNvPr id="34" name="TextBox 33"/>
          <p:cNvSpPr txBox="1"/>
          <p:nvPr/>
        </p:nvSpPr>
        <p:spPr>
          <a:xfrm>
            <a:off x="4422230" y="5055099"/>
            <a:ext cx="29520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ko-KR" altLang="en-US" sz="1300" dirty="0" err="1" smtClean="0"/>
              <a:t>운영계</a:t>
            </a:r>
            <a:r>
              <a:rPr lang="en-US" altLang="ko-KR" sz="1300" dirty="0"/>
              <a:t>/</a:t>
            </a:r>
            <a:r>
              <a:rPr lang="en-US" altLang="ko-KR" sz="1300" dirty="0" smtClean="0"/>
              <a:t>SAP </a:t>
            </a:r>
            <a:r>
              <a:rPr lang="ko-KR" altLang="en-US" sz="1300" dirty="0" smtClean="0"/>
              <a:t>정보 확인 및 활용도 제고 </a:t>
            </a:r>
            <a:endParaRPr lang="ko-KR" altLang="en-US" sz="13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572211" y="5359238"/>
            <a:ext cx="8208000" cy="0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91754" y="5437383"/>
            <a:ext cx="28800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ko-KR" altLang="en-US" sz="1300" dirty="0" smtClean="0"/>
              <a:t>브랜드와 </a:t>
            </a:r>
            <a:r>
              <a:rPr lang="ko-KR" altLang="en-US" sz="1300" dirty="0" err="1" smtClean="0"/>
              <a:t>커머스</a:t>
            </a:r>
            <a:r>
              <a:rPr lang="ko-KR" altLang="en-US" sz="1300" dirty="0" smtClean="0"/>
              <a:t> 사이트간 상품코드체계 상이</a:t>
            </a:r>
            <a:endParaRPr lang="ko-KR" altLang="en-US" sz="1300" dirty="0"/>
          </a:p>
        </p:txBody>
      </p:sp>
      <p:sp>
        <p:nvSpPr>
          <p:cNvPr id="37" name="TextBox 36"/>
          <p:cNvSpPr txBox="1"/>
          <p:nvPr/>
        </p:nvSpPr>
        <p:spPr>
          <a:xfrm>
            <a:off x="4412705" y="5437383"/>
            <a:ext cx="29520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ko-KR" altLang="en-US" sz="1300" dirty="0" smtClean="0"/>
              <a:t>사이트간 상품코드 통합 운영</a:t>
            </a:r>
            <a:endParaRPr lang="ko-KR" altLang="en-US" sz="1300" dirty="0"/>
          </a:p>
        </p:txBody>
      </p:sp>
      <p:sp>
        <p:nvSpPr>
          <p:cNvPr id="38" name="TextBox 37"/>
          <p:cNvSpPr txBox="1"/>
          <p:nvPr/>
        </p:nvSpPr>
        <p:spPr>
          <a:xfrm>
            <a:off x="1401279" y="5939913"/>
            <a:ext cx="28800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smtClean="0"/>
              <a:t>상품 속성 정보 관리체계 부재</a:t>
            </a:r>
            <a:endParaRPr lang="ko-KR" altLang="en-US" sz="1300" dirty="0"/>
          </a:p>
        </p:txBody>
      </p:sp>
      <p:sp>
        <p:nvSpPr>
          <p:cNvPr id="39" name="TextBox 38"/>
          <p:cNvSpPr txBox="1"/>
          <p:nvPr/>
        </p:nvSpPr>
        <p:spPr>
          <a:xfrm>
            <a:off x="4422230" y="5939913"/>
            <a:ext cx="29520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ko-KR" altLang="en-US" sz="1300" dirty="0" smtClean="0"/>
              <a:t>상품 속성 분류에 대한 정의</a:t>
            </a:r>
            <a:endParaRPr lang="ko-KR" altLang="en-US" sz="13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1391754" y="5870055"/>
            <a:ext cx="7380000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457118" y="996780"/>
            <a:ext cx="1224000" cy="425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smtClean="0"/>
              <a:t>디지털 마케팅</a:t>
            </a:r>
            <a:endParaRPr lang="en-US" altLang="ko-KR" sz="1300" dirty="0" smtClean="0"/>
          </a:p>
          <a:p>
            <a:pPr lvl="1">
              <a:spcBef>
                <a:spcPts val="200"/>
              </a:spcBef>
            </a:pPr>
            <a:r>
              <a:rPr lang="ko-KR" altLang="en-US" sz="1300" dirty="0" smtClean="0"/>
              <a:t>정보기술</a:t>
            </a:r>
            <a:endParaRPr lang="en-US" altLang="ko-KR" sz="1300" dirty="0"/>
          </a:p>
        </p:txBody>
      </p:sp>
      <p:sp>
        <p:nvSpPr>
          <p:cNvPr id="45" name="TextBox 44"/>
          <p:cNvSpPr txBox="1"/>
          <p:nvPr/>
        </p:nvSpPr>
        <p:spPr>
          <a:xfrm>
            <a:off x="7457118" y="1937293"/>
            <a:ext cx="1224000" cy="425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smtClean="0"/>
              <a:t>디지털마케팅</a:t>
            </a:r>
            <a:endParaRPr lang="en-US" altLang="ko-KR" sz="1300" dirty="0" smtClean="0"/>
          </a:p>
          <a:p>
            <a:pPr lvl="1">
              <a:spcBef>
                <a:spcPts val="200"/>
              </a:spcBef>
            </a:pPr>
            <a:r>
              <a:rPr lang="ko-KR" altLang="en-US" sz="1300" dirty="0" smtClean="0"/>
              <a:t>정보기술</a:t>
            </a:r>
            <a:endParaRPr lang="ko-KR" altLang="en-US" sz="1300" dirty="0"/>
          </a:p>
        </p:txBody>
      </p:sp>
      <p:sp>
        <p:nvSpPr>
          <p:cNvPr id="46" name="TextBox 45"/>
          <p:cNvSpPr txBox="1"/>
          <p:nvPr/>
        </p:nvSpPr>
        <p:spPr>
          <a:xfrm>
            <a:off x="7457118" y="3020032"/>
            <a:ext cx="1224000" cy="425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smtClean="0"/>
              <a:t>정보기술</a:t>
            </a:r>
            <a:endParaRPr lang="en-US" altLang="ko-KR" sz="1300" dirty="0" smtClean="0"/>
          </a:p>
          <a:p>
            <a:pPr lvl="1">
              <a:spcBef>
                <a:spcPts val="200"/>
              </a:spcBef>
            </a:pPr>
            <a:r>
              <a:rPr lang="ko-KR" altLang="en-US" sz="1300" dirty="0" smtClean="0"/>
              <a:t>고객전략</a:t>
            </a:r>
            <a:endParaRPr lang="ko-KR" altLang="en-US" sz="1300" dirty="0"/>
          </a:p>
        </p:txBody>
      </p:sp>
      <p:sp>
        <p:nvSpPr>
          <p:cNvPr id="47" name="TextBox 46"/>
          <p:cNvSpPr txBox="1"/>
          <p:nvPr/>
        </p:nvSpPr>
        <p:spPr>
          <a:xfrm>
            <a:off x="7457118" y="3576046"/>
            <a:ext cx="12240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smtClean="0"/>
              <a:t>정보기술</a:t>
            </a:r>
            <a:endParaRPr lang="ko-KR" altLang="en-US" sz="1300" dirty="0"/>
          </a:p>
        </p:txBody>
      </p:sp>
      <p:sp>
        <p:nvSpPr>
          <p:cNvPr id="48" name="TextBox 47"/>
          <p:cNvSpPr txBox="1"/>
          <p:nvPr/>
        </p:nvSpPr>
        <p:spPr>
          <a:xfrm>
            <a:off x="7457118" y="4112370"/>
            <a:ext cx="1224000" cy="6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smtClean="0"/>
              <a:t>정보기술</a:t>
            </a:r>
            <a:endParaRPr lang="en-US" altLang="ko-KR" sz="1300" dirty="0" smtClean="0"/>
          </a:p>
          <a:p>
            <a:pPr lvl="1">
              <a:spcBef>
                <a:spcPts val="200"/>
              </a:spcBef>
            </a:pPr>
            <a:endParaRPr lang="en-US" altLang="ko-KR" sz="1300" dirty="0"/>
          </a:p>
          <a:p>
            <a:pPr lvl="1">
              <a:spcBef>
                <a:spcPts val="200"/>
              </a:spcBef>
            </a:pPr>
            <a:r>
              <a:rPr lang="ko-KR" altLang="en-US" sz="1300" dirty="0" err="1" smtClean="0"/>
              <a:t>이커머스</a:t>
            </a:r>
            <a:r>
              <a:rPr lang="en-US" altLang="ko-KR" sz="1300" dirty="0" smtClean="0"/>
              <a:t>1</a:t>
            </a:r>
            <a:r>
              <a:rPr lang="ko-KR" altLang="en-US" sz="1300" dirty="0" smtClean="0"/>
              <a:t>팀</a:t>
            </a:r>
            <a:endParaRPr lang="ko-KR" altLang="en-US" sz="1300" dirty="0"/>
          </a:p>
        </p:txBody>
      </p:sp>
      <p:sp>
        <p:nvSpPr>
          <p:cNvPr id="49" name="TextBox 48"/>
          <p:cNvSpPr txBox="1"/>
          <p:nvPr/>
        </p:nvSpPr>
        <p:spPr>
          <a:xfrm>
            <a:off x="7457118" y="5055099"/>
            <a:ext cx="12240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smtClean="0"/>
              <a:t>정보기술</a:t>
            </a:r>
            <a:endParaRPr lang="ko-KR" altLang="en-US" sz="1300" dirty="0"/>
          </a:p>
        </p:txBody>
      </p:sp>
      <p:sp>
        <p:nvSpPr>
          <p:cNvPr id="50" name="TextBox 49"/>
          <p:cNvSpPr txBox="1"/>
          <p:nvPr/>
        </p:nvSpPr>
        <p:spPr>
          <a:xfrm>
            <a:off x="7457118" y="5437383"/>
            <a:ext cx="12240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smtClean="0"/>
              <a:t>정보기술</a:t>
            </a:r>
            <a:endParaRPr lang="ko-KR" altLang="en-US" sz="1300" dirty="0"/>
          </a:p>
        </p:txBody>
      </p:sp>
      <p:sp>
        <p:nvSpPr>
          <p:cNvPr id="51" name="TextBox 50"/>
          <p:cNvSpPr txBox="1"/>
          <p:nvPr/>
        </p:nvSpPr>
        <p:spPr>
          <a:xfrm>
            <a:off x="7457118" y="5939913"/>
            <a:ext cx="1224000" cy="425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smtClean="0"/>
              <a:t>정보기술</a:t>
            </a:r>
            <a:endParaRPr lang="en-US" altLang="ko-KR" sz="1300" dirty="0" smtClean="0"/>
          </a:p>
          <a:p>
            <a:pPr lvl="1">
              <a:spcBef>
                <a:spcPts val="200"/>
              </a:spcBef>
            </a:pPr>
            <a:r>
              <a:rPr lang="ko-KR" altLang="en-US" sz="1300" dirty="0" smtClean="0"/>
              <a:t>상품전략</a:t>
            </a:r>
            <a:endParaRPr lang="ko-KR" altLang="en-US" sz="1300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1391754" y="2413508"/>
            <a:ext cx="7380000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404821" y="2471625"/>
            <a:ext cx="28800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ko-KR" altLang="en-US" sz="1300" dirty="0" smtClean="0"/>
              <a:t>비회원에 대한 </a:t>
            </a:r>
            <a:r>
              <a:rPr lang="ko-KR" altLang="en-US" sz="1300" dirty="0" err="1" smtClean="0"/>
              <a:t>쿠키값</a:t>
            </a:r>
            <a:r>
              <a:rPr lang="ko-KR" altLang="en-US" sz="1300" dirty="0" smtClean="0"/>
              <a:t> 데이터 부재</a:t>
            </a:r>
            <a:endParaRPr lang="ko-KR" altLang="en-US" sz="1300" dirty="0"/>
          </a:p>
        </p:txBody>
      </p:sp>
      <p:sp>
        <p:nvSpPr>
          <p:cNvPr id="54" name="TextBox 53"/>
          <p:cNvSpPr txBox="1"/>
          <p:nvPr/>
        </p:nvSpPr>
        <p:spPr>
          <a:xfrm>
            <a:off x="4425772" y="2471625"/>
            <a:ext cx="29520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err="1" smtClean="0"/>
              <a:t>쿠키값</a:t>
            </a:r>
            <a:r>
              <a:rPr lang="ko-KR" altLang="en-US" sz="1300" dirty="0" smtClean="0"/>
              <a:t> 적재 및 향후 전 사이트에 표준화된 쿠키 </a:t>
            </a:r>
            <a:r>
              <a:rPr lang="ko-KR" altLang="en-US" sz="1300" dirty="0" err="1" smtClean="0"/>
              <a:t>정책要</a:t>
            </a:r>
            <a:endParaRPr lang="ko-KR" altLang="en-US" sz="1300" dirty="0"/>
          </a:p>
        </p:txBody>
      </p:sp>
      <p:sp>
        <p:nvSpPr>
          <p:cNvPr id="55" name="TextBox 54"/>
          <p:cNvSpPr txBox="1"/>
          <p:nvPr/>
        </p:nvSpPr>
        <p:spPr>
          <a:xfrm>
            <a:off x="7460660" y="2471625"/>
            <a:ext cx="12240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smtClean="0"/>
              <a:t>정보기술</a:t>
            </a:r>
            <a:endParaRPr lang="ko-KR" altLang="en-US" sz="1300" dirty="0"/>
          </a:p>
        </p:txBody>
      </p:sp>
      <p:sp>
        <p:nvSpPr>
          <p:cNvPr id="58" name="Rectangle 57"/>
          <p:cNvSpPr>
            <a:spLocks/>
          </p:cNvSpPr>
          <p:nvPr/>
        </p:nvSpPr>
        <p:spPr>
          <a:xfrm>
            <a:off x="7433396" y="659378"/>
            <a:ext cx="1304204" cy="288000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atinLnBrk="0"/>
            <a:r>
              <a:rPr lang="ko-KR" altLang="en-US" sz="1300" b="1" smtClean="0">
                <a:solidFill>
                  <a:schemeClr val="bg1"/>
                </a:solidFill>
              </a:rPr>
              <a:t>담당 부서</a:t>
            </a:r>
            <a:endParaRPr lang="en-US" altLang="ko-KR" sz="1300" b="1" dirty="0">
              <a:solidFill>
                <a:schemeClr val="bg1"/>
              </a:solidFill>
            </a:endParaRPr>
          </a:p>
        </p:txBody>
      </p:sp>
      <p:sp>
        <p:nvSpPr>
          <p:cNvPr id="56" name="5. Source"/>
          <p:cNvSpPr>
            <a:spLocks noChangeArrowheads="1"/>
          </p:cNvSpPr>
          <p:nvPr/>
        </p:nvSpPr>
        <p:spPr bwMode="gray">
          <a:xfrm>
            <a:off x="119063" y="6500859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</a:t>
            </a:r>
            <a:r>
              <a:rPr lang="ko-KR" altLang="en-US" sz="800" baseline="0" dirty="0" err="1" smtClean="0">
                <a:solidFill>
                  <a:srgbClr val="808080"/>
                </a:solidFill>
                <a:latin typeface="+mn-lt"/>
                <a:ea typeface="+mn-ea"/>
              </a:rPr>
              <a:t>고객사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 인터뷰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, </a:t>
            </a:r>
            <a:r>
              <a:rPr lang="ko-KR" altLang="en-US" sz="800" dirty="0" err="1" smtClean="0">
                <a:solidFill>
                  <a:srgbClr val="808080"/>
                </a:solidFill>
                <a:latin typeface="+mn-lt"/>
              </a:rPr>
              <a:t>맥킨지</a:t>
            </a:r>
            <a:r>
              <a:rPr lang="en-US" altLang="ko-KR" sz="800" dirty="0" smtClean="0">
                <a:solidFill>
                  <a:srgbClr val="808080"/>
                </a:solidFill>
                <a:latin typeface="+mn-lt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421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441" name="think-cell Slide" r:id="rId9" imgW="492" imgH="493" progId="TCLayout.ActiveDocument.1">
                  <p:embed/>
                </p:oleObj>
              </mc:Choice>
              <mc:Fallback>
                <p:oleObj name="think-cell Slide" r:id="rId9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307777"/>
          </a:xfrm>
        </p:spPr>
        <p:txBody>
          <a:bodyPr/>
          <a:lstStyle/>
          <a:p>
            <a:pPr marL="360000" lvl="1" indent="0" latinLnBrk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000" b="0" dirty="0" smtClean="0">
                <a:latin typeface="+mj-ea"/>
                <a:ea typeface="+mj-ea"/>
              </a:rPr>
              <a:t>시스템은 기능 및 성능 업그레이드가 필요함</a:t>
            </a:r>
            <a:endParaRPr lang="en-US" altLang="ko-KR" sz="2000" b="0" dirty="0">
              <a:latin typeface="+mj-ea"/>
              <a:ea typeface="+mj-ea"/>
            </a:endParaRPr>
          </a:p>
        </p:txBody>
      </p:sp>
      <p:sp>
        <p:nvSpPr>
          <p:cNvPr id="82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7" name="Rectangle 28"/>
          <p:cNvSpPr txBox="1"/>
          <p:nvPr>
            <p:custDataLst>
              <p:tags r:id="rId3"/>
            </p:custDataLst>
          </p:nvPr>
        </p:nvSpPr>
        <p:spPr>
          <a:xfrm>
            <a:off x="119063" y="37171"/>
            <a:ext cx="1800000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en-US" altLang="ko-KR" sz="1200" b="1" dirty="0" smtClean="0">
                <a:solidFill>
                  <a:schemeClr val="accent4"/>
                </a:solidFill>
              </a:rPr>
              <a:t>Way We Work &amp; Enabler</a:t>
            </a:r>
          </a:p>
        </p:txBody>
      </p:sp>
      <p:sp>
        <p:nvSpPr>
          <p:cNvPr id="96" name="Rectangle 95"/>
          <p:cNvSpPr>
            <a:spLocks/>
          </p:cNvSpPr>
          <p:nvPr/>
        </p:nvSpPr>
        <p:spPr>
          <a:xfrm>
            <a:off x="1391754" y="1035852"/>
            <a:ext cx="2700000" cy="334595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buClr>
                <a:srgbClr val="002960"/>
              </a:buClr>
            </a:pPr>
            <a:r>
              <a:rPr lang="ko-KR" altLang="en-US" sz="1300" b="1" dirty="0" smtClean="0">
                <a:solidFill>
                  <a:schemeClr val="bg1"/>
                </a:solidFill>
              </a:rPr>
              <a:t>이슈</a:t>
            </a:r>
            <a:endParaRPr lang="en-US" altLang="ko-KR" sz="1300" b="1" dirty="0">
              <a:solidFill>
                <a:schemeClr val="bg1"/>
              </a:solidFill>
            </a:endParaRPr>
          </a:p>
        </p:txBody>
      </p:sp>
      <p:sp>
        <p:nvSpPr>
          <p:cNvPr id="106" name="Rectangle 105"/>
          <p:cNvSpPr>
            <a:spLocks/>
          </p:cNvSpPr>
          <p:nvPr/>
        </p:nvSpPr>
        <p:spPr>
          <a:xfrm>
            <a:off x="4283705" y="1035852"/>
            <a:ext cx="2808000" cy="334595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atinLnBrk="0"/>
            <a:r>
              <a:rPr lang="ko-KR" altLang="en-US" sz="1300" b="1" dirty="0" smtClean="0">
                <a:solidFill>
                  <a:schemeClr val="bg1"/>
                </a:solidFill>
              </a:rPr>
              <a:t>개선 계획 및 지원 필요 사항</a:t>
            </a:r>
            <a:endParaRPr lang="en-US" altLang="ko-KR" sz="1300" b="1" dirty="0">
              <a:solidFill>
                <a:schemeClr val="bg1"/>
              </a:solidFill>
            </a:endParaRPr>
          </a:p>
        </p:txBody>
      </p:sp>
      <p:sp>
        <p:nvSpPr>
          <p:cNvPr id="9" name="TextBox 137"/>
          <p:cNvSpPr txBox="1"/>
          <p:nvPr>
            <p:custDataLst>
              <p:tags r:id="rId4"/>
            </p:custDataLst>
          </p:nvPr>
        </p:nvSpPr>
        <p:spPr>
          <a:xfrm>
            <a:off x="572211" y="1443483"/>
            <a:ext cx="720000" cy="151200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ko-KR" altLang="en-US" sz="1300" dirty="0" smtClean="0">
                <a:solidFill>
                  <a:schemeClr val="tx2"/>
                </a:solidFill>
              </a:rPr>
              <a:t>데이터 관리 및 추출 </a:t>
            </a:r>
            <a:r>
              <a:rPr lang="ko-KR" altLang="en-US" sz="1300" dirty="0">
                <a:solidFill>
                  <a:schemeClr val="tx2"/>
                </a:solidFill>
              </a:rPr>
              <a:t>시</a:t>
            </a:r>
            <a:r>
              <a:rPr lang="ko-KR" altLang="en-US" sz="1300" dirty="0" smtClean="0">
                <a:solidFill>
                  <a:schemeClr val="tx2"/>
                </a:solidFill>
              </a:rPr>
              <a:t>스템</a:t>
            </a:r>
            <a:endParaRPr lang="en-US" sz="1300" dirty="0">
              <a:solidFill>
                <a:schemeClr val="tx2"/>
              </a:solidFill>
            </a:endParaRPr>
          </a:p>
        </p:txBody>
      </p:sp>
      <p:sp>
        <p:nvSpPr>
          <p:cNvPr id="10" name="TextBox 137"/>
          <p:cNvSpPr txBox="1"/>
          <p:nvPr>
            <p:custDataLst>
              <p:tags r:id="rId5"/>
            </p:custDataLst>
          </p:nvPr>
        </p:nvSpPr>
        <p:spPr>
          <a:xfrm>
            <a:off x="572211" y="3173248"/>
            <a:ext cx="720000" cy="108000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ko-KR" altLang="en-US" sz="1300" dirty="0" smtClean="0">
                <a:solidFill>
                  <a:schemeClr val="tx2"/>
                </a:solidFill>
              </a:rPr>
              <a:t>개인화된</a:t>
            </a:r>
            <a:r>
              <a:rPr lang="en-US" altLang="ko-KR" sz="1300" dirty="0" smtClean="0">
                <a:solidFill>
                  <a:schemeClr val="tx2"/>
                </a:solidFill>
              </a:rPr>
              <a:t> </a:t>
            </a:r>
            <a:r>
              <a:rPr lang="ko-KR" altLang="en-US" sz="1300" dirty="0" smtClean="0">
                <a:solidFill>
                  <a:schemeClr val="tx2"/>
                </a:solidFill>
              </a:rPr>
              <a:t>메시지 전송 시스템</a:t>
            </a:r>
            <a:endParaRPr lang="en-US" sz="1300" dirty="0">
              <a:solidFill>
                <a:schemeClr val="tx2"/>
              </a:solidFill>
            </a:endParaRPr>
          </a:p>
        </p:txBody>
      </p:sp>
      <p:sp>
        <p:nvSpPr>
          <p:cNvPr id="11" name="TextBox 137"/>
          <p:cNvSpPr txBox="1"/>
          <p:nvPr>
            <p:custDataLst>
              <p:tags r:id="rId6"/>
            </p:custDataLst>
          </p:nvPr>
        </p:nvSpPr>
        <p:spPr>
          <a:xfrm>
            <a:off x="572211" y="4495619"/>
            <a:ext cx="720000" cy="126000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1300" dirty="0" smtClean="0">
                <a:solidFill>
                  <a:schemeClr val="tx2"/>
                </a:solidFill>
              </a:rPr>
              <a:t>AP</a:t>
            </a:r>
            <a:r>
              <a:rPr lang="ko-KR" altLang="en-US" sz="1300" dirty="0" smtClean="0">
                <a:solidFill>
                  <a:schemeClr val="tx2"/>
                </a:solidFill>
              </a:rPr>
              <a:t>몰 페이지 유연화</a:t>
            </a:r>
            <a:endParaRPr lang="en-US" sz="1300" dirty="0">
              <a:solidFill>
                <a:schemeClr val="tx2"/>
              </a:solidFill>
            </a:endParaRPr>
          </a:p>
        </p:txBody>
      </p:sp>
      <p:sp>
        <p:nvSpPr>
          <p:cNvPr id="12" name="TextBox 137"/>
          <p:cNvSpPr txBox="1"/>
          <p:nvPr>
            <p:custDataLst>
              <p:tags r:id="rId7"/>
            </p:custDataLst>
          </p:nvPr>
        </p:nvSpPr>
        <p:spPr>
          <a:xfrm>
            <a:off x="229061" y="1445281"/>
            <a:ext cx="252000" cy="4320000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ko-KR" altLang="en-US" sz="1300" dirty="0" smtClean="0">
                <a:solidFill>
                  <a:schemeClr val="bg2"/>
                </a:solidFill>
              </a:rPr>
              <a:t>시스템</a:t>
            </a:r>
            <a:endParaRPr lang="en-US" sz="1300" dirty="0">
              <a:solidFill>
                <a:schemeClr val="bg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91754" y="1443483"/>
            <a:ext cx="27000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err="1" smtClean="0"/>
              <a:t>하둡</a:t>
            </a:r>
            <a:r>
              <a:rPr lang="ko-KR" altLang="en-US" sz="1300" dirty="0" smtClean="0"/>
              <a:t> 및 </a:t>
            </a:r>
            <a:r>
              <a:rPr lang="ko-KR" altLang="en-US" sz="1300" dirty="0" err="1" smtClean="0"/>
              <a:t>네띠자의</a:t>
            </a:r>
            <a:r>
              <a:rPr lang="ko-KR" altLang="en-US" sz="1300" dirty="0" smtClean="0"/>
              <a:t> 성능 및 용량 부족</a:t>
            </a:r>
            <a:endParaRPr lang="ko-KR" altLang="en-US" sz="1300" dirty="0"/>
          </a:p>
        </p:txBody>
      </p:sp>
      <p:sp>
        <p:nvSpPr>
          <p:cNvPr id="18" name="TextBox 17"/>
          <p:cNvSpPr txBox="1"/>
          <p:nvPr/>
        </p:nvSpPr>
        <p:spPr>
          <a:xfrm>
            <a:off x="4283705" y="1443483"/>
            <a:ext cx="2808000" cy="425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err="1" smtClean="0"/>
              <a:t>하둡</a:t>
            </a:r>
            <a:r>
              <a:rPr lang="ko-KR" altLang="en-US" sz="1300" dirty="0" smtClean="0"/>
              <a:t> 증설</a:t>
            </a:r>
            <a:endParaRPr lang="en-US" altLang="ko-KR" sz="1300" dirty="0" smtClean="0"/>
          </a:p>
          <a:p>
            <a:pPr lvl="1">
              <a:spcBef>
                <a:spcPts val="200"/>
              </a:spcBef>
            </a:pPr>
            <a:r>
              <a:rPr lang="ko-KR" altLang="en-US" sz="1300" dirty="0" smtClean="0"/>
              <a:t>분석환경 일원화 </a:t>
            </a:r>
            <a:r>
              <a:rPr lang="en-US" altLang="ko-KR" sz="1300" dirty="0" smtClean="0"/>
              <a:t>(</a:t>
            </a:r>
            <a:r>
              <a:rPr lang="ko-KR" altLang="en-US" sz="1300" dirty="0" err="1" smtClean="0"/>
              <a:t>하둡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vs </a:t>
            </a:r>
            <a:r>
              <a:rPr lang="ko-KR" altLang="en-US" sz="1300" dirty="0" err="1" smtClean="0"/>
              <a:t>네띠자</a:t>
            </a:r>
            <a:r>
              <a:rPr lang="en-US" altLang="ko-KR" sz="1300" dirty="0" smtClean="0"/>
              <a:t>)</a:t>
            </a:r>
            <a:endParaRPr lang="ko-KR" altLang="en-US" sz="1300" dirty="0"/>
          </a:p>
        </p:txBody>
      </p:sp>
      <p:sp>
        <p:nvSpPr>
          <p:cNvPr id="19" name="TextBox 18"/>
          <p:cNvSpPr txBox="1"/>
          <p:nvPr/>
        </p:nvSpPr>
        <p:spPr>
          <a:xfrm>
            <a:off x="1401279" y="2054633"/>
            <a:ext cx="2700000" cy="8386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ko-KR" altLang="en-US" sz="1300" dirty="0" smtClean="0"/>
              <a:t>온라인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上 행동 데이터 실시간 수집 어려움</a:t>
            </a:r>
            <a:endParaRPr lang="en-US" altLang="ko-KR" sz="1300" dirty="0" smtClean="0"/>
          </a:p>
          <a:p>
            <a:pPr lvl="2">
              <a:spcBef>
                <a:spcPts val="300"/>
              </a:spcBef>
            </a:pPr>
            <a:r>
              <a:rPr lang="en-US" altLang="ko-KR" sz="1300" dirty="0" smtClean="0"/>
              <a:t>Adobe</a:t>
            </a:r>
            <a:r>
              <a:rPr lang="ko-KR" altLang="en-US" sz="1300" dirty="0" smtClean="0"/>
              <a:t>에서 </a:t>
            </a:r>
            <a:r>
              <a:rPr lang="en-US" altLang="ko-KR" sz="1300" dirty="0" smtClean="0"/>
              <a:t>D+1</a:t>
            </a:r>
            <a:r>
              <a:rPr lang="ko-KR" altLang="en-US" sz="1300" dirty="0" smtClean="0"/>
              <a:t>일 집계로 전날 정보 제공</a:t>
            </a:r>
            <a:endParaRPr lang="ko-KR" altLang="en-US" sz="1300" dirty="0"/>
          </a:p>
        </p:txBody>
      </p:sp>
      <p:sp>
        <p:nvSpPr>
          <p:cNvPr id="20" name="TextBox 19"/>
          <p:cNvSpPr txBox="1"/>
          <p:nvPr/>
        </p:nvSpPr>
        <p:spPr>
          <a:xfrm>
            <a:off x="4293230" y="2054633"/>
            <a:ext cx="2808000" cy="825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altLang="ko-KR" sz="1300" dirty="0" smtClean="0"/>
              <a:t>Adobe</a:t>
            </a:r>
            <a:r>
              <a:rPr lang="ko-KR" altLang="en-US" sz="1300" dirty="0" smtClean="0"/>
              <a:t>에 </a:t>
            </a:r>
            <a:r>
              <a:rPr lang="en-US" altLang="ko-KR" sz="1300" dirty="0" smtClean="0"/>
              <a:t>30</a:t>
            </a:r>
            <a:r>
              <a:rPr lang="ko-KR" altLang="en-US" sz="1300" dirty="0" smtClean="0"/>
              <a:t>분 단위로 데이터 제공 요청</a:t>
            </a:r>
            <a:endParaRPr lang="en-US" altLang="ko-KR" sz="1300" dirty="0" smtClean="0"/>
          </a:p>
          <a:p>
            <a:pPr lvl="1">
              <a:spcBef>
                <a:spcPts val="200"/>
              </a:spcBef>
            </a:pPr>
            <a:r>
              <a:rPr lang="en-US" altLang="ko-KR" sz="1300" dirty="0" err="1" smtClean="0"/>
              <a:t>Nethru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도입 시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실시간 데이터 수집 방안 협의 </a:t>
            </a:r>
            <a:endParaRPr lang="ko-KR" altLang="en-US" sz="13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1391754" y="1943351"/>
            <a:ext cx="7380000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2211" y="3056985"/>
            <a:ext cx="8208000" cy="0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91754" y="3173248"/>
            <a:ext cx="27000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en-US" altLang="ko-KR" sz="1300" dirty="0" smtClean="0"/>
              <a:t>UMS</a:t>
            </a:r>
            <a:r>
              <a:rPr lang="ko-KR" altLang="en-US" sz="1300" dirty="0" smtClean="0"/>
              <a:t>로 상품 추천 메시지 전송 시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재고 확인 어려움</a:t>
            </a:r>
            <a:endParaRPr lang="ko-KR" altLang="en-US" sz="1300" dirty="0"/>
          </a:p>
        </p:txBody>
      </p:sp>
      <p:sp>
        <p:nvSpPr>
          <p:cNvPr id="24" name="TextBox 23"/>
          <p:cNvSpPr txBox="1"/>
          <p:nvPr/>
        </p:nvSpPr>
        <p:spPr>
          <a:xfrm>
            <a:off x="4283705" y="3173248"/>
            <a:ext cx="28080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altLang="ko-KR" sz="1300" dirty="0" smtClean="0"/>
              <a:t>UMS</a:t>
            </a:r>
            <a:r>
              <a:rPr lang="ko-KR" altLang="en-US" sz="1300" dirty="0" smtClean="0"/>
              <a:t>로 메시지 전송 시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 판매 중지 상품 및 재고 확인 방안 개발 </a:t>
            </a:r>
            <a:endParaRPr lang="ko-KR" altLang="en-US" sz="13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391754" y="3665851"/>
            <a:ext cx="7380000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01279" y="3750949"/>
            <a:ext cx="27000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en-US" altLang="ko-KR" sz="1300" dirty="0" smtClean="0"/>
              <a:t>MMS</a:t>
            </a:r>
            <a:r>
              <a:rPr lang="ko-KR" altLang="en-US" sz="1300" dirty="0"/>
              <a:t>를 통해 개인화된 이미지 </a:t>
            </a:r>
            <a:r>
              <a:rPr lang="ko-KR" altLang="en-US" sz="1300" dirty="0" smtClean="0"/>
              <a:t>전송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불가</a:t>
            </a:r>
            <a:endParaRPr lang="ko-KR" altLang="en-US" sz="1300" dirty="0"/>
          </a:p>
        </p:txBody>
      </p:sp>
      <p:sp>
        <p:nvSpPr>
          <p:cNvPr id="31" name="TextBox 30"/>
          <p:cNvSpPr txBox="1"/>
          <p:nvPr/>
        </p:nvSpPr>
        <p:spPr>
          <a:xfrm>
            <a:off x="4293230" y="3750949"/>
            <a:ext cx="28080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smtClean="0"/>
              <a:t>개인화된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이미지 전송 기능 개발</a:t>
            </a:r>
            <a:endParaRPr lang="ko-KR" altLang="en-US" sz="13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572211" y="4387582"/>
            <a:ext cx="8208000" cy="0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91754" y="4495619"/>
            <a:ext cx="27000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en-US" altLang="ko-KR" sz="1300" dirty="0" smtClean="0"/>
              <a:t>AP</a:t>
            </a:r>
            <a:r>
              <a:rPr lang="ko-KR" altLang="en-US" sz="1300" dirty="0" smtClean="0"/>
              <a:t>몰의 페이지 </a:t>
            </a:r>
            <a:r>
              <a:rPr lang="en-US" altLang="ko-KR" sz="1300" dirty="0" smtClean="0"/>
              <a:t>A/B </a:t>
            </a:r>
            <a:r>
              <a:rPr lang="en-US" altLang="ko-KR" sz="1300" dirty="0" smtClean="0"/>
              <a:t>test </a:t>
            </a:r>
            <a:r>
              <a:rPr lang="ko-KR" altLang="en-US" sz="1300" dirty="0" smtClean="0"/>
              <a:t>제한적</a:t>
            </a:r>
            <a:endParaRPr lang="ko-KR" altLang="en-US" sz="1300" dirty="0"/>
          </a:p>
        </p:txBody>
      </p:sp>
      <p:sp>
        <p:nvSpPr>
          <p:cNvPr id="38" name="TextBox 37"/>
          <p:cNvSpPr txBox="1"/>
          <p:nvPr/>
        </p:nvSpPr>
        <p:spPr>
          <a:xfrm>
            <a:off x="1401279" y="5093843"/>
            <a:ext cx="27000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err="1" smtClean="0"/>
              <a:t>웹페이지에서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A/B test </a:t>
            </a:r>
            <a:r>
              <a:rPr lang="ko-KR" altLang="en-US" sz="1300" dirty="0" smtClean="0"/>
              <a:t>지원할 수 있는 툴 필요</a:t>
            </a:r>
            <a:endParaRPr lang="en-US" altLang="ko-KR" sz="1300" dirty="0"/>
          </a:p>
        </p:txBody>
      </p:sp>
      <p:sp>
        <p:nvSpPr>
          <p:cNvPr id="39" name="TextBox 38"/>
          <p:cNvSpPr txBox="1"/>
          <p:nvPr/>
        </p:nvSpPr>
        <p:spPr>
          <a:xfrm>
            <a:off x="4293230" y="5093843"/>
            <a:ext cx="28080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300"/>
              </a:spcBef>
            </a:pPr>
            <a:r>
              <a:rPr lang="en-US" altLang="ko-KR" sz="1300" dirty="0" err="1" smtClean="0"/>
              <a:t>Optimizely</a:t>
            </a:r>
            <a:r>
              <a:rPr lang="en-US" altLang="ko-KR" sz="1300" dirty="0" smtClean="0"/>
              <a:t> trial </a:t>
            </a:r>
            <a:r>
              <a:rPr lang="ko-KR" altLang="en-US" sz="1300" dirty="0" smtClean="0"/>
              <a:t>버전 테스트 후</a:t>
            </a:r>
            <a:r>
              <a:rPr lang="en-US" altLang="ko-KR" sz="1300" dirty="0" smtClean="0"/>
              <a:t>, 4</a:t>
            </a:r>
            <a:r>
              <a:rPr lang="ko-KR" altLang="en-US" sz="1300" dirty="0" smtClean="0"/>
              <a:t>월말 정식 계약 예정</a:t>
            </a:r>
            <a:endParaRPr lang="ko-KR" altLang="en-US" sz="13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1391754" y="4992086"/>
            <a:ext cx="7380000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282172" y="1443483"/>
            <a:ext cx="14400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smtClean="0"/>
              <a:t>정보기술</a:t>
            </a:r>
            <a:endParaRPr lang="ko-KR" altLang="en-US" sz="1300" dirty="0"/>
          </a:p>
        </p:txBody>
      </p:sp>
      <p:sp>
        <p:nvSpPr>
          <p:cNvPr id="45" name="TextBox 44"/>
          <p:cNvSpPr txBox="1"/>
          <p:nvPr/>
        </p:nvSpPr>
        <p:spPr>
          <a:xfrm>
            <a:off x="7282172" y="2054633"/>
            <a:ext cx="1440000" cy="425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smtClean="0"/>
              <a:t>디지털 마케팅</a:t>
            </a:r>
            <a:endParaRPr lang="en-US" altLang="ko-KR" sz="1300" dirty="0" smtClean="0"/>
          </a:p>
          <a:p>
            <a:pPr lvl="1">
              <a:spcBef>
                <a:spcPts val="200"/>
              </a:spcBef>
            </a:pPr>
            <a:r>
              <a:rPr lang="ko-KR" altLang="en-US" sz="1300" dirty="0" smtClean="0"/>
              <a:t>정보기술</a:t>
            </a:r>
            <a:endParaRPr lang="ko-KR" altLang="en-US" sz="1300" dirty="0"/>
          </a:p>
        </p:txBody>
      </p:sp>
      <p:sp>
        <p:nvSpPr>
          <p:cNvPr id="46" name="TextBox 45"/>
          <p:cNvSpPr txBox="1"/>
          <p:nvPr/>
        </p:nvSpPr>
        <p:spPr>
          <a:xfrm>
            <a:off x="7282172" y="3173248"/>
            <a:ext cx="14400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smtClean="0"/>
              <a:t>정보기술</a:t>
            </a:r>
            <a:endParaRPr lang="ko-KR" altLang="en-US" sz="1300" dirty="0"/>
          </a:p>
        </p:txBody>
      </p:sp>
      <p:sp>
        <p:nvSpPr>
          <p:cNvPr id="48" name="TextBox 47"/>
          <p:cNvSpPr txBox="1"/>
          <p:nvPr/>
        </p:nvSpPr>
        <p:spPr>
          <a:xfrm>
            <a:off x="7282172" y="3750949"/>
            <a:ext cx="14400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smtClean="0"/>
              <a:t>정보기술</a:t>
            </a:r>
            <a:endParaRPr lang="ko-KR" altLang="en-US" sz="1300" dirty="0"/>
          </a:p>
        </p:txBody>
      </p:sp>
      <p:sp>
        <p:nvSpPr>
          <p:cNvPr id="51" name="TextBox 50"/>
          <p:cNvSpPr txBox="1"/>
          <p:nvPr/>
        </p:nvSpPr>
        <p:spPr>
          <a:xfrm>
            <a:off x="7282172" y="5093843"/>
            <a:ext cx="14400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altLang="ko-KR" sz="1300" dirty="0" smtClean="0"/>
              <a:t>TBD</a:t>
            </a:r>
            <a:endParaRPr lang="ko-KR" altLang="en-US" sz="1300" dirty="0"/>
          </a:p>
        </p:txBody>
      </p:sp>
      <p:sp>
        <p:nvSpPr>
          <p:cNvPr id="53" name="TextBox 52"/>
          <p:cNvSpPr txBox="1"/>
          <p:nvPr/>
        </p:nvSpPr>
        <p:spPr>
          <a:xfrm>
            <a:off x="4293230" y="4495619"/>
            <a:ext cx="28080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en-US" altLang="ko-KR" sz="1300" dirty="0" smtClean="0"/>
              <a:t>AP</a:t>
            </a:r>
            <a:r>
              <a:rPr lang="ko-KR" altLang="en-US" sz="1300" dirty="0" smtClean="0"/>
              <a:t>몰 탑재 이미지 제작 時</a:t>
            </a:r>
            <a:r>
              <a:rPr lang="en-US" altLang="ko-KR" sz="1300" dirty="0" smtClean="0"/>
              <a:t>, </a:t>
            </a:r>
            <a:r>
              <a:rPr lang="en-US" altLang="ko-KR" sz="1300" dirty="0" smtClean="0"/>
              <a:t>A/B </a:t>
            </a:r>
            <a:r>
              <a:rPr lang="en-US" altLang="ko-KR" sz="1300" dirty="0" smtClean="0"/>
              <a:t>test </a:t>
            </a:r>
            <a:r>
              <a:rPr lang="ko-KR" altLang="en-US" sz="1300" dirty="0" smtClean="0"/>
              <a:t>가능한 형태 고려</a:t>
            </a:r>
            <a:r>
              <a:rPr lang="en-US" altLang="ko-KR" sz="1300" dirty="0" smtClean="0"/>
              <a:t> </a:t>
            </a:r>
            <a:endParaRPr lang="ko-KR" altLang="en-US" sz="1300" dirty="0"/>
          </a:p>
        </p:txBody>
      </p:sp>
      <p:sp>
        <p:nvSpPr>
          <p:cNvPr id="47" name="Rectangle 46"/>
          <p:cNvSpPr>
            <a:spLocks/>
          </p:cNvSpPr>
          <p:nvPr/>
        </p:nvSpPr>
        <p:spPr>
          <a:xfrm>
            <a:off x="7282172" y="1035852"/>
            <a:ext cx="1455428" cy="334595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atinLnBrk="0"/>
            <a:r>
              <a:rPr lang="ko-KR" altLang="en-US" sz="1300" b="1" smtClean="0">
                <a:solidFill>
                  <a:schemeClr val="bg1"/>
                </a:solidFill>
              </a:rPr>
              <a:t>담당 부서</a:t>
            </a:r>
            <a:endParaRPr lang="en-US" altLang="ko-KR" sz="1300" b="1" dirty="0">
              <a:solidFill>
                <a:schemeClr val="bg1"/>
              </a:solidFill>
            </a:endParaRPr>
          </a:p>
        </p:txBody>
      </p:sp>
      <p:sp>
        <p:nvSpPr>
          <p:cNvPr id="37" name="5. Source"/>
          <p:cNvSpPr>
            <a:spLocks noChangeArrowheads="1"/>
          </p:cNvSpPr>
          <p:nvPr/>
        </p:nvSpPr>
        <p:spPr bwMode="gray">
          <a:xfrm>
            <a:off x="119063" y="6500865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</a:t>
            </a:r>
            <a:r>
              <a:rPr lang="ko-KR" altLang="en-US" sz="800" baseline="0" dirty="0" err="1" smtClean="0">
                <a:solidFill>
                  <a:srgbClr val="808080"/>
                </a:solidFill>
                <a:latin typeface="+mn-lt"/>
                <a:ea typeface="+mn-ea"/>
              </a:rPr>
              <a:t>고객사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 인터뷰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, </a:t>
            </a:r>
            <a:r>
              <a:rPr lang="ko-KR" altLang="en-US" sz="800" dirty="0" err="1" smtClean="0">
                <a:solidFill>
                  <a:srgbClr val="808080"/>
                </a:solidFill>
                <a:latin typeface="+mn-lt"/>
              </a:rPr>
              <a:t>맥킨지</a:t>
            </a:r>
            <a:r>
              <a:rPr lang="en-US" altLang="ko-KR" sz="800" dirty="0" smtClean="0">
                <a:solidFill>
                  <a:srgbClr val="808080"/>
                </a:solidFill>
                <a:latin typeface="+mn-lt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82172" y="4495619"/>
            <a:ext cx="1440000" cy="425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200"/>
              </a:spcBef>
            </a:pPr>
            <a:r>
              <a:rPr lang="ko-KR" altLang="en-US" sz="1300" dirty="0" smtClean="0"/>
              <a:t>정보기술</a:t>
            </a:r>
            <a:endParaRPr lang="en-US" altLang="ko-KR" sz="1300" dirty="0" smtClean="0"/>
          </a:p>
          <a:p>
            <a:pPr lvl="1">
              <a:spcBef>
                <a:spcPts val="200"/>
              </a:spcBef>
            </a:pPr>
            <a:r>
              <a:rPr lang="ko-KR" altLang="en-US" sz="1300" dirty="0" err="1" smtClean="0"/>
              <a:t>이커머스</a:t>
            </a:r>
            <a:r>
              <a:rPr lang="en-US" altLang="ko-KR" sz="1300" dirty="0" smtClean="0"/>
              <a:t>1</a:t>
            </a:r>
            <a:r>
              <a:rPr lang="ko-KR" altLang="en-US" sz="1300" dirty="0" smtClean="0"/>
              <a:t>팀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65680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094" name="think-cell Slide" r:id="rId4" imgW="492" imgH="493" progId="TCLayout.ActiveDocument.1">
                  <p:embed/>
                </p:oleObj>
              </mc:Choice>
              <mc:Fallback>
                <p:oleObj name="think-cell Slide" r:id="rId4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307777"/>
          </a:xfrm>
        </p:spPr>
        <p:txBody>
          <a:bodyPr/>
          <a:lstStyle/>
          <a:p>
            <a:pPr lvl="1" indent="0" latinLnBrk="0">
              <a:buSzTx/>
              <a:buNone/>
            </a:pPr>
            <a:r>
              <a:rPr lang="ko-KR" altLang="en-US" sz="2000" b="0" dirty="0" err="1" smtClean="0">
                <a:latin typeface="-윤고딕150" panose="02030504000101010101" pitchFamily="18" charset="-127"/>
                <a:ea typeface="-윤고딕150" panose="02030504000101010101" pitchFamily="18" charset="-127"/>
              </a:rPr>
              <a:t>캠프아문젠의</a:t>
            </a:r>
            <a:r>
              <a:rPr lang="ko-KR" altLang="en-US" sz="2000" b="0" dirty="0" smtClean="0">
                <a:latin typeface="-윤고딕150" panose="02030504000101010101" pitchFamily="18" charset="-127"/>
                <a:ea typeface="-윤고딕150" panose="02030504000101010101" pitchFamily="18" charset="-127"/>
              </a:rPr>
              <a:t> 체크리스트</a:t>
            </a:r>
            <a:endParaRPr lang="en-US" altLang="ko-KR" sz="2000" b="0" dirty="0">
              <a:latin typeface="-윤고딕150" panose="02030504000101010101" pitchFamily="18" charset="-127"/>
              <a:ea typeface="-윤고딕150" panose="02030504000101010101" pitchFamily="18" charset="-127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166117" y="1090420"/>
            <a:ext cx="864000" cy="897139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r>
              <a:rPr lang="en-US" altLang="ko-KR" sz="1300" b="1" dirty="0" smtClean="0">
                <a:solidFill>
                  <a:schemeClr val="bg1"/>
                </a:solidFill>
              </a:rPr>
              <a:t>Mindset</a:t>
            </a:r>
            <a:endParaRPr lang="en-US" sz="1300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66117" y="2093965"/>
            <a:ext cx="8542832" cy="1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 txBox="1"/>
          <p:nvPr/>
        </p:nvSpPr>
        <p:spPr>
          <a:xfrm>
            <a:off x="1148949" y="2263706"/>
            <a:ext cx="7200000" cy="680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ct val="20000"/>
              </a:spcBef>
            </a:pPr>
            <a:r>
              <a:rPr lang="ko-KR" altLang="ko-KR" sz="1300" dirty="0" err="1" smtClean="0"/>
              <a:t>캠프아문젠만의</a:t>
            </a:r>
            <a:r>
              <a:rPr lang="ko-KR" altLang="ko-KR" sz="1300" dirty="0" smtClean="0"/>
              <a:t> </a:t>
            </a:r>
            <a:r>
              <a:rPr lang="ko-KR" altLang="ko-KR" sz="1300" dirty="0"/>
              <a:t>아이디어가 아닌</a:t>
            </a:r>
            <a:r>
              <a:rPr lang="en-US" altLang="ko-KR" sz="1300" dirty="0"/>
              <a:t>, </a:t>
            </a:r>
            <a:r>
              <a:rPr lang="ko-KR" altLang="ko-KR" sz="1300" dirty="0"/>
              <a:t>전사 아이디어를 </a:t>
            </a:r>
            <a:r>
              <a:rPr lang="ko-KR" altLang="ko-KR" sz="1300" dirty="0" err="1"/>
              <a:t>총결집해야</a:t>
            </a:r>
            <a:r>
              <a:rPr lang="ko-KR" altLang="ko-KR" sz="1300" dirty="0"/>
              <a:t> </a:t>
            </a:r>
            <a:r>
              <a:rPr lang="ko-KR" altLang="ko-KR" sz="1300" dirty="0" smtClean="0"/>
              <a:t>함</a:t>
            </a:r>
            <a:endParaRPr lang="en-US" altLang="ko-KR" sz="1300" dirty="0" smtClean="0"/>
          </a:p>
          <a:p>
            <a:pPr lvl="1">
              <a:spcBef>
                <a:spcPct val="20000"/>
              </a:spcBef>
            </a:pPr>
            <a:r>
              <a:rPr lang="ko-KR" altLang="en-US" sz="1300" dirty="0" smtClean="0"/>
              <a:t>파일럿 아이디어 도출은 일시적 활동이 아닌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상시 지속적으로 추진하는 활동임</a:t>
            </a:r>
            <a:endParaRPr lang="en-US" altLang="ko-KR" sz="1300" dirty="0" smtClean="0"/>
          </a:p>
          <a:p>
            <a:pPr lvl="1">
              <a:spcBef>
                <a:spcPct val="20000"/>
              </a:spcBef>
            </a:pPr>
            <a:r>
              <a:rPr lang="ko-KR" altLang="en-US" sz="1300" dirty="0" smtClean="0"/>
              <a:t>현 </a:t>
            </a:r>
            <a:r>
              <a:rPr lang="ko-KR" altLang="en-US" sz="1300" dirty="0" smtClean="0"/>
              <a:t>제약조건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데이터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시스템 등</a:t>
            </a:r>
            <a:r>
              <a:rPr lang="en-US" altLang="ko-KR" sz="1300" dirty="0" smtClean="0"/>
              <a:t>) </a:t>
            </a:r>
            <a:r>
              <a:rPr lang="ko-KR" altLang="en-US" sz="1300" dirty="0" smtClean="0"/>
              <a:t>하에서 </a:t>
            </a:r>
            <a:r>
              <a:rPr lang="ko-KR" altLang="en-US" sz="1300" dirty="0" smtClean="0"/>
              <a:t>실현 가능한 아이디어부터 적극적으로 기획하고 추진해야 함</a:t>
            </a:r>
            <a:endParaRPr lang="ko-KR" altLang="ko-KR" sz="1300" dirty="0"/>
          </a:p>
        </p:txBody>
      </p:sp>
      <p:sp>
        <p:nvSpPr>
          <p:cNvPr id="13" name="Rectangle 4"/>
          <p:cNvSpPr txBox="1"/>
          <p:nvPr/>
        </p:nvSpPr>
        <p:spPr>
          <a:xfrm>
            <a:off x="1148949" y="1067307"/>
            <a:ext cx="7200000" cy="920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ct val="20000"/>
              </a:spcBef>
            </a:pPr>
            <a:r>
              <a:rPr lang="ko-KR" altLang="ko-KR" sz="1300" dirty="0" err="1" smtClean="0"/>
              <a:t>캠프아문젠의</a:t>
            </a:r>
            <a:r>
              <a:rPr lang="ko-KR" altLang="ko-KR" sz="1300" dirty="0" smtClean="0"/>
              <a:t> </a:t>
            </a:r>
            <a:r>
              <a:rPr lang="ko-KR" altLang="ko-KR" sz="1300" dirty="0"/>
              <a:t>핵심 업무는</a:t>
            </a:r>
            <a:r>
              <a:rPr lang="en-US" altLang="ko-KR" sz="1300" dirty="0"/>
              <a:t> "</a:t>
            </a:r>
            <a:r>
              <a:rPr lang="ko-KR" altLang="ko-KR" sz="1300" dirty="0"/>
              <a:t>파일럿</a:t>
            </a:r>
            <a:r>
              <a:rPr lang="en-US" altLang="ko-KR" sz="1300" dirty="0"/>
              <a:t>" </a:t>
            </a:r>
            <a:r>
              <a:rPr lang="ko-KR" altLang="ko-KR" sz="1300" dirty="0"/>
              <a:t>기획 및 </a:t>
            </a:r>
            <a:r>
              <a:rPr lang="ko-KR" altLang="ko-KR" sz="1300" dirty="0" smtClean="0"/>
              <a:t>실행</a:t>
            </a:r>
            <a:r>
              <a:rPr lang="ko-KR" altLang="en-US" sz="1300" dirty="0" smtClean="0"/>
              <a:t>이어야 함</a:t>
            </a:r>
            <a:endParaRPr lang="ko-KR" altLang="ko-KR" sz="1300" dirty="0"/>
          </a:p>
          <a:p>
            <a:pPr lvl="1">
              <a:spcBef>
                <a:spcPct val="20000"/>
              </a:spcBef>
            </a:pPr>
            <a:r>
              <a:rPr lang="ko-KR" altLang="ko-KR" sz="1300" dirty="0" smtClean="0"/>
              <a:t>파일럿 목적은 </a:t>
            </a:r>
            <a:r>
              <a:rPr lang="ko-KR" altLang="ko-KR" sz="1300" dirty="0" err="1" smtClean="0"/>
              <a:t>커머스</a:t>
            </a:r>
            <a:r>
              <a:rPr lang="ko-KR" altLang="ko-KR" sz="1300" dirty="0" smtClean="0"/>
              <a:t> 채널의 성과 증진임</a:t>
            </a:r>
            <a:r>
              <a:rPr lang="en-US" altLang="ko-KR" sz="1300" dirty="0" smtClean="0"/>
              <a:t>. </a:t>
            </a:r>
            <a:r>
              <a:rPr lang="ko-KR" altLang="en-US" sz="1300" dirty="0" smtClean="0"/>
              <a:t>기술적으로 새로운 것의 시도 자체가 목적이 아님</a:t>
            </a:r>
            <a:endParaRPr lang="ko-KR" altLang="ko-KR" sz="1300" dirty="0" smtClean="0"/>
          </a:p>
          <a:p>
            <a:pPr lvl="1">
              <a:spcBef>
                <a:spcPct val="20000"/>
              </a:spcBef>
            </a:pPr>
            <a:r>
              <a:rPr lang="ko-KR" altLang="ko-KR" sz="1300" dirty="0" smtClean="0"/>
              <a:t>모든</a:t>
            </a:r>
            <a:r>
              <a:rPr lang="en-US" altLang="ko-KR" sz="1300" dirty="0" smtClean="0"/>
              <a:t>(</a:t>
            </a:r>
            <a:r>
              <a:rPr lang="ko-KR" altLang="ko-KR" sz="1300" dirty="0" smtClean="0"/>
              <a:t>대부분의</a:t>
            </a:r>
            <a:r>
              <a:rPr lang="en-US" altLang="ko-KR" sz="1300" dirty="0" smtClean="0"/>
              <a:t>) </a:t>
            </a:r>
            <a:r>
              <a:rPr lang="ko-KR" altLang="ko-KR" sz="1300" dirty="0" smtClean="0"/>
              <a:t>데이터 분석</a:t>
            </a:r>
            <a:r>
              <a:rPr lang="en-US" altLang="ko-KR" sz="1300" dirty="0"/>
              <a:t> </a:t>
            </a:r>
            <a:r>
              <a:rPr lang="ko-KR" altLang="en-US" sz="1300" dirty="0" smtClean="0"/>
              <a:t>및 툴</a:t>
            </a:r>
            <a:r>
              <a:rPr lang="ko-KR" altLang="ko-KR" sz="1300" dirty="0" smtClean="0"/>
              <a:t>은</a:t>
            </a:r>
            <a:r>
              <a:rPr lang="en-US" altLang="ko-KR" sz="1300" dirty="0"/>
              <a:t> </a:t>
            </a:r>
            <a:r>
              <a:rPr lang="ko-KR" altLang="en-US" sz="1300" dirty="0" smtClean="0"/>
              <a:t>파일럿의</a:t>
            </a:r>
            <a:r>
              <a:rPr lang="ko-KR" altLang="ko-KR" sz="1300" dirty="0" smtClean="0"/>
              <a:t> 성공적 실행</a:t>
            </a:r>
            <a:r>
              <a:rPr lang="ko-KR" altLang="en-US" sz="1300" dirty="0" smtClean="0"/>
              <a:t>을 위한 수단이지 그 자체가 목적 아님</a:t>
            </a:r>
            <a:endParaRPr lang="en-US" altLang="ko-KR" sz="1300" dirty="0" smtClean="0"/>
          </a:p>
          <a:p>
            <a:pPr lvl="1">
              <a:spcBef>
                <a:spcPct val="20000"/>
              </a:spcBef>
            </a:pPr>
            <a:r>
              <a:rPr lang="en-US" altLang="ko-KR" sz="1300" dirty="0"/>
              <a:t>AP</a:t>
            </a:r>
            <a:r>
              <a:rPr lang="ko-KR" altLang="ko-KR" sz="1300" dirty="0" smtClean="0"/>
              <a:t>몰은 </a:t>
            </a:r>
            <a:r>
              <a:rPr lang="ko-KR" altLang="ko-KR" sz="1300" dirty="0"/>
              <a:t>협업의 대상이 아니라</a:t>
            </a:r>
            <a:r>
              <a:rPr lang="en-US" altLang="ko-KR" sz="1300" dirty="0"/>
              <a:t>, </a:t>
            </a:r>
            <a:r>
              <a:rPr lang="ko-KR" altLang="ko-KR" sz="1300" dirty="0"/>
              <a:t>파일럿 실행의 주체가 되어야 </a:t>
            </a:r>
            <a:r>
              <a:rPr lang="ko-KR" altLang="ko-KR" sz="1300" dirty="0" smtClean="0"/>
              <a:t>함</a:t>
            </a:r>
            <a:endParaRPr lang="en-US" altLang="ko-KR" sz="1300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8494080" y="1093027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err="1">
              <a:solidFill>
                <a:schemeClr val="tx1"/>
              </a:solidFill>
            </a:endParaRPr>
          </a:p>
        </p:txBody>
      </p:sp>
      <p:sp>
        <p:nvSpPr>
          <p:cNvPr id="16" name="Rectangle 4"/>
          <p:cNvSpPr txBox="1"/>
          <p:nvPr/>
        </p:nvSpPr>
        <p:spPr>
          <a:xfrm>
            <a:off x="1148949" y="3367202"/>
            <a:ext cx="7200000" cy="680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ct val="20000"/>
              </a:spcBef>
            </a:pPr>
            <a:r>
              <a:rPr lang="ko-KR" altLang="en-US" sz="1300" dirty="0" smtClean="0"/>
              <a:t>비금전적 혜택 제공 통한 아이디어를 항상 필수적</a:t>
            </a:r>
            <a:r>
              <a:rPr lang="en-US" altLang="ko-KR" sz="1300" dirty="0" smtClean="0"/>
              <a:t>/</a:t>
            </a:r>
            <a:r>
              <a:rPr lang="ko-KR" altLang="en-US" sz="1300" dirty="0" smtClean="0"/>
              <a:t>우선적으로 고려하여 기획하여야 함</a:t>
            </a:r>
            <a:endParaRPr lang="en-US" altLang="ko-KR" sz="1300" dirty="0" smtClean="0"/>
          </a:p>
          <a:p>
            <a:pPr lvl="1">
              <a:spcBef>
                <a:spcPct val="20000"/>
              </a:spcBef>
            </a:pPr>
            <a:r>
              <a:rPr lang="ko-KR" altLang="ko-KR" sz="1300" dirty="0" smtClean="0"/>
              <a:t>모든 </a:t>
            </a:r>
            <a:r>
              <a:rPr lang="ko-KR" altLang="ko-KR" sz="1300" dirty="0"/>
              <a:t>파일럿은 철저하게 </a:t>
            </a:r>
            <a:r>
              <a:rPr lang="ko-KR" altLang="en-US" sz="1300" dirty="0" smtClean="0"/>
              <a:t>표준화된 </a:t>
            </a:r>
            <a:r>
              <a:rPr lang="ko-KR" altLang="ko-KR" sz="1300" dirty="0" smtClean="0"/>
              <a:t>파일럿 </a:t>
            </a:r>
            <a:r>
              <a:rPr lang="ko-KR" altLang="ko-KR" sz="1300" dirty="0"/>
              <a:t>설계 프로세스를 따랐는지 여부가 체크되어야 함</a:t>
            </a:r>
            <a:endParaRPr lang="en-US" sz="1300" dirty="0" smtClean="0">
              <a:solidFill>
                <a:srgbClr val="00000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ko-KR" altLang="en-US" sz="1300" dirty="0" smtClean="0"/>
              <a:t>파일럿 기획</a:t>
            </a:r>
            <a:r>
              <a:rPr lang="en-US" altLang="ko-KR" sz="1300" dirty="0" smtClean="0"/>
              <a:t>/</a:t>
            </a:r>
            <a:r>
              <a:rPr lang="ko-KR" altLang="en-US" sz="1300" dirty="0" smtClean="0"/>
              <a:t>설계에 방해가 되는 사항들은 개선의 대상이지 제약조건이 아님</a:t>
            </a:r>
            <a:endParaRPr lang="en-US" altLang="ko-KR" sz="1300" dirty="0">
              <a:solidFill>
                <a:srgbClr val="000000"/>
              </a:solidFill>
            </a:endParaRPr>
          </a:p>
        </p:txBody>
      </p:sp>
      <p:sp>
        <p:nvSpPr>
          <p:cNvPr id="18" name="Rectangle 4"/>
          <p:cNvSpPr txBox="1"/>
          <p:nvPr/>
        </p:nvSpPr>
        <p:spPr>
          <a:xfrm>
            <a:off x="1148949" y="4443369"/>
            <a:ext cx="7200000" cy="136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ct val="20000"/>
              </a:spcBef>
            </a:pPr>
            <a:r>
              <a:rPr lang="ko-KR" altLang="ko-KR" sz="1300" dirty="0" smtClean="0"/>
              <a:t>실행 </a:t>
            </a:r>
            <a:r>
              <a:rPr lang="ko-KR" altLang="ko-KR" sz="1300" dirty="0"/>
              <a:t>단계에서 예상치 못한 변수가 생겼는지 항상 확인하여</a:t>
            </a:r>
            <a:r>
              <a:rPr lang="en-US" altLang="ko-KR" sz="1300" dirty="0"/>
              <a:t>, </a:t>
            </a:r>
            <a:r>
              <a:rPr lang="ko-KR" altLang="ko-KR" sz="1300" dirty="0"/>
              <a:t>해결 방안 도출해야 함</a:t>
            </a:r>
            <a:endParaRPr lang="en-US" sz="1300" dirty="0">
              <a:solidFill>
                <a:srgbClr val="000000"/>
              </a:solidFill>
            </a:endParaRPr>
          </a:p>
          <a:p>
            <a:pPr lvl="1">
              <a:spcBef>
                <a:spcPct val="20000"/>
              </a:spcBef>
            </a:pPr>
            <a:r>
              <a:rPr lang="ko-KR" altLang="ko-KR" sz="1300" dirty="0" smtClean="0"/>
              <a:t>성과 </a:t>
            </a:r>
            <a:r>
              <a:rPr lang="ko-KR" altLang="ko-KR" sz="1300" dirty="0"/>
              <a:t>측정을 위한 데이터의</a:t>
            </a:r>
            <a:r>
              <a:rPr lang="en-US" altLang="ko-KR" sz="1300" dirty="0"/>
              <a:t> </a:t>
            </a:r>
            <a:r>
              <a:rPr lang="en-US" altLang="ko-KR" sz="1300" dirty="0" smtClean="0"/>
              <a:t>Quality</a:t>
            </a:r>
            <a:r>
              <a:rPr lang="en-US" altLang="ko-KR" sz="1300" dirty="0"/>
              <a:t> </a:t>
            </a:r>
            <a:r>
              <a:rPr lang="ko-KR" altLang="en-US" sz="1300" dirty="0" smtClean="0"/>
              <a:t>및 </a:t>
            </a:r>
            <a:r>
              <a:rPr lang="en-US" altLang="ko-KR" sz="1300" dirty="0" smtClean="0"/>
              <a:t>Consistency</a:t>
            </a:r>
            <a:r>
              <a:rPr lang="ko-KR" altLang="ko-KR" sz="1300" dirty="0" smtClean="0"/>
              <a:t> </a:t>
            </a:r>
            <a:r>
              <a:rPr lang="ko-KR" altLang="ko-KR" sz="1300" dirty="0"/>
              <a:t>항상 의심하고 확인해야 </a:t>
            </a:r>
            <a:r>
              <a:rPr lang="ko-KR" altLang="ko-KR" sz="1300" dirty="0" smtClean="0"/>
              <a:t>함</a:t>
            </a:r>
            <a:endParaRPr lang="en-US" altLang="ko-KR" sz="1300" dirty="0" smtClean="0"/>
          </a:p>
          <a:p>
            <a:pPr lvl="1">
              <a:spcBef>
                <a:spcPct val="20000"/>
              </a:spcBef>
            </a:pPr>
            <a:r>
              <a:rPr lang="ko-KR" altLang="ko-KR" sz="1300" dirty="0"/>
              <a:t>모든 파일럿은 매출 및 이익 기여에 대한 성과 측정을 해야 함</a:t>
            </a:r>
            <a:r>
              <a:rPr lang="en-US" altLang="ko-KR" sz="1300" dirty="0" smtClean="0"/>
              <a:t>.</a:t>
            </a:r>
            <a:r>
              <a:rPr lang="ko-KR" altLang="en-US" sz="1300" dirty="0"/>
              <a:t> </a:t>
            </a:r>
            <a:r>
              <a:rPr lang="ko-KR" altLang="en-US" sz="1300" dirty="0" smtClean="0"/>
              <a:t>특히</a:t>
            </a:r>
            <a:r>
              <a:rPr lang="en-US" altLang="ko-KR" sz="1300" dirty="0" smtClean="0"/>
              <a:t>, </a:t>
            </a:r>
            <a:r>
              <a:rPr lang="en-US" altLang="ko-KR" sz="1300" dirty="0" err="1" smtClean="0"/>
              <a:t>MROI</a:t>
            </a:r>
            <a:r>
              <a:rPr lang="ko-KR" altLang="en-US" sz="1300" dirty="0" smtClean="0"/>
              <a:t>관점 접근 필요</a:t>
            </a:r>
            <a:endParaRPr lang="ko-KR" altLang="ko-KR" sz="1300" dirty="0"/>
          </a:p>
          <a:p>
            <a:pPr lvl="1">
              <a:spcBef>
                <a:spcPct val="20000"/>
              </a:spcBef>
            </a:pPr>
            <a:r>
              <a:rPr lang="ko-KR" altLang="ko-KR" sz="1300" dirty="0"/>
              <a:t>실패한 파일럿의 경우에는 근인 분석이 철저히 이루어져야 </a:t>
            </a:r>
            <a:r>
              <a:rPr lang="ko-KR" altLang="ko-KR" sz="1300" dirty="0" smtClean="0"/>
              <a:t>함</a:t>
            </a:r>
            <a:endParaRPr lang="en-US" altLang="ko-KR" sz="1300" dirty="0" smtClean="0"/>
          </a:p>
          <a:p>
            <a:pPr lvl="1">
              <a:spcBef>
                <a:spcPct val="20000"/>
              </a:spcBef>
            </a:pPr>
            <a:r>
              <a:rPr lang="ko-KR" altLang="ko-KR" sz="1300" dirty="0"/>
              <a:t>성공한 파일럿의 경우</a:t>
            </a:r>
            <a:r>
              <a:rPr lang="en-US" altLang="ko-KR" sz="1300" dirty="0"/>
              <a:t>, </a:t>
            </a:r>
            <a:r>
              <a:rPr lang="ko-KR" altLang="en-US" sz="1300" dirty="0" smtClean="0"/>
              <a:t>추가 </a:t>
            </a:r>
            <a:r>
              <a:rPr lang="ko-KR" altLang="ko-KR" sz="1300" dirty="0" smtClean="0"/>
              <a:t>성과를 </a:t>
            </a:r>
            <a:r>
              <a:rPr lang="ko-KR" altLang="ko-KR" sz="1300" dirty="0"/>
              <a:t>높일 수 있는 아이디어를 도출하고 업그레이드 버전으로 추가 테스트 </a:t>
            </a:r>
            <a:r>
              <a:rPr lang="ko-KR" altLang="ko-KR" sz="1300" dirty="0" smtClean="0"/>
              <a:t>수행</a:t>
            </a:r>
            <a:r>
              <a:rPr lang="ko-KR" altLang="en-US" sz="1300" dirty="0" smtClean="0"/>
              <a:t>하여야 함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494080" y="1314485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err="1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494080" y="1535943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err="1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494080" y="1759850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err="1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494080" y="2291726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err="1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494080" y="2513184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err="1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494080" y="3362259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err="1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494080" y="3583717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err="1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494080" y="3824778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err="1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494080" y="2759880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err="1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494080" y="4442328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err="1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494080" y="4674419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err="1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494080" y="4905175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err="1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494080" y="5141685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err="1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8494080" y="5372441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err="1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>
            <a:spLocks/>
          </p:cNvSpPr>
          <p:nvPr/>
        </p:nvSpPr>
        <p:spPr>
          <a:xfrm>
            <a:off x="166117" y="2213375"/>
            <a:ext cx="864000" cy="880241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r>
              <a:rPr lang="ko-KR" altLang="en-US" sz="1300" b="1" dirty="0" smtClean="0">
                <a:solidFill>
                  <a:schemeClr val="bg1"/>
                </a:solidFill>
              </a:rPr>
              <a:t>파일럿 아이디어 도출 및  우선순위화</a:t>
            </a: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90" name="Rectangle 89"/>
          <p:cNvSpPr>
            <a:spLocks/>
          </p:cNvSpPr>
          <p:nvPr/>
        </p:nvSpPr>
        <p:spPr>
          <a:xfrm>
            <a:off x="166117" y="4442387"/>
            <a:ext cx="864000" cy="1389070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r>
              <a:rPr lang="ko-KR" altLang="en-US" sz="1300" b="1" dirty="0" smtClean="0">
                <a:solidFill>
                  <a:schemeClr val="bg1"/>
                </a:solidFill>
              </a:rPr>
              <a:t>파일럿 실행 및 성과측정</a:t>
            </a: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>
          <a:xfrm>
            <a:off x="166117" y="3319432"/>
            <a:ext cx="864000" cy="897139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r>
              <a:rPr lang="ko-KR" altLang="en-US" sz="1300" b="1" dirty="0">
                <a:solidFill>
                  <a:schemeClr val="bg1"/>
                </a:solidFill>
              </a:rPr>
              <a:t>파일럿 기획</a:t>
            </a:r>
            <a:r>
              <a:rPr lang="en-US" altLang="ko-KR" sz="1300" b="1" dirty="0">
                <a:solidFill>
                  <a:schemeClr val="bg1"/>
                </a:solidFill>
              </a:rPr>
              <a:t>/</a:t>
            </a:r>
            <a:r>
              <a:rPr lang="ko-KR" altLang="en-US" sz="1300" b="1" dirty="0">
                <a:solidFill>
                  <a:schemeClr val="bg1"/>
                </a:solidFill>
              </a:rPr>
              <a:t>설계</a:t>
            </a:r>
            <a:endParaRPr lang="en-US" altLang="ko-KR" sz="1300" b="1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166117" y="3206828"/>
            <a:ext cx="8542832" cy="1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166117" y="4319690"/>
            <a:ext cx="8542832" cy="1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5. Source"/>
          <p:cNvSpPr>
            <a:spLocks noChangeArrowheads="1"/>
          </p:cNvSpPr>
          <p:nvPr/>
        </p:nvSpPr>
        <p:spPr bwMode="gray">
          <a:xfrm>
            <a:off x="119063" y="6500865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740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926" name="think-cell Slide" r:id="rId4" imgW="492" imgH="493" progId="TCLayout.ActiveDocument.1">
                  <p:embed/>
                </p:oleObj>
              </mc:Choice>
              <mc:Fallback>
                <p:oleObj name="think-cell Slide" r:id="rId4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Rectangle 105"/>
          <p:cNvSpPr>
            <a:spLocks/>
          </p:cNvSpPr>
          <p:nvPr/>
        </p:nvSpPr>
        <p:spPr>
          <a:xfrm>
            <a:off x="236407" y="985960"/>
            <a:ext cx="5405267" cy="547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pPr>
              <a:buClr>
                <a:srgbClr val="002960"/>
              </a:buClr>
            </a:pPr>
            <a:r>
              <a:rPr lang="en-US" altLang="ko-KR" sz="1200" b="1" dirty="0" smtClean="0">
                <a:solidFill>
                  <a:schemeClr val="bg1"/>
                </a:solidFill>
              </a:rPr>
              <a:t> 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615553"/>
          </a:xfrm>
        </p:spPr>
        <p:txBody>
          <a:bodyPr/>
          <a:lstStyle/>
          <a:p>
            <a:pPr lvl="1" indent="0" latinLnBrk="0">
              <a:buSzTx/>
              <a:buNone/>
            </a:pPr>
            <a:r>
              <a:rPr lang="ko-KR" altLang="en-US" sz="2000" b="0" dirty="0" err="1" smtClean="0">
                <a:latin typeface="-윤고딕150" panose="02030504000101010101" pitchFamily="18" charset="-127"/>
                <a:ea typeface="-윤고딕150" panose="02030504000101010101" pitchFamily="18" charset="-127"/>
              </a:rPr>
              <a:t>캠프아문젠은</a:t>
            </a:r>
            <a:r>
              <a:rPr lang="ko-KR" altLang="en-US" sz="2000" b="0" dirty="0" smtClean="0">
                <a:latin typeface="-윤고딕150" panose="02030504000101010101" pitchFamily="18" charset="-127"/>
                <a:ea typeface="-윤고딕150" panose="02030504000101010101" pitchFamily="18" charset="-127"/>
              </a:rPr>
              <a:t> 캠페인 </a:t>
            </a:r>
            <a:r>
              <a:rPr lang="ko-KR" altLang="en-US" sz="2000" b="0" dirty="0" err="1" smtClean="0">
                <a:latin typeface="-윤고딕150" panose="02030504000101010101" pitchFamily="18" charset="-127"/>
                <a:ea typeface="-윤고딕150" panose="02030504000101010101" pitchFamily="18" charset="-127"/>
              </a:rPr>
              <a:t>로드맵에</a:t>
            </a:r>
            <a:r>
              <a:rPr lang="ko-KR" altLang="en-US" sz="2000" b="0" dirty="0" smtClean="0">
                <a:latin typeface="-윤고딕150" panose="02030504000101010101" pitchFamily="18" charset="-127"/>
                <a:ea typeface="-윤고딕150" panose="02030504000101010101" pitchFamily="18" charset="-127"/>
              </a:rPr>
              <a:t> 준거하여 지속적으로 새로운 파일럿 아이디어를 도출하고 테스트 수행할 예정임</a:t>
            </a:r>
            <a:endParaRPr lang="en-US" altLang="ko-KR" sz="2000" b="0" dirty="0">
              <a:latin typeface="-윤고딕150" panose="02030504000101010101" pitchFamily="18" charset="-127"/>
              <a:ea typeface="-윤고딕150" panose="02030504000101010101" pitchFamily="18" charset="-127"/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6"/>
          <a:srcRect r="23775"/>
          <a:stretch/>
        </p:blipFill>
        <p:spPr>
          <a:xfrm>
            <a:off x="462187" y="3910507"/>
            <a:ext cx="4439719" cy="2443815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sp>
        <p:nvSpPr>
          <p:cNvPr id="108" name="TextBox 107"/>
          <p:cNvSpPr txBox="1"/>
          <p:nvPr/>
        </p:nvSpPr>
        <p:spPr>
          <a:xfrm>
            <a:off x="311386" y="1053547"/>
            <a:ext cx="50400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r>
              <a:rPr lang="ko-KR" altLang="en-US" sz="1600" b="1" dirty="0" smtClean="0">
                <a:solidFill>
                  <a:schemeClr val="accent4"/>
                </a:solidFill>
              </a:rPr>
              <a:t>캠페인 </a:t>
            </a:r>
            <a:r>
              <a:rPr lang="ko-KR" altLang="en-US" sz="1600" b="1" dirty="0" err="1" smtClean="0">
                <a:solidFill>
                  <a:schemeClr val="accent4"/>
                </a:solidFill>
              </a:rPr>
              <a:t>로드맵</a:t>
            </a:r>
            <a:r>
              <a:rPr lang="ko-KR" altLang="en-US" sz="1600" b="1" dirty="0" err="1">
                <a:solidFill>
                  <a:schemeClr val="accent4"/>
                </a:solidFill>
              </a:rPr>
              <a:t>의</a:t>
            </a:r>
            <a:r>
              <a:rPr lang="ko-KR" altLang="en-US" sz="1600" b="1" dirty="0" smtClean="0">
                <a:solidFill>
                  <a:schemeClr val="accent4"/>
                </a:solidFill>
              </a:rPr>
              <a:t> 우선순위 테마에 대해 파일럿 아이디어 도출 </a:t>
            </a:r>
            <a:endParaRPr lang="ko-KR" altLang="en-US" sz="1600" b="1" dirty="0">
              <a:solidFill>
                <a:schemeClr val="accent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186" y="1426682"/>
            <a:ext cx="3544330" cy="23405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65470" y="1394232"/>
            <a:ext cx="756000" cy="251627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5854669" y="985960"/>
            <a:ext cx="2633723" cy="5472000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pPr>
              <a:buClr>
                <a:srgbClr val="002960"/>
              </a:buClr>
            </a:pPr>
            <a:r>
              <a:rPr lang="en-US" altLang="ko-KR" sz="1200" b="1" dirty="0" smtClean="0">
                <a:solidFill>
                  <a:schemeClr val="bg1"/>
                </a:solidFill>
              </a:rPr>
              <a:t> 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59692" y="2268450"/>
            <a:ext cx="2373426" cy="3600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  <a:buClr>
                <a:schemeClr val="bg1"/>
              </a:buClr>
            </a:pPr>
            <a:r>
              <a:rPr lang="en-US" altLang="ko-KR" sz="1600" b="1" dirty="0" smtClean="0">
                <a:solidFill>
                  <a:schemeClr val="bg1"/>
                </a:solidFill>
              </a:rPr>
              <a:t>AP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몰 고객 확대를 목적으로 하는 파일럿 아이디어 중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기회의 규모가 큰 두 개 아이디어를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4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월 중 실행 예정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lvl="2">
              <a:spcBef>
                <a:spcPts val="600"/>
              </a:spcBef>
              <a:buClr>
                <a:schemeClr val="bg1"/>
              </a:buClr>
            </a:pPr>
            <a:r>
              <a:rPr lang="ko-KR" altLang="en-US" sz="1600" b="1" dirty="0" smtClean="0">
                <a:solidFill>
                  <a:schemeClr val="bg1"/>
                </a:solidFill>
              </a:rPr>
              <a:t>오프라인 경로 포인트 소멸예정 고객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AP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몰 가입 및 구매 유도 캠페인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lvl="2">
              <a:spcBef>
                <a:spcPts val="600"/>
              </a:spcBef>
              <a:buClr>
                <a:schemeClr val="bg1"/>
              </a:buClr>
            </a:pPr>
            <a:r>
              <a:rPr lang="en-US" altLang="ko-KR" sz="1600" b="1" dirty="0" smtClean="0">
                <a:solidFill>
                  <a:schemeClr val="bg1"/>
                </a:solidFill>
              </a:rPr>
              <a:t>AP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몰 방문 비회원 고객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AP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몰 회원가입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/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구매 유도 캠페인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>
            <a:grpSpLocks/>
          </p:cNvGrpSpPr>
          <p:nvPr/>
        </p:nvGrpSpPr>
        <p:grpSpPr>
          <a:xfrm>
            <a:off x="8181408" y="851225"/>
            <a:ext cx="445296" cy="445296"/>
            <a:chOff x="1941883" y="3508260"/>
            <a:chExt cx="1259487" cy="1259487"/>
          </a:xfrm>
        </p:grpSpPr>
        <p:sp>
          <p:nvSpPr>
            <p:cNvPr id="15" name="Oval 14"/>
            <p:cNvSpPr/>
            <p:nvPr/>
          </p:nvSpPr>
          <p:spPr bwMode="auto">
            <a:xfrm>
              <a:off x="1941883" y="3508260"/>
              <a:ext cx="1259487" cy="1259487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82721" tIns="41360" rIns="82721" bIns="413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827201"/>
              <a:endParaRPr lang="ko-KR" altLang="en-US">
                <a:latin typeface="Arial" pitchFamily="34" charset="0"/>
              </a:endParaRPr>
            </a:p>
          </p:txBody>
        </p:sp>
        <p:sp>
          <p:nvSpPr>
            <p:cNvPr id="16" name="Isosceles Triangle 11"/>
            <p:cNvSpPr/>
            <p:nvPr/>
          </p:nvSpPr>
          <p:spPr bwMode="auto">
            <a:xfrm rot="13200187">
              <a:off x="2046367" y="3647787"/>
              <a:ext cx="928598" cy="1117592"/>
            </a:xfrm>
            <a:custGeom>
              <a:avLst/>
              <a:gdLst/>
              <a:ahLst/>
              <a:cxnLst/>
              <a:rect l="l" t="t" r="r" b="b"/>
              <a:pathLst>
                <a:path w="1305237" h="1570884">
                  <a:moveTo>
                    <a:pt x="1072131" y="1418167"/>
                  </a:moveTo>
                  <a:cubicBezTo>
                    <a:pt x="796044" y="1649857"/>
                    <a:pt x="384408" y="1613866"/>
                    <a:pt x="152717" y="1337779"/>
                  </a:cubicBezTo>
                  <a:cubicBezTo>
                    <a:pt x="-78973" y="1061692"/>
                    <a:pt x="-42982" y="650056"/>
                    <a:pt x="233105" y="418365"/>
                  </a:cubicBezTo>
                  <a:cubicBezTo>
                    <a:pt x="308380" y="355195"/>
                    <a:pt x="393731" y="311924"/>
                    <a:pt x="483238" y="289758"/>
                  </a:cubicBezTo>
                  <a:lnTo>
                    <a:pt x="651298" y="0"/>
                  </a:lnTo>
                  <a:lnTo>
                    <a:pt x="818510" y="288298"/>
                  </a:lnTo>
                  <a:cubicBezTo>
                    <a:pt x="944910" y="320213"/>
                    <a:pt x="1062344" y="391298"/>
                    <a:pt x="1152519" y="498753"/>
                  </a:cubicBezTo>
                  <a:cubicBezTo>
                    <a:pt x="1384209" y="774841"/>
                    <a:pt x="1348219" y="1186476"/>
                    <a:pt x="1072131" y="1418167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82721" tIns="41360" rIns="82721" bIns="413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827201"/>
              <a:endParaRPr lang="ko-KR" altLang="en-US">
                <a:latin typeface="Arial" pitchFamily="34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475237" y="3837572"/>
              <a:ext cx="192779" cy="600863"/>
              <a:chOff x="1598341" y="4552000"/>
              <a:chExt cx="133974" cy="417577"/>
            </a:xfrm>
          </p:grpSpPr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1598341" y="4552000"/>
                <a:ext cx="133974" cy="283232"/>
              </a:xfrm>
              <a:custGeom>
                <a:avLst/>
                <a:gdLst>
                  <a:gd name="T0" fmla="*/ 1120 w 1122"/>
                  <a:gd name="T1" fmla="*/ 157 h 2372"/>
                  <a:gd name="T2" fmla="*/ 1116 w 1122"/>
                  <a:gd name="T3" fmla="*/ 125 h 2372"/>
                  <a:gd name="T4" fmla="*/ 1107 w 1122"/>
                  <a:gd name="T5" fmla="*/ 96 h 2372"/>
                  <a:gd name="T6" fmla="*/ 1091 w 1122"/>
                  <a:gd name="T7" fmla="*/ 69 h 2372"/>
                  <a:gd name="T8" fmla="*/ 1072 w 1122"/>
                  <a:gd name="T9" fmla="*/ 46 h 2372"/>
                  <a:gd name="T10" fmla="*/ 1047 w 1122"/>
                  <a:gd name="T11" fmla="*/ 26 h 2372"/>
                  <a:gd name="T12" fmla="*/ 1021 w 1122"/>
                  <a:gd name="T13" fmla="*/ 13 h 2372"/>
                  <a:gd name="T14" fmla="*/ 991 w 1122"/>
                  <a:gd name="T15" fmla="*/ 3 h 2372"/>
                  <a:gd name="T16" fmla="*/ 959 w 1122"/>
                  <a:gd name="T17" fmla="*/ 0 h 2372"/>
                  <a:gd name="T18" fmla="*/ 958 w 1122"/>
                  <a:gd name="T19" fmla="*/ 0 h 2372"/>
                  <a:gd name="T20" fmla="*/ 184 w 1122"/>
                  <a:gd name="T21" fmla="*/ 0 h 2372"/>
                  <a:gd name="T22" fmla="*/ 183 w 1122"/>
                  <a:gd name="T23" fmla="*/ 0 h 2372"/>
                  <a:gd name="T24" fmla="*/ 161 w 1122"/>
                  <a:gd name="T25" fmla="*/ 0 h 2372"/>
                  <a:gd name="T26" fmla="*/ 131 w 1122"/>
                  <a:gd name="T27" fmla="*/ 2 h 2372"/>
                  <a:gd name="T28" fmla="*/ 103 w 1122"/>
                  <a:gd name="T29" fmla="*/ 10 h 2372"/>
                  <a:gd name="T30" fmla="*/ 78 w 1122"/>
                  <a:gd name="T31" fmla="*/ 23 h 2372"/>
                  <a:gd name="T32" fmla="*/ 55 w 1122"/>
                  <a:gd name="T33" fmla="*/ 40 h 2372"/>
                  <a:gd name="T34" fmla="*/ 35 w 1122"/>
                  <a:gd name="T35" fmla="*/ 60 h 2372"/>
                  <a:gd name="T36" fmla="*/ 19 w 1122"/>
                  <a:gd name="T37" fmla="*/ 84 h 2372"/>
                  <a:gd name="T38" fmla="*/ 7 w 1122"/>
                  <a:gd name="T39" fmla="*/ 110 h 2372"/>
                  <a:gd name="T40" fmla="*/ 0 w 1122"/>
                  <a:gd name="T41" fmla="*/ 139 h 2372"/>
                  <a:gd name="T42" fmla="*/ 1 w 1122"/>
                  <a:gd name="T43" fmla="*/ 138 h 2372"/>
                  <a:gd name="T44" fmla="*/ 0 w 1122"/>
                  <a:gd name="T45" fmla="*/ 153 h 2372"/>
                  <a:gd name="T46" fmla="*/ 319 w 1122"/>
                  <a:gd name="T47" fmla="*/ 2220 h 2372"/>
                  <a:gd name="T48" fmla="*/ 320 w 1122"/>
                  <a:gd name="T49" fmla="*/ 2235 h 2372"/>
                  <a:gd name="T50" fmla="*/ 326 w 1122"/>
                  <a:gd name="T51" fmla="*/ 2266 h 2372"/>
                  <a:gd name="T52" fmla="*/ 339 w 1122"/>
                  <a:gd name="T53" fmla="*/ 2292 h 2372"/>
                  <a:gd name="T54" fmla="*/ 355 w 1122"/>
                  <a:gd name="T55" fmla="*/ 2317 h 2372"/>
                  <a:gd name="T56" fmla="*/ 377 w 1122"/>
                  <a:gd name="T57" fmla="*/ 2337 h 2372"/>
                  <a:gd name="T58" fmla="*/ 402 w 1122"/>
                  <a:gd name="T59" fmla="*/ 2354 h 2372"/>
                  <a:gd name="T60" fmla="*/ 430 w 1122"/>
                  <a:gd name="T61" fmla="*/ 2365 h 2372"/>
                  <a:gd name="T62" fmla="*/ 460 w 1122"/>
                  <a:gd name="T63" fmla="*/ 2371 h 2372"/>
                  <a:gd name="T64" fmla="*/ 644 w 1122"/>
                  <a:gd name="T65" fmla="*/ 2372 h 2372"/>
                  <a:gd name="T66" fmla="*/ 659 w 1122"/>
                  <a:gd name="T67" fmla="*/ 2371 h 2372"/>
                  <a:gd name="T68" fmla="*/ 688 w 1122"/>
                  <a:gd name="T69" fmla="*/ 2366 h 2372"/>
                  <a:gd name="T70" fmla="*/ 715 w 1122"/>
                  <a:gd name="T71" fmla="*/ 2355 h 2372"/>
                  <a:gd name="T72" fmla="*/ 739 w 1122"/>
                  <a:gd name="T73" fmla="*/ 2340 h 2372"/>
                  <a:gd name="T74" fmla="*/ 760 w 1122"/>
                  <a:gd name="T75" fmla="*/ 2320 h 2372"/>
                  <a:gd name="T76" fmla="*/ 776 w 1122"/>
                  <a:gd name="T77" fmla="*/ 2298 h 2372"/>
                  <a:gd name="T78" fmla="*/ 789 w 1122"/>
                  <a:gd name="T79" fmla="*/ 2273 h 2372"/>
                  <a:gd name="T80" fmla="*/ 796 w 1122"/>
                  <a:gd name="T81" fmla="*/ 2245 h 2372"/>
                  <a:gd name="T82" fmla="*/ 798 w 1122"/>
                  <a:gd name="T83" fmla="*/ 2230 h 2372"/>
                  <a:gd name="T84" fmla="*/ 1120 w 1122"/>
                  <a:gd name="T85" fmla="*/ 160 h 2372"/>
                  <a:gd name="T86" fmla="*/ 1122 w 1122"/>
                  <a:gd name="T87" fmla="*/ 157 h 2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2" h="2372">
                    <a:moveTo>
                      <a:pt x="1120" y="157"/>
                    </a:moveTo>
                    <a:lnTo>
                      <a:pt x="1120" y="157"/>
                    </a:lnTo>
                    <a:lnTo>
                      <a:pt x="1119" y="141"/>
                    </a:lnTo>
                    <a:lnTo>
                      <a:pt x="1116" y="125"/>
                    </a:lnTo>
                    <a:lnTo>
                      <a:pt x="1111" y="110"/>
                    </a:lnTo>
                    <a:lnTo>
                      <a:pt x="1107" y="96"/>
                    </a:lnTo>
                    <a:lnTo>
                      <a:pt x="1100" y="82"/>
                    </a:lnTo>
                    <a:lnTo>
                      <a:pt x="1091" y="69"/>
                    </a:lnTo>
                    <a:lnTo>
                      <a:pt x="1081" y="57"/>
                    </a:lnTo>
                    <a:lnTo>
                      <a:pt x="1072" y="46"/>
                    </a:lnTo>
                    <a:lnTo>
                      <a:pt x="1060" y="36"/>
                    </a:lnTo>
                    <a:lnTo>
                      <a:pt x="1047" y="26"/>
                    </a:lnTo>
                    <a:lnTo>
                      <a:pt x="1035" y="18"/>
                    </a:lnTo>
                    <a:lnTo>
                      <a:pt x="1021" y="13"/>
                    </a:lnTo>
                    <a:lnTo>
                      <a:pt x="1006" y="7"/>
                    </a:lnTo>
                    <a:lnTo>
                      <a:pt x="991" y="3"/>
                    </a:lnTo>
                    <a:lnTo>
                      <a:pt x="974" y="1"/>
                    </a:lnTo>
                    <a:lnTo>
                      <a:pt x="959" y="0"/>
                    </a:lnTo>
                    <a:lnTo>
                      <a:pt x="958" y="0"/>
                    </a:lnTo>
                    <a:lnTo>
                      <a:pt x="958" y="0"/>
                    </a:lnTo>
                    <a:lnTo>
                      <a:pt x="957" y="0"/>
                    </a:lnTo>
                    <a:lnTo>
                      <a:pt x="184" y="0"/>
                    </a:lnTo>
                    <a:lnTo>
                      <a:pt x="56" y="97"/>
                    </a:lnTo>
                    <a:lnTo>
                      <a:pt x="183" y="0"/>
                    </a:lnTo>
                    <a:lnTo>
                      <a:pt x="161" y="0"/>
                    </a:lnTo>
                    <a:lnTo>
                      <a:pt x="161" y="0"/>
                    </a:lnTo>
                    <a:lnTo>
                      <a:pt x="146" y="1"/>
                    </a:lnTo>
                    <a:lnTo>
                      <a:pt x="131" y="2"/>
                    </a:lnTo>
                    <a:lnTo>
                      <a:pt x="117" y="6"/>
                    </a:lnTo>
                    <a:lnTo>
                      <a:pt x="103" y="10"/>
                    </a:lnTo>
                    <a:lnTo>
                      <a:pt x="90" y="16"/>
                    </a:lnTo>
                    <a:lnTo>
                      <a:pt x="78" y="23"/>
                    </a:lnTo>
                    <a:lnTo>
                      <a:pt x="65" y="31"/>
                    </a:lnTo>
                    <a:lnTo>
                      <a:pt x="55" y="40"/>
                    </a:lnTo>
                    <a:lnTo>
                      <a:pt x="44" y="50"/>
                    </a:lnTo>
                    <a:lnTo>
                      <a:pt x="35" y="60"/>
                    </a:lnTo>
                    <a:lnTo>
                      <a:pt x="26" y="72"/>
                    </a:lnTo>
                    <a:lnTo>
                      <a:pt x="19" y="84"/>
                    </a:lnTo>
                    <a:lnTo>
                      <a:pt x="13" y="97"/>
                    </a:lnTo>
                    <a:lnTo>
                      <a:pt x="7" y="110"/>
                    </a:lnTo>
                    <a:lnTo>
                      <a:pt x="4" y="125"/>
                    </a:lnTo>
                    <a:lnTo>
                      <a:pt x="0" y="139"/>
                    </a:lnTo>
                    <a:lnTo>
                      <a:pt x="1" y="138"/>
                    </a:lnTo>
                    <a:lnTo>
                      <a:pt x="1" y="138"/>
                    </a:lnTo>
                    <a:lnTo>
                      <a:pt x="0" y="146"/>
                    </a:lnTo>
                    <a:lnTo>
                      <a:pt x="0" y="153"/>
                    </a:lnTo>
                    <a:lnTo>
                      <a:pt x="319" y="2203"/>
                    </a:lnTo>
                    <a:lnTo>
                      <a:pt x="319" y="2220"/>
                    </a:lnTo>
                    <a:lnTo>
                      <a:pt x="319" y="2220"/>
                    </a:lnTo>
                    <a:lnTo>
                      <a:pt x="320" y="2235"/>
                    </a:lnTo>
                    <a:lnTo>
                      <a:pt x="322" y="2251"/>
                    </a:lnTo>
                    <a:lnTo>
                      <a:pt x="326" y="2266"/>
                    </a:lnTo>
                    <a:lnTo>
                      <a:pt x="332" y="2279"/>
                    </a:lnTo>
                    <a:lnTo>
                      <a:pt x="339" y="2292"/>
                    </a:lnTo>
                    <a:lnTo>
                      <a:pt x="347" y="2305"/>
                    </a:lnTo>
                    <a:lnTo>
                      <a:pt x="355" y="2317"/>
                    </a:lnTo>
                    <a:lnTo>
                      <a:pt x="365" y="2327"/>
                    </a:lnTo>
                    <a:lnTo>
                      <a:pt x="377" y="2337"/>
                    </a:lnTo>
                    <a:lnTo>
                      <a:pt x="388" y="2347"/>
                    </a:lnTo>
                    <a:lnTo>
                      <a:pt x="402" y="2354"/>
                    </a:lnTo>
                    <a:lnTo>
                      <a:pt x="415" y="2361"/>
                    </a:lnTo>
                    <a:lnTo>
                      <a:pt x="430" y="2365"/>
                    </a:lnTo>
                    <a:lnTo>
                      <a:pt x="445" y="2369"/>
                    </a:lnTo>
                    <a:lnTo>
                      <a:pt x="460" y="2371"/>
                    </a:lnTo>
                    <a:lnTo>
                      <a:pt x="476" y="2372"/>
                    </a:lnTo>
                    <a:lnTo>
                      <a:pt x="644" y="2372"/>
                    </a:lnTo>
                    <a:lnTo>
                      <a:pt x="644" y="2372"/>
                    </a:lnTo>
                    <a:lnTo>
                      <a:pt x="659" y="2371"/>
                    </a:lnTo>
                    <a:lnTo>
                      <a:pt x="674" y="2370"/>
                    </a:lnTo>
                    <a:lnTo>
                      <a:pt x="688" y="2366"/>
                    </a:lnTo>
                    <a:lnTo>
                      <a:pt x="702" y="2361"/>
                    </a:lnTo>
                    <a:lnTo>
                      <a:pt x="715" y="2355"/>
                    </a:lnTo>
                    <a:lnTo>
                      <a:pt x="728" y="2348"/>
                    </a:lnTo>
                    <a:lnTo>
                      <a:pt x="739" y="2340"/>
                    </a:lnTo>
                    <a:lnTo>
                      <a:pt x="750" y="2330"/>
                    </a:lnTo>
                    <a:lnTo>
                      <a:pt x="760" y="2320"/>
                    </a:lnTo>
                    <a:lnTo>
                      <a:pt x="768" y="2310"/>
                    </a:lnTo>
                    <a:lnTo>
                      <a:pt x="776" y="2298"/>
                    </a:lnTo>
                    <a:lnTo>
                      <a:pt x="783" y="2285"/>
                    </a:lnTo>
                    <a:lnTo>
                      <a:pt x="789" y="2273"/>
                    </a:lnTo>
                    <a:lnTo>
                      <a:pt x="793" y="2259"/>
                    </a:lnTo>
                    <a:lnTo>
                      <a:pt x="796" y="2245"/>
                    </a:lnTo>
                    <a:lnTo>
                      <a:pt x="797" y="2230"/>
                    </a:lnTo>
                    <a:lnTo>
                      <a:pt x="798" y="2230"/>
                    </a:lnTo>
                    <a:lnTo>
                      <a:pt x="1120" y="171"/>
                    </a:lnTo>
                    <a:lnTo>
                      <a:pt x="1120" y="160"/>
                    </a:lnTo>
                    <a:lnTo>
                      <a:pt x="1120" y="160"/>
                    </a:lnTo>
                    <a:lnTo>
                      <a:pt x="1122" y="157"/>
                    </a:lnTo>
                    <a:lnTo>
                      <a:pt x="1120" y="157"/>
                    </a:lnTo>
                    <a:close/>
                  </a:path>
                </a:pathLst>
              </a:custGeom>
              <a:solidFill>
                <a:schemeClr val="accent4"/>
              </a:solidFill>
              <a:ln w="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2721" tIns="41360" rIns="82721" bIns="4136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Oval 18"/>
              <p:cNvSpPr/>
              <p:nvPr/>
            </p:nvSpPr>
            <p:spPr bwMode="auto">
              <a:xfrm>
                <a:off x="1614139" y="4867199"/>
                <a:ext cx="102378" cy="102378"/>
              </a:xfrm>
              <a:prstGeom prst="ellipse">
                <a:avLst/>
              </a:prstGeom>
              <a:solidFill>
                <a:schemeClr val="accent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82721" tIns="41360" rIns="82721" bIns="4136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827201"/>
                <a:endParaRPr lang="ko-KR" altLang="en-US">
                  <a:latin typeface="Arial" pitchFamily="34" charset="0"/>
                </a:endParaRPr>
              </a:p>
            </p:txBody>
          </p:sp>
        </p:grpSp>
      </p:grpSp>
      <p:sp>
        <p:nvSpPr>
          <p:cNvPr id="20" name="5. Source"/>
          <p:cNvSpPr>
            <a:spLocks noChangeArrowheads="1"/>
          </p:cNvSpPr>
          <p:nvPr/>
        </p:nvSpPr>
        <p:spPr bwMode="gray">
          <a:xfrm>
            <a:off x="119063" y="6529421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</a:t>
            </a:r>
            <a:r>
              <a:rPr lang="ko-KR" altLang="en-US" sz="800" dirty="0" err="1" smtClean="0">
                <a:solidFill>
                  <a:srgbClr val="808080"/>
                </a:solidFill>
                <a:latin typeface="+mn-lt"/>
              </a:rPr>
              <a:t>캠프아문젠</a:t>
            </a:r>
            <a:r>
              <a:rPr lang="en-US" altLang="ko-KR" sz="800" dirty="0" smtClean="0">
                <a:solidFill>
                  <a:srgbClr val="808080"/>
                </a:solidFill>
                <a:latin typeface="+mn-lt"/>
              </a:rPr>
              <a:t>, </a:t>
            </a:r>
            <a:r>
              <a:rPr lang="ko-KR" altLang="en-US" sz="800" dirty="0" err="1" smtClean="0">
                <a:solidFill>
                  <a:srgbClr val="808080"/>
                </a:solidFill>
                <a:latin typeface="+mn-lt"/>
              </a:rPr>
              <a:t>맥킨지</a:t>
            </a:r>
            <a:r>
              <a:rPr lang="en-US" altLang="ko-KR" sz="800" dirty="0" smtClean="0">
                <a:solidFill>
                  <a:srgbClr val="808080"/>
                </a:solidFill>
                <a:latin typeface="+mn-lt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456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463" name="think-cell Slide" r:id="rId10" imgW="492" imgH="493" progId="TCLayout.ActiveDocument.1">
                  <p:embed/>
                </p:oleObj>
              </mc:Choice>
              <mc:Fallback>
                <p:oleObj name="think-cell Slide" r:id="rId10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615553"/>
          </a:xfrm>
        </p:spPr>
        <p:txBody>
          <a:bodyPr/>
          <a:lstStyle/>
          <a:p>
            <a:pPr lvl="1" indent="0" latinLnBrk="0">
              <a:buSzTx/>
              <a:buNone/>
            </a:pPr>
            <a:r>
              <a:rPr lang="en-US" altLang="ko-KR" sz="2000" b="0" dirty="0">
                <a:latin typeface="+mn-lt"/>
                <a:ea typeface="+mj-ea"/>
              </a:rPr>
              <a:t>2</a:t>
            </a:r>
            <a:r>
              <a:rPr lang="ko-KR" altLang="en-US" sz="2000" b="0" dirty="0" smtClean="0">
                <a:latin typeface="+mn-lt"/>
                <a:ea typeface="+mj-ea"/>
              </a:rPr>
              <a:t>차 파일럿 계획 </a:t>
            </a:r>
            <a:r>
              <a:rPr lang="en-US" altLang="ko-KR" sz="2000" b="0" dirty="0" smtClean="0">
                <a:latin typeface="+mn-lt"/>
                <a:ea typeface="+mj-ea"/>
              </a:rPr>
              <a:t>(</a:t>
            </a:r>
            <a:r>
              <a:rPr lang="ko-KR" altLang="en-US" sz="2000" b="0" dirty="0" smtClean="0">
                <a:latin typeface="+mn-lt"/>
                <a:ea typeface="+mj-ea"/>
              </a:rPr>
              <a:t>오프라인 고객의 온라인 경험유도</a:t>
            </a:r>
            <a:r>
              <a:rPr lang="en-US" altLang="ko-KR" sz="2000" b="0" dirty="0" smtClean="0">
                <a:latin typeface="+mn-lt"/>
                <a:ea typeface="+mj-ea"/>
              </a:rPr>
              <a:t>): </a:t>
            </a:r>
            <a:r>
              <a:rPr lang="ko-KR" altLang="en-US" sz="2000" b="0" dirty="0" smtClean="0">
                <a:latin typeface="+mn-lt"/>
                <a:ea typeface="+mj-ea"/>
              </a:rPr>
              <a:t>우선 </a:t>
            </a:r>
            <a:r>
              <a:rPr lang="ko-KR" altLang="en-US" sz="2000" b="0" dirty="0" err="1" smtClean="0">
                <a:latin typeface="+mn-lt"/>
                <a:ea typeface="+mj-ea"/>
              </a:rPr>
              <a:t>뷰티포인트</a:t>
            </a:r>
            <a:r>
              <a:rPr lang="ko-KR" altLang="en-US" sz="2000" b="0" dirty="0" smtClean="0">
                <a:latin typeface="+mn-lt"/>
                <a:ea typeface="+mj-ea"/>
              </a:rPr>
              <a:t> 소멸예정고객을 대상으로 </a:t>
            </a:r>
            <a:r>
              <a:rPr lang="en-US" altLang="ko-KR" sz="2000" b="0" dirty="0" smtClean="0">
                <a:latin typeface="+mn-lt"/>
                <a:ea typeface="+mj-ea"/>
              </a:rPr>
              <a:t>AP</a:t>
            </a:r>
            <a:r>
              <a:rPr lang="ko-KR" altLang="en-US" sz="2000" b="0" dirty="0" smtClean="0">
                <a:latin typeface="+mn-lt"/>
                <a:ea typeface="+mj-ea"/>
              </a:rPr>
              <a:t>몰 회원가입 및 구매유도 캠페인</a:t>
            </a:r>
            <a:endParaRPr lang="en-US" altLang="ko-KR" sz="2000" b="0" dirty="0">
              <a:latin typeface="+mn-lt"/>
              <a:ea typeface="+mj-ea"/>
            </a:endParaRPr>
          </a:p>
        </p:txBody>
      </p:sp>
      <p:sp>
        <p:nvSpPr>
          <p:cNvPr id="4" name="Rectangle 95"/>
          <p:cNvSpPr>
            <a:spLocks/>
          </p:cNvSpPr>
          <p:nvPr/>
        </p:nvSpPr>
        <p:spPr>
          <a:xfrm>
            <a:off x="349135" y="993533"/>
            <a:ext cx="2680398" cy="311565"/>
          </a:xfrm>
          <a:prstGeom prst="rect">
            <a:avLst/>
          </a:prstGeom>
          <a:solidFill>
            <a:srgbClr val="5C91D2"/>
          </a:solidFill>
          <a:ln w="9525">
            <a:solidFill>
              <a:srgbClr val="5C91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buClr>
                <a:srgbClr val="002960"/>
              </a:buClr>
            </a:pPr>
            <a:r>
              <a:rPr lang="ko-KR" altLang="en-US" sz="1500" b="1" dirty="0" smtClean="0">
                <a:solidFill>
                  <a:schemeClr val="bg1"/>
                </a:solidFill>
              </a:rPr>
              <a:t>배경</a:t>
            </a:r>
            <a:endParaRPr lang="en-US" altLang="ko-KR" sz="1500" b="1" dirty="0">
              <a:solidFill>
                <a:schemeClr val="bg1"/>
              </a:solidFill>
            </a:endParaRPr>
          </a:p>
        </p:txBody>
      </p:sp>
      <p:sp>
        <p:nvSpPr>
          <p:cNvPr id="5" name="Freeform 303"/>
          <p:cNvSpPr>
            <a:spLocks/>
          </p:cNvSpPr>
          <p:nvPr/>
        </p:nvSpPr>
        <p:spPr bwMode="auto">
          <a:xfrm flipH="1">
            <a:off x="2795497" y="1058278"/>
            <a:ext cx="184158" cy="230166"/>
          </a:xfrm>
          <a:custGeom>
            <a:avLst/>
            <a:gdLst>
              <a:gd name="T0" fmla="*/ 0 w 704"/>
              <a:gd name="T1" fmla="*/ 610 h 1219"/>
              <a:gd name="T2" fmla="*/ 628 w 704"/>
              <a:gd name="T3" fmla="*/ 1219 h 1219"/>
              <a:gd name="T4" fmla="*/ 704 w 704"/>
              <a:gd name="T5" fmla="*/ 1140 h 1219"/>
              <a:gd name="T6" fmla="*/ 704 w 704"/>
              <a:gd name="T7" fmla="*/ 1134 h 1219"/>
              <a:gd name="T8" fmla="*/ 164 w 704"/>
              <a:gd name="T9" fmla="*/ 610 h 1219"/>
              <a:gd name="T10" fmla="*/ 704 w 704"/>
              <a:gd name="T11" fmla="*/ 85 h 1219"/>
              <a:gd name="T12" fmla="*/ 704 w 704"/>
              <a:gd name="T13" fmla="*/ 77 h 1219"/>
              <a:gd name="T14" fmla="*/ 628 w 704"/>
              <a:gd name="T15" fmla="*/ 0 h 1219"/>
              <a:gd name="T16" fmla="*/ 0 w 704"/>
              <a:gd name="T17" fmla="*/ 61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4" h="1219">
                <a:moveTo>
                  <a:pt x="0" y="610"/>
                </a:moveTo>
                <a:lnTo>
                  <a:pt x="628" y="1219"/>
                </a:lnTo>
                <a:lnTo>
                  <a:pt x="704" y="1140"/>
                </a:lnTo>
                <a:lnTo>
                  <a:pt x="704" y="1134"/>
                </a:lnTo>
                <a:lnTo>
                  <a:pt x="164" y="610"/>
                </a:lnTo>
                <a:lnTo>
                  <a:pt x="704" y="85"/>
                </a:lnTo>
                <a:lnTo>
                  <a:pt x="704" y="77"/>
                </a:lnTo>
                <a:lnTo>
                  <a:pt x="628" y="0"/>
                </a:lnTo>
                <a:lnTo>
                  <a:pt x="0" y="6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500">
              <a:latin typeface="+mn-lt"/>
            </a:endParaRPr>
          </a:p>
        </p:txBody>
      </p:sp>
      <p:sp>
        <p:nvSpPr>
          <p:cNvPr id="6" name="Rectangle 105"/>
          <p:cNvSpPr>
            <a:spLocks/>
          </p:cNvSpPr>
          <p:nvPr/>
        </p:nvSpPr>
        <p:spPr>
          <a:xfrm>
            <a:off x="3075709" y="993533"/>
            <a:ext cx="5539252" cy="311565"/>
          </a:xfrm>
          <a:prstGeom prst="rect">
            <a:avLst/>
          </a:prstGeom>
          <a:solidFill>
            <a:srgbClr val="00589A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atinLnBrk="0"/>
            <a:r>
              <a:rPr lang="ko-KR" altLang="en-US" sz="1500" b="1" dirty="0" smtClean="0">
                <a:solidFill>
                  <a:schemeClr val="bg1"/>
                </a:solidFill>
              </a:rPr>
              <a:t>파일럿 기획</a:t>
            </a:r>
            <a:endParaRPr lang="en-US" altLang="ko-KR" sz="1500" b="1" dirty="0">
              <a:solidFill>
                <a:schemeClr val="bg1"/>
              </a:solidFill>
            </a:endParaRPr>
          </a:p>
        </p:txBody>
      </p:sp>
      <p:cxnSp>
        <p:nvCxnSpPr>
          <p:cNvPr id="13" name="AutoShape 249"/>
          <p:cNvCxnSpPr>
            <a:cxnSpLocks noChangeShapeType="1"/>
          </p:cNvCxnSpPr>
          <p:nvPr/>
        </p:nvCxnSpPr>
        <p:spPr bwMode="auto">
          <a:xfrm>
            <a:off x="354510" y="1631691"/>
            <a:ext cx="2663817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AutoShape 250"/>
          <p:cNvSpPr>
            <a:spLocks noChangeArrowheads="1"/>
          </p:cNvSpPr>
          <p:nvPr/>
        </p:nvSpPr>
        <p:spPr bwMode="auto">
          <a:xfrm>
            <a:off x="344561" y="1413170"/>
            <a:ext cx="2805336" cy="218521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ko-KR" altLang="en-US" sz="1300" b="1" dirty="0" smtClean="0">
                <a:solidFill>
                  <a:schemeClr val="accent4"/>
                </a:solidFill>
                <a:latin typeface="+mn-lt"/>
                <a:cs typeface="Arial" panose="020B0604020202020204" pitchFamily="34" charset="0"/>
              </a:rPr>
              <a:t>연간 미구매</a:t>
            </a:r>
            <a:r>
              <a:rPr lang="en-US" altLang="ko-KR" sz="1300" b="1" dirty="0" smtClean="0">
                <a:solidFill>
                  <a:schemeClr val="accent4"/>
                </a:solidFill>
                <a:latin typeface="+mn-lt"/>
                <a:cs typeface="Arial" panose="020B0604020202020204" pitchFamily="34" charset="0"/>
              </a:rPr>
              <a:t>(</a:t>
            </a:r>
            <a:r>
              <a:rPr lang="ko-KR" altLang="en-US" sz="1300" b="1" dirty="0" smtClean="0">
                <a:solidFill>
                  <a:schemeClr val="accent4"/>
                </a:solidFill>
                <a:latin typeface="+mn-lt"/>
                <a:cs typeface="Arial" panose="020B0604020202020204" pitchFamily="34" charset="0"/>
              </a:rPr>
              <a:t>누계</a:t>
            </a:r>
            <a:r>
              <a:rPr lang="en-US" altLang="ko-KR" sz="1300" b="1" dirty="0" smtClean="0">
                <a:solidFill>
                  <a:schemeClr val="accent4"/>
                </a:solidFill>
                <a:latin typeface="+mn-lt"/>
                <a:cs typeface="Arial" panose="020B0604020202020204" pitchFamily="34" charset="0"/>
              </a:rPr>
              <a:t>) </a:t>
            </a:r>
            <a:r>
              <a:rPr lang="ko-KR" altLang="en-US" sz="1300" b="1" dirty="0" smtClean="0">
                <a:solidFill>
                  <a:schemeClr val="accent4"/>
                </a:solidFill>
                <a:latin typeface="+mn-lt"/>
                <a:cs typeface="Arial" panose="020B0604020202020204" pitchFamily="34" charset="0"/>
              </a:rPr>
              <a:t>고객현황</a:t>
            </a:r>
            <a:endParaRPr lang="en-US" sz="1300" baseline="30000" noProof="0" dirty="0">
              <a:solidFill>
                <a:srgbClr val="80808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1" name="Rectangle 9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89585" y="4281055"/>
            <a:ext cx="2615010" cy="189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en-US" sz="1200" b="1" dirty="0" smtClean="0">
                <a:solidFill>
                  <a:schemeClr val="accent4"/>
                </a:solidFill>
              </a:rPr>
              <a:t> 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4784" y="4366323"/>
            <a:ext cx="2599811" cy="17123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marL="269875" lvl="1" indent="-177800"/>
            <a:r>
              <a:rPr lang="ko-KR" altLang="en-US" dirty="0" smtClean="0"/>
              <a:t>기회의 상실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소멸되는 </a:t>
            </a:r>
            <a:r>
              <a:rPr lang="en-US" altLang="ko-KR" dirty="0" smtClean="0"/>
              <a:t>21</a:t>
            </a:r>
            <a:r>
              <a:rPr lang="ko-KR" altLang="en-US" dirty="0" err="1" smtClean="0"/>
              <a:t>만명</a:t>
            </a:r>
            <a:r>
              <a:rPr lang="ko-KR" altLang="en-US" dirty="0" smtClean="0"/>
              <a:t> 고객의 개인정보는 삭제되며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개인화된 커뮤니케이션이 불가능해짐</a:t>
            </a:r>
            <a:endParaRPr lang="en-US" altLang="ko-KR" dirty="0" smtClean="0"/>
          </a:p>
          <a:p>
            <a:pPr marL="269875" lvl="1" indent="-177800"/>
            <a:r>
              <a:rPr lang="ko-KR" altLang="en-US" dirty="0" smtClean="0"/>
              <a:t>전사 관점의 고객 이탈방지 </a:t>
            </a:r>
            <a:r>
              <a:rPr lang="ko-KR" altLang="en-US" dirty="0"/>
              <a:t>커뮤니케이션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시기 </a:t>
            </a:r>
            <a:r>
              <a:rPr lang="ko-KR" altLang="en-US" dirty="0"/>
              <a:t>및 </a:t>
            </a:r>
            <a:r>
              <a:rPr lang="ko-KR" altLang="en-US" dirty="0" smtClean="0"/>
              <a:t>오프라인 고객의 온라인 경험 유도 </a:t>
            </a:r>
            <a:r>
              <a:rPr lang="ko-KR" altLang="en-US" dirty="0"/>
              <a:t>방안 고민</a:t>
            </a:r>
            <a:endParaRPr lang="en-US" altLang="ko-KR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365377" y="3633835"/>
          <a:ext cx="2575617" cy="485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670"/>
                <a:gridCol w="739518"/>
                <a:gridCol w="858429"/>
              </a:tblGrid>
              <a:tr h="1028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전체 발송고객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全 경로 구매</a:t>
                      </a:r>
                      <a:endParaRPr lang="en-US" altLang="ko-KR" sz="1000" b="0" i="0" u="none" strike="noStrike" baseline="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AP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몰 구매</a:t>
                      </a:r>
                      <a:endParaRPr lang="en-US" altLang="ko-KR" sz="1000" b="0" i="0" u="none" strike="noStrike" baseline="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7471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218,187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8,030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423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69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아리따-돋움_TTF_Medium" panose="02020603020101020101" pitchFamily="18" charset="-127"/>
                        <a:ea typeface="아리따-돋움_TTF_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3.7%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0.2%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" name="TextBox 38"/>
          <p:cNvSpPr txBox="1">
            <a:spLocks/>
          </p:cNvSpPr>
          <p:nvPr/>
        </p:nvSpPr>
        <p:spPr>
          <a:xfrm>
            <a:off x="4048240" y="1386039"/>
            <a:ext cx="4537687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b="1" dirty="0" smtClean="0">
                <a:solidFill>
                  <a:schemeClr val="accent4"/>
                </a:solidFill>
              </a:rPr>
              <a:t>오프라인 경로 포인트 소멸예정 </a:t>
            </a:r>
            <a:r>
              <a:rPr lang="ko-KR" altLang="en-US" b="1" dirty="0">
                <a:solidFill>
                  <a:schemeClr val="accent4"/>
                </a:solidFill>
              </a:rPr>
              <a:t>고객</a:t>
            </a:r>
            <a:r>
              <a:rPr lang="ko-KR" altLang="en-US" dirty="0"/>
              <a:t>에 대한 마케팅 캠페인을 </a:t>
            </a:r>
            <a:r>
              <a:rPr lang="ko-KR" altLang="en-US" dirty="0" smtClean="0"/>
              <a:t>통해 </a:t>
            </a:r>
            <a:r>
              <a:rPr lang="en-US" altLang="ko-KR" b="1" dirty="0" smtClean="0">
                <a:solidFill>
                  <a:srgbClr val="00589A"/>
                </a:solidFill>
              </a:rPr>
              <a:t>AP</a:t>
            </a:r>
            <a:r>
              <a:rPr lang="ko-KR" altLang="en-US" b="1" dirty="0" smtClean="0">
                <a:solidFill>
                  <a:srgbClr val="00589A"/>
                </a:solidFill>
              </a:rPr>
              <a:t>몰 가입 및 구매 유도</a:t>
            </a:r>
            <a:r>
              <a:rPr lang="ko-KR" altLang="en-US" dirty="0" smtClean="0"/>
              <a:t> </a:t>
            </a:r>
            <a:r>
              <a:rPr lang="en-US" altLang="ko-KR" b="1" dirty="0" smtClean="0">
                <a:solidFill>
                  <a:schemeClr val="accent4"/>
                </a:solidFill>
              </a:rPr>
              <a:t> 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0" name="Rectangle 9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152603" y="1379871"/>
            <a:ext cx="816972" cy="4904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ko-KR" altLang="en-US" b="1" dirty="0" smtClean="0">
                <a:solidFill>
                  <a:schemeClr val="tx2"/>
                </a:solidFill>
              </a:rPr>
              <a:t>아이디어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1" name="Rectangle 9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152603" y="2026226"/>
            <a:ext cx="816972" cy="234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ko-KR" altLang="en-US" b="1" dirty="0" smtClean="0">
                <a:solidFill>
                  <a:schemeClr val="tx2"/>
                </a:solidFill>
              </a:rPr>
              <a:t>캠페인 설계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42" name="Straight Connector 22"/>
          <p:cNvCxnSpPr>
            <a:cxnSpLocks/>
          </p:cNvCxnSpPr>
          <p:nvPr/>
        </p:nvCxnSpPr>
        <p:spPr>
          <a:xfrm>
            <a:off x="4048240" y="1940463"/>
            <a:ext cx="4500000" cy="0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>
            <a:spLocks/>
          </p:cNvSpPr>
          <p:nvPr/>
        </p:nvSpPr>
        <p:spPr>
          <a:xfrm>
            <a:off x="4048240" y="2080265"/>
            <a:ext cx="4537687" cy="225702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lnSpc>
                <a:spcPts val="1400"/>
              </a:lnSpc>
              <a:spcBef>
                <a:spcPts val="600"/>
              </a:spcBef>
            </a:pPr>
            <a:r>
              <a:rPr lang="ko-KR" altLang="en-US" dirty="0" smtClean="0"/>
              <a:t>대상 </a:t>
            </a:r>
            <a:r>
              <a:rPr lang="en-US" altLang="ko-KR" dirty="0" smtClean="0"/>
              <a:t>:</a:t>
            </a:r>
            <a:r>
              <a:rPr lang="en-US" altLang="ko-KR" b="1" dirty="0" smtClean="0">
                <a:solidFill>
                  <a:schemeClr val="accent4"/>
                </a:solidFill>
              </a:rPr>
              <a:t> 11</a:t>
            </a:r>
            <a:r>
              <a:rPr lang="ko-KR" altLang="en-US" b="1" dirty="0" smtClean="0">
                <a:solidFill>
                  <a:schemeClr val="accent4"/>
                </a:solidFill>
              </a:rPr>
              <a:t>개월 내</a:t>
            </a:r>
            <a:r>
              <a:rPr lang="en-US" altLang="ko-KR" b="1" dirty="0" smtClean="0">
                <a:solidFill>
                  <a:schemeClr val="accent4"/>
                </a:solidFill>
              </a:rPr>
              <a:t>, </a:t>
            </a:r>
            <a:r>
              <a:rPr lang="ko-KR" altLang="en-US" dirty="0" smtClean="0"/>
              <a:t>오프라인 全 경로 </a:t>
            </a:r>
            <a:r>
              <a:rPr lang="ko-KR" altLang="en-US" b="1" dirty="0" smtClean="0">
                <a:solidFill>
                  <a:schemeClr val="accent4"/>
                </a:solidFill>
              </a:rPr>
              <a:t>구매실적 </a:t>
            </a:r>
            <a:r>
              <a:rPr lang="ko-KR" altLang="en-US" b="1" dirty="0">
                <a:solidFill>
                  <a:schemeClr val="accent4"/>
                </a:solidFill>
              </a:rPr>
              <a:t>및 포인트 변동이 없는 </a:t>
            </a:r>
            <a:r>
              <a:rPr lang="ko-KR" altLang="en-US" b="1" dirty="0" smtClean="0">
                <a:solidFill>
                  <a:schemeClr val="accent4"/>
                </a:solidFill>
              </a:rPr>
              <a:t>고객</a:t>
            </a:r>
            <a:endParaRPr lang="en-US" altLang="ko-KR" b="1" dirty="0" smtClean="0">
              <a:solidFill>
                <a:schemeClr val="accent4"/>
              </a:solidFill>
            </a:endParaRPr>
          </a:p>
          <a:p>
            <a:pPr lvl="1">
              <a:lnSpc>
                <a:spcPts val="1400"/>
              </a:lnSpc>
              <a:spcBef>
                <a:spcPts val="600"/>
              </a:spcBef>
            </a:pPr>
            <a:r>
              <a:rPr lang="ko-KR" altLang="en-US" dirty="0" smtClean="0"/>
              <a:t>내용 </a:t>
            </a:r>
            <a:r>
              <a:rPr lang="en-US" altLang="ko-KR" dirty="0" smtClean="0"/>
              <a:t>: </a:t>
            </a:r>
            <a:r>
              <a:rPr lang="ko-KR" altLang="en-US" b="1" dirty="0">
                <a:solidFill>
                  <a:schemeClr val="accent4"/>
                </a:solidFill>
              </a:rPr>
              <a:t>금전혜택</a:t>
            </a:r>
            <a:r>
              <a:rPr lang="ko-KR" altLang="en-US" dirty="0" smtClean="0"/>
              <a:t> 및 </a:t>
            </a:r>
            <a:r>
              <a:rPr lang="en-US" altLang="ko-KR" b="1" dirty="0">
                <a:solidFill>
                  <a:schemeClr val="accent4"/>
                </a:solidFill>
              </a:rPr>
              <a:t>AP</a:t>
            </a:r>
            <a:r>
              <a:rPr lang="ko-KR" altLang="en-US" b="1" dirty="0" smtClean="0">
                <a:solidFill>
                  <a:schemeClr val="accent4"/>
                </a:solidFill>
              </a:rPr>
              <a:t>몰 </a:t>
            </a:r>
            <a:r>
              <a:rPr lang="en-US" altLang="ko-KR" b="1" dirty="0" smtClean="0">
                <a:solidFill>
                  <a:schemeClr val="accent4"/>
                </a:solidFill>
              </a:rPr>
              <a:t>URL </a:t>
            </a:r>
            <a:r>
              <a:rPr lang="ko-KR" altLang="en-US" dirty="0" smtClean="0"/>
              <a:t>안내 메시지 발송</a:t>
            </a:r>
            <a:endParaRPr lang="en-US" altLang="ko-KR" dirty="0" smtClean="0"/>
          </a:p>
          <a:p>
            <a:pPr lvl="1">
              <a:lnSpc>
                <a:spcPts val="1400"/>
              </a:lnSpc>
              <a:spcBef>
                <a:spcPts val="600"/>
              </a:spcBef>
            </a:pPr>
            <a:r>
              <a:rPr lang="ko-KR" altLang="en-US" dirty="0" smtClean="0"/>
              <a:t>샘플 설계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고객군을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군으로 </a:t>
            </a:r>
            <a:r>
              <a:rPr lang="ko-KR" altLang="en-US" dirty="0"/>
              <a:t>나누어 </a:t>
            </a:r>
            <a:r>
              <a:rPr lang="ko-KR" altLang="en-US" dirty="0" err="1" smtClean="0"/>
              <a:t>실험군에만</a:t>
            </a:r>
            <a:r>
              <a:rPr lang="ko-KR" altLang="en-US" dirty="0" smtClean="0"/>
              <a:t>  </a:t>
            </a:r>
            <a:r>
              <a:rPr lang="en-US" altLang="ko-KR" dirty="0"/>
              <a:t>Treatment</a:t>
            </a:r>
            <a:r>
              <a:rPr lang="ko-KR" altLang="en-US" dirty="0"/>
              <a:t>를 적용</a:t>
            </a:r>
            <a:r>
              <a:rPr lang="en-US" altLang="ko-KR" dirty="0"/>
              <a:t>, </a:t>
            </a:r>
            <a:r>
              <a:rPr lang="ko-KR" altLang="en-US" dirty="0"/>
              <a:t>캠페인 효과 측정</a:t>
            </a:r>
            <a:endParaRPr lang="en-US" altLang="ko-KR" dirty="0"/>
          </a:p>
          <a:p>
            <a:pPr lvl="1">
              <a:lnSpc>
                <a:spcPts val="1400"/>
              </a:lnSpc>
              <a:spcBef>
                <a:spcPts val="600"/>
              </a:spcBef>
            </a:pPr>
            <a:r>
              <a:rPr lang="en-US" altLang="ko-KR" dirty="0" smtClean="0"/>
              <a:t>KPI : </a:t>
            </a:r>
            <a:r>
              <a:rPr lang="ko-KR" altLang="en-US" dirty="0" smtClean="0"/>
              <a:t>구매 </a:t>
            </a:r>
            <a:r>
              <a:rPr lang="ko-KR" altLang="en-US" dirty="0" err="1" smtClean="0"/>
              <a:t>전환율</a:t>
            </a:r>
            <a:r>
              <a:rPr lang="en-US" altLang="ko-KR" dirty="0" smtClean="0"/>
              <a:t>(AP</a:t>
            </a:r>
            <a:r>
              <a:rPr lang="ko-KR" altLang="en-US" dirty="0" smtClean="0"/>
              <a:t>몰 구매고객</a:t>
            </a:r>
            <a:r>
              <a:rPr lang="en-US" altLang="ko-KR" dirty="0" smtClean="0"/>
              <a:t>/</a:t>
            </a:r>
            <a:r>
              <a:rPr lang="ko-KR" altLang="en-US" dirty="0" smtClean="0"/>
              <a:t>전체 </a:t>
            </a:r>
            <a:r>
              <a:rPr lang="ko-KR" altLang="en-US" dirty="0" err="1" smtClean="0"/>
              <a:t>타게팅</a:t>
            </a:r>
            <a:r>
              <a:rPr lang="ko-KR" altLang="en-US" dirty="0" smtClean="0"/>
              <a:t> 고객</a:t>
            </a:r>
            <a:r>
              <a:rPr lang="en-US" altLang="ko-KR" dirty="0" smtClean="0"/>
              <a:t>)</a:t>
            </a:r>
          </a:p>
          <a:p>
            <a:pPr lvl="1">
              <a:lnSpc>
                <a:spcPts val="1400"/>
              </a:lnSpc>
              <a:spcBef>
                <a:spcPts val="600"/>
              </a:spcBef>
            </a:pPr>
            <a:r>
              <a:rPr lang="ko-KR" altLang="en-US" dirty="0" smtClean="0"/>
              <a:t>발송채널 및 시기</a:t>
            </a:r>
            <a:r>
              <a:rPr lang="en-US" altLang="ko-KR" dirty="0" smtClean="0"/>
              <a:t>: SMS(LMS)/</a:t>
            </a:r>
            <a:r>
              <a:rPr lang="ko-KR" altLang="en-US" dirty="0" smtClean="0"/>
              <a:t>매월 </a:t>
            </a:r>
            <a:r>
              <a:rPr lang="en-US" altLang="ko-KR" dirty="0" smtClean="0"/>
              <a:t>17</a:t>
            </a:r>
            <a:r>
              <a:rPr lang="ko-KR" altLang="en-US" dirty="0" smtClean="0"/>
              <a:t>일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프로세스화</a:t>
            </a:r>
            <a:r>
              <a:rPr lang="en-US" altLang="ko-KR" dirty="0" smtClean="0"/>
              <a:t>)</a:t>
            </a:r>
          </a:p>
          <a:p>
            <a:pPr lvl="1">
              <a:lnSpc>
                <a:spcPts val="1400"/>
              </a:lnSpc>
              <a:spcBef>
                <a:spcPts val="600"/>
              </a:spcBef>
            </a:pPr>
            <a:r>
              <a:rPr lang="ko-KR" altLang="en-US" dirty="0" smtClean="0"/>
              <a:t>대상 고객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99,000</a:t>
            </a:r>
            <a:r>
              <a:rPr lang="ko-KR" altLang="en-US" dirty="0" smtClean="0"/>
              <a:t>名</a:t>
            </a:r>
            <a:endParaRPr lang="en-US" altLang="ko-KR" dirty="0"/>
          </a:p>
          <a:p>
            <a:pPr lvl="2">
              <a:lnSpc>
                <a:spcPts val="1400"/>
              </a:lnSpc>
              <a:spcBef>
                <a:spcPts val="600"/>
              </a:spcBef>
            </a:pPr>
            <a:r>
              <a:rPr lang="ko-KR" altLang="en-US" dirty="0" smtClean="0"/>
              <a:t>최종 구매경로 </a:t>
            </a:r>
            <a:r>
              <a:rPr lang="ko-KR" altLang="en-US" dirty="0" err="1" smtClean="0"/>
              <a:t>이니스프리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에뛰드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수신거부 고객제외</a:t>
            </a:r>
            <a:endParaRPr lang="en-US" altLang="ko-KR" b="1" dirty="0" smtClean="0">
              <a:solidFill>
                <a:schemeClr val="accent4"/>
              </a:solidFill>
            </a:endParaRPr>
          </a:p>
        </p:txBody>
      </p:sp>
      <p:sp>
        <p:nvSpPr>
          <p:cNvPr id="48" name="Rectangle 9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146617" y="5517572"/>
            <a:ext cx="821122" cy="657249"/>
          </a:xfrm>
          <a:prstGeom prst="rect">
            <a:avLst/>
          </a:prstGeom>
          <a:solidFill>
            <a:srgbClr val="00589A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en-US"/>
            </a:defPPr>
            <a:lvl1pPr latinLnBrk="0">
              <a:defRPr sz="15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ko-KR" altLang="en-US" dirty="0"/>
              <a:t>이슈</a:t>
            </a:r>
            <a:endParaRPr lang="en-US" altLang="ko-KR" dirty="0"/>
          </a:p>
        </p:txBody>
      </p:sp>
      <p:sp>
        <p:nvSpPr>
          <p:cNvPr id="54" name="TextBox 53"/>
          <p:cNvSpPr txBox="1"/>
          <p:nvPr/>
        </p:nvSpPr>
        <p:spPr>
          <a:xfrm>
            <a:off x="1978198" y="2066301"/>
            <a:ext cx="5871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latin typeface="+mn-lt"/>
              </a:rPr>
              <a:t>11</a:t>
            </a:r>
            <a:r>
              <a:rPr lang="ko-KR" altLang="en-US" sz="900" dirty="0" smtClean="0">
                <a:latin typeface="+mn-lt"/>
              </a:rPr>
              <a:t>개월</a:t>
            </a:r>
            <a:endParaRPr lang="en-US" altLang="ko-KR" sz="900" dirty="0" smtClean="0">
              <a:latin typeface="+mn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5377" y="2469938"/>
            <a:ext cx="1019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+mn-lt"/>
              </a:rPr>
              <a:t>0</a:t>
            </a:r>
            <a:r>
              <a:rPr lang="ko-KR" altLang="en-US" sz="900" dirty="0" smtClean="0">
                <a:latin typeface="+mn-lt"/>
              </a:rPr>
              <a:t>명</a:t>
            </a:r>
            <a:endParaRPr lang="en-US" altLang="ko-KR" sz="900" dirty="0" smtClean="0">
              <a:latin typeface="+mn-lt"/>
            </a:endParaRPr>
          </a:p>
          <a:p>
            <a:r>
              <a:rPr lang="en-US" altLang="ko-KR" sz="900" dirty="0" smtClean="0">
                <a:latin typeface="+mn-lt"/>
              </a:rPr>
              <a:t>(</a:t>
            </a:r>
            <a:r>
              <a:rPr lang="ko-KR" altLang="en-US" sz="900" dirty="0" smtClean="0">
                <a:latin typeface="+mn-lt"/>
              </a:rPr>
              <a:t>구매자</a:t>
            </a:r>
            <a:r>
              <a:rPr lang="en-US" altLang="ko-KR" sz="900" dirty="0" smtClean="0">
                <a:latin typeface="+mn-lt"/>
              </a:rPr>
              <a:t>385</a:t>
            </a:r>
            <a:r>
              <a:rPr lang="ko-KR" altLang="en-US" sz="900" dirty="0" smtClean="0">
                <a:latin typeface="+mn-lt"/>
              </a:rPr>
              <a:t>만</a:t>
            </a:r>
            <a:r>
              <a:rPr lang="en-US" altLang="ko-KR" sz="900" dirty="0" smtClean="0">
                <a:latin typeface="+mn-lt"/>
              </a:rPr>
              <a:t>)</a:t>
            </a:r>
            <a:endParaRPr lang="ko-KR" altLang="en-US" sz="900" baseline="30000" dirty="0">
              <a:latin typeface="+mn-lt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529839" y="2334886"/>
            <a:ext cx="2265658" cy="108979"/>
            <a:chOff x="529839" y="2386160"/>
            <a:chExt cx="2265658" cy="108979"/>
          </a:xfrm>
        </p:grpSpPr>
        <p:cxnSp>
          <p:nvCxnSpPr>
            <p:cNvPr id="73" name="직선 연결선 72"/>
            <p:cNvCxnSpPr/>
            <p:nvPr/>
          </p:nvCxnSpPr>
          <p:spPr>
            <a:xfrm>
              <a:off x="529839" y="2440649"/>
              <a:ext cx="2255173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529839" y="2386160"/>
              <a:ext cx="0" cy="10897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2795497" y="2386160"/>
              <a:ext cx="0" cy="10897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271755" y="2386160"/>
              <a:ext cx="0" cy="10897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>
            <a:off x="2494968" y="2066301"/>
            <a:ext cx="5871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latin typeface="+mn-lt"/>
              </a:rPr>
              <a:t>12</a:t>
            </a:r>
            <a:r>
              <a:rPr lang="ko-KR" altLang="en-US" sz="900" dirty="0" smtClean="0">
                <a:latin typeface="+mn-lt"/>
              </a:rPr>
              <a:t>개월</a:t>
            </a:r>
            <a:endParaRPr lang="en-US" altLang="ko-KR" sz="900" dirty="0" smtClean="0">
              <a:latin typeface="+mn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50351" y="2069117"/>
            <a:ext cx="5871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latin typeface="+mn-lt"/>
              </a:rPr>
              <a:t>1</a:t>
            </a:r>
            <a:r>
              <a:rPr lang="ko-KR" altLang="en-US" sz="900" dirty="0" err="1" smtClean="0">
                <a:latin typeface="+mn-lt"/>
              </a:rPr>
              <a:t>개월차</a:t>
            </a:r>
            <a:endParaRPr lang="en-US" altLang="ko-KR" sz="900" dirty="0" smtClean="0">
              <a:latin typeface="+mn-l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033819" y="2469938"/>
            <a:ext cx="5871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latin typeface="+mn-lt"/>
              </a:rPr>
              <a:t>22</a:t>
            </a:r>
            <a:r>
              <a:rPr lang="ko-KR" altLang="en-US" sz="900" dirty="0" smtClean="0">
                <a:latin typeface="+mn-lt"/>
              </a:rPr>
              <a:t>만</a:t>
            </a:r>
            <a:endParaRPr lang="ko-KR" altLang="en-US" sz="900" baseline="30000" dirty="0">
              <a:latin typeface="+mn-lt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22080" y="2469938"/>
            <a:ext cx="5871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latin typeface="+mn-lt"/>
              </a:rPr>
              <a:t>21</a:t>
            </a:r>
            <a:r>
              <a:rPr lang="ko-KR" altLang="en-US" sz="900" dirty="0" smtClean="0">
                <a:latin typeface="+mn-lt"/>
              </a:rPr>
              <a:t>만</a:t>
            </a:r>
            <a:endParaRPr lang="ko-KR" altLang="en-US" sz="900" baseline="30000" dirty="0">
              <a:latin typeface="+mn-lt"/>
            </a:endParaRPr>
          </a:p>
        </p:txBody>
      </p:sp>
      <p:cxnSp>
        <p:nvCxnSpPr>
          <p:cNvPr id="88" name="구부러진 연결선 87"/>
          <p:cNvCxnSpPr>
            <a:stCxn id="84" idx="2"/>
          </p:cNvCxnSpPr>
          <p:nvPr/>
        </p:nvCxnSpPr>
        <p:spPr>
          <a:xfrm rot="16200000" flipH="1">
            <a:off x="2571506" y="2456639"/>
            <a:ext cx="12700" cy="488261"/>
          </a:xfrm>
          <a:prstGeom prst="curvedConnector3">
            <a:avLst>
              <a:gd name="adj1" fmla="val 180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/>
          <p:cNvSpPr/>
          <p:nvPr/>
        </p:nvSpPr>
        <p:spPr>
          <a:xfrm>
            <a:off x="2341661" y="2787755"/>
            <a:ext cx="447301" cy="354015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8</a:t>
            </a:r>
            <a:r>
              <a:rPr lang="ko-KR" altLang="en-US" sz="800" dirty="0" smtClean="0">
                <a:solidFill>
                  <a:schemeClr val="tx1"/>
                </a:solidFill>
              </a:rPr>
              <a:t>천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(3.7%)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064129" y="2040228"/>
            <a:ext cx="926897" cy="1155901"/>
          </a:xfrm>
          <a:prstGeom prst="rect">
            <a:avLst/>
          </a:prstGeom>
          <a:noFill/>
          <a:ln w="9525">
            <a:solidFill>
              <a:srgbClr val="0058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725886" y="1709350"/>
            <a:ext cx="1192922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900" b="1" dirty="0" err="1" smtClean="0">
                <a:latin typeface="+mn-lt"/>
              </a:rPr>
              <a:t>뷰티포인트소멸공지</a:t>
            </a:r>
            <a:endParaRPr lang="en-US" altLang="ko-KR" sz="900" b="1" baseline="30000" dirty="0" smtClean="0">
              <a:latin typeface="+mn-lt"/>
            </a:endParaRPr>
          </a:p>
        </p:txBody>
      </p:sp>
      <p:sp>
        <p:nvSpPr>
          <p:cNvPr id="95" name="이등변 삼각형 94"/>
          <p:cNvSpPr/>
          <p:nvPr/>
        </p:nvSpPr>
        <p:spPr>
          <a:xfrm rot="10800000">
            <a:off x="2278443" y="1914173"/>
            <a:ext cx="110563" cy="83256"/>
          </a:xfrm>
          <a:prstGeom prst="triangle">
            <a:avLst/>
          </a:prstGeom>
          <a:solidFill>
            <a:srgbClr val="00589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99" name="Rectangle 9"/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3161149" y="4530435"/>
            <a:ext cx="806590" cy="84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en-US" altLang="ko-KR" b="1" dirty="0" smtClean="0">
                <a:solidFill>
                  <a:schemeClr val="tx2"/>
                </a:solidFill>
              </a:rPr>
              <a:t>Cell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Design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03" name="TextBox 102"/>
          <p:cNvSpPr txBox="1">
            <a:spLocks/>
          </p:cNvSpPr>
          <p:nvPr/>
        </p:nvSpPr>
        <p:spPr>
          <a:xfrm>
            <a:off x="4048240" y="4600632"/>
            <a:ext cx="4500000" cy="723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dirty="0" err="1"/>
              <a:t>실험군</a:t>
            </a:r>
            <a:r>
              <a:rPr lang="ko-KR" altLang="en-US" dirty="0"/>
              <a:t> </a:t>
            </a:r>
            <a:r>
              <a:rPr lang="en-US" altLang="ko-KR" dirty="0"/>
              <a:t>: AP</a:t>
            </a:r>
            <a:r>
              <a:rPr lang="ko-KR" altLang="en-US" dirty="0"/>
              <a:t>몰 </a:t>
            </a:r>
            <a:r>
              <a:rPr lang="ko-KR" altLang="en-US" b="1" dirty="0">
                <a:solidFill>
                  <a:srgbClr val="00589A"/>
                </a:solidFill>
              </a:rPr>
              <a:t>가입</a:t>
            </a:r>
            <a:r>
              <a:rPr lang="en-US" altLang="ko-KR" b="1" dirty="0">
                <a:solidFill>
                  <a:srgbClr val="00589A"/>
                </a:solidFill>
              </a:rPr>
              <a:t> </a:t>
            </a:r>
            <a:r>
              <a:rPr lang="ko-KR" altLang="en-US" b="1" dirty="0">
                <a:solidFill>
                  <a:srgbClr val="00589A"/>
                </a:solidFill>
              </a:rPr>
              <a:t>후 구매 시 </a:t>
            </a:r>
            <a:r>
              <a:rPr lang="ko-KR" altLang="en-US" dirty="0"/>
              <a:t>사용 가능한 </a:t>
            </a:r>
            <a:r>
              <a:rPr lang="ko-KR" altLang="en-US" b="1" dirty="0" err="1">
                <a:solidFill>
                  <a:srgbClr val="00589A"/>
                </a:solidFill>
              </a:rPr>
              <a:t>기프트</a:t>
            </a:r>
            <a:r>
              <a:rPr lang="ko-KR" altLang="en-US" b="1" dirty="0">
                <a:solidFill>
                  <a:srgbClr val="00589A"/>
                </a:solidFill>
              </a:rPr>
              <a:t> 카드</a:t>
            </a:r>
            <a:r>
              <a:rPr lang="ko-KR" altLang="en-US" dirty="0"/>
              <a:t>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>
              <a:spcBef>
                <a:spcPts val="600"/>
              </a:spcBef>
            </a:pPr>
            <a:r>
              <a:rPr lang="ko-KR" altLang="en-US" dirty="0"/>
              <a:t>대조군 </a:t>
            </a:r>
            <a:r>
              <a:rPr lang="en-US" altLang="ko-KR" dirty="0"/>
              <a:t>: </a:t>
            </a:r>
            <a:r>
              <a:rPr lang="ko-KR" altLang="en-US" dirty="0" smtClean="0"/>
              <a:t>메시지</a:t>
            </a:r>
            <a:r>
              <a:rPr lang="en-US" altLang="ko-KR" dirty="0"/>
              <a:t>/</a:t>
            </a:r>
            <a:r>
              <a:rPr lang="ko-KR" altLang="en-US" dirty="0" err="1" smtClean="0"/>
              <a:t>오퍼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미전송</a:t>
            </a:r>
            <a:endParaRPr lang="en-US" altLang="ko-KR" dirty="0"/>
          </a:p>
        </p:txBody>
      </p:sp>
      <p:sp>
        <p:nvSpPr>
          <p:cNvPr id="44" name="5. Source"/>
          <p:cNvSpPr>
            <a:spLocks noChangeArrowheads="1"/>
          </p:cNvSpPr>
          <p:nvPr/>
        </p:nvSpPr>
        <p:spPr bwMode="gray">
          <a:xfrm>
            <a:off x="119063" y="6529421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</a:rPr>
              <a:t>: </a:t>
            </a:r>
            <a:r>
              <a:rPr lang="ko-KR" altLang="en-US" sz="800" dirty="0" err="1" smtClean="0">
                <a:solidFill>
                  <a:srgbClr val="808080"/>
                </a:solidFill>
                <a:latin typeface="+mn-lt"/>
              </a:rPr>
              <a:t>캠프아문젠</a:t>
            </a:r>
            <a:r>
              <a:rPr lang="en-US" altLang="ko-KR" sz="800" dirty="0" smtClean="0">
                <a:solidFill>
                  <a:srgbClr val="808080"/>
                </a:solidFill>
                <a:latin typeface="+mn-lt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</a:endParaRPr>
          </a:p>
        </p:txBody>
      </p:sp>
      <p:grpSp>
        <p:nvGrpSpPr>
          <p:cNvPr id="47" name="ACET"/>
          <p:cNvGrpSpPr>
            <a:grpSpLocks/>
          </p:cNvGrpSpPr>
          <p:nvPr/>
        </p:nvGrpSpPr>
        <p:grpSpPr bwMode="gray">
          <a:xfrm>
            <a:off x="344561" y="3333733"/>
            <a:ext cx="2685401" cy="219075"/>
            <a:chOff x="915" y="892"/>
            <a:chExt cx="2736" cy="138"/>
          </a:xfrm>
        </p:grpSpPr>
        <p:cxnSp>
          <p:nvCxnSpPr>
            <p:cNvPr id="49" name="AutoShape 249"/>
            <p:cNvCxnSpPr>
              <a:cxnSpLocks noChangeShapeType="1"/>
              <a:stCxn id="50" idx="4"/>
            </p:cNvCxnSpPr>
            <p:nvPr/>
          </p:nvCxnSpPr>
          <p:spPr bwMode="gray">
            <a:xfrm>
              <a:off x="915" y="1030"/>
              <a:ext cx="273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0" name="AutoShape 250"/>
            <p:cNvSpPr>
              <a:spLocks noChangeArrowheads="1"/>
            </p:cNvSpPr>
            <p:nvPr/>
          </p:nvSpPr>
          <p:spPr bwMode="gray">
            <a:xfrm>
              <a:off x="915" y="892"/>
              <a:ext cx="2686" cy="13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altLang="ko-KR" sz="1300" b="1" dirty="0" smtClean="0">
                  <a:solidFill>
                    <a:schemeClr val="accent4"/>
                  </a:solidFill>
                  <a:latin typeface="+mn-lt"/>
                </a:rPr>
                <a:t>‘17</a:t>
              </a:r>
              <a:r>
                <a:rPr lang="ko-KR" altLang="en-US" sz="1300" b="1" dirty="0">
                  <a:solidFill>
                    <a:schemeClr val="accent4"/>
                  </a:solidFill>
                  <a:latin typeface="+mn-lt"/>
                </a:rPr>
                <a:t>년 </a:t>
              </a:r>
              <a:r>
                <a:rPr lang="en-US" altLang="ko-KR" sz="1300" b="1" dirty="0">
                  <a:solidFill>
                    <a:schemeClr val="accent4"/>
                  </a:solidFill>
                  <a:latin typeface="+mn-lt"/>
                </a:rPr>
                <a:t>3</a:t>
              </a:r>
              <a:r>
                <a:rPr lang="ko-KR" altLang="en-US" sz="1300" b="1" dirty="0">
                  <a:solidFill>
                    <a:schemeClr val="accent4"/>
                  </a:solidFill>
                  <a:latin typeface="+mn-lt"/>
                </a:rPr>
                <a:t>월 소멸예정메시지 </a:t>
              </a:r>
              <a:r>
                <a:rPr lang="ko-KR" altLang="en-US" sz="1300" b="1" dirty="0" smtClean="0">
                  <a:solidFill>
                    <a:schemeClr val="accent4"/>
                  </a:solidFill>
                  <a:latin typeface="+mn-lt"/>
                </a:rPr>
                <a:t>수신 </a:t>
              </a:r>
              <a:r>
                <a:rPr lang="ko-KR" altLang="en-US" sz="1300" b="1" dirty="0">
                  <a:solidFill>
                    <a:schemeClr val="accent4"/>
                  </a:solidFill>
                  <a:latin typeface="+mn-lt"/>
                </a:rPr>
                <a:t>결과</a:t>
              </a:r>
            </a:p>
          </p:txBody>
        </p:sp>
      </p:grpSp>
      <p:sp>
        <p:nvSpPr>
          <p:cNvPr id="51" name="TextBox 50"/>
          <p:cNvSpPr txBox="1">
            <a:spLocks/>
          </p:cNvSpPr>
          <p:nvPr/>
        </p:nvSpPr>
        <p:spPr>
          <a:xfrm>
            <a:off x="4048240" y="5587247"/>
            <a:ext cx="4500000" cy="387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lnSpc>
                <a:spcPts val="1500"/>
              </a:lnSpc>
              <a:spcBef>
                <a:spcPts val="600"/>
              </a:spcBef>
            </a:pPr>
            <a:r>
              <a:rPr lang="ko-KR" altLang="en-US" dirty="0"/>
              <a:t>중복채널 이용고객의 수신동의여부 업데이트 시점에 대한 데이터 가 없어서 이에 대한 개선작업 </a:t>
            </a:r>
            <a:r>
              <a:rPr lang="ko-KR" altLang="en-US" dirty="0" err="1"/>
              <a:t>진행중</a:t>
            </a:r>
            <a:r>
              <a:rPr lang="en-US" altLang="ko-KR" dirty="0"/>
              <a:t> </a:t>
            </a:r>
          </a:p>
        </p:txBody>
      </p:sp>
      <p:cxnSp>
        <p:nvCxnSpPr>
          <p:cNvPr id="53" name="Straight Connector 22"/>
          <p:cNvCxnSpPr>
            <a:cxnSpLocks/>
          </p:cNvCxnSpPr>
          <p:nvPr/>
        </p:nvCxnSpPr>
        <p:spPr>
          <a:xfrm>
            <a:off x="4048240" y="4444672"/>
            <a:ext cx="4500000" cy="0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22"/>
          <p:cNvCxnSpPr>
            <a:cxnSpLocks/>
          </p:cNvCxnSpPr>
          <p:nvPr/>
        </p:nvCxnSpPr>
        <p:spPr>
          <a:xfrm>
            <a:off x="4048240" y="5442200"/>
            <a:ext cx="4500000" cy="0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054927" y="1319645"/>
            <a:ext cx="0" cy="502920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42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01" name="think-cell Slide" r:id="rId13" imgW="492" imgH="493" progId="TCLayout.ActiveDocument.1">
                  <p:embed/>
                </p:oleObj>
              </mc:Choice>
              <mc:Fallback>
                <p:oleObj name="think-cell Slide" r:id="rId13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615553"/>
          </a:xfrm>
        </p:spPr>
        <p:txBody>
          <a:bodyPr/>
          <a:lstStyle/>
          <a:p>
            <a:pPr marL="360000" lvl="1" latinLnBrk="0">
              <a:spcBef>
                <a:spcPts val="600"/>
              </a:spcBef>
              <a:spcAft>
                <a:spcPts val="0"/>
              </a:spcAft>
            </a:pPr>
            <a:r>
              <a:rPr lang="ko-KR" altLang="en-US" sz="2000" b="0" dirty="0" err="1" smtClean="0">
                <a:latin typeface="+mn-lt"/>
                <a:ea typeface="+mj-ea"/>
              </a:rPr>
              <a:t>캠프아문젠이</a:t>
            </a:r>
            <a:r>
              <a:rPr lang="ko-KR" altLang="en-US" sz="2000" b="0" dirty="0" smtClean="0">
                <a:latin typeface="+mn-lt"/>
                <a:ea typeface="+mj-ea"/>
              </a:rPr>
              <a:t> </a:t>
            </a:r>
            <a:r>
              <a:rPr lang="ko-KR" altLang="en-US" sz="2000" b="0" dirty="0" smtClean="0">
                <a:latin typeface="+mn-lt"/>
                <a:ea typeface="+mj-ea"/>
              </a:rPr>
              <a:t>변화시키고자 하는 </a:t>
            </a:r>
            <a:r>
              <a:rPr lang="en-US" altLang="ko-KR" sz="2000" b="0" dirty="0" smtClean="0">
                <a:latin typeface="+mn-lt"/>
                <a:ea typeface="+mj-ea"/>
              </a:rPr>
              <a:t>AP</a:t>
            </a:r>
            <a:r>
              <a:rPr lang="ko-KR" altLang="en-US" sz="2000" b="0" dirty="0" smtClean="0">
                <a:latin typeface="+mn-lt"/>
                <a:ea typeface="+mj-ea"/>
              </a:rPr>
              <a:t>몰에서 고객은 지금과는 전혀 다른 경험을 하게 될 것임</a:t>
            </a:r>
            <a:endParaRPr lang="en-US" altLang="ko-KR" sz="2000" b="0" dirty="0">
              <a:latin typeface="+mn-lt"/>
              <a:ea typeface="+mj-ea"/>
            </a:endParaRPr>
          </a:p>
        </p:txBody>
      </p:sp>
      <p:sp>
        <p:nvSpPr>
          <p:cNvPr id="7" name="Freeform 6"/>
          <p:cNvSpPr/>
          <p:nvPr>
            <p:custDataLst>
              <p:tags r:id="rId3"/>
            </p:custDataLst>
          </p:nvPr>
        </p:nvSpPr>
        <p:spPr>
          <a:xfrm rot="5400000">
            <a:off x="91450" y="1697211"/>
            <a:ext cx="1368000" cy="1008000"/>
          </a:xfrm>
          <a:custGeom>
            <a:avLst/>
            <a:gdLst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46425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46425 w 1828800"/>
              <a:gd name="connsiteY1" fmla="*/ 0 h 914400"/>
              <a:gd name="connsiteX2" fmla="*/ 1828800 w 1828800"/>
              <a:gd name="connsiteY2" fmla="*/ 457200 h 914400"/>
              <a:gd name="connsiteX3" fmla="*/ 164642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46425 w 1828800"/>
              <a:gd name="connsiteY1" fmla="*/ 0 h 914400"/>
              <a:gd name="connsiteX2" fmla="*/ 1828800 w 1828800"/>
              <a:gd name="connsiteY2" fmla="*/ 457200 h 914400"/>
              <a:gd name="connsiteX3" fmla="*/ 164642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0831 w 1828800"/>
              <a:gd name="connsiteY1" fmla="*/ 0 h 914400"/>
              <a:gd name="connsiteX2" fmla="*/ 1828800 w 1828800"/>
              <a:gd name="connsiteY2" fmla="*/ 457200 h 914400"/>
              <a:gd name="connsiteX3" fmla="*/ 164642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0831 w 1828800"/>
              <a:gd name="connsiteY1" fmla="*/ 0 h 914400"/>
              <a:gd name="connsiteX2" fmla="*/ 1828800 w 1828800"/>
              <a:gd name="connsiteY2" fmla="*/ 457200 h 914400"/>
              <a:gd name="connsiteX3" fmla="*/ 160083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0831 w 1828800"/>
              <a:gd name="connsiteY1" fmla="*/ 0 h 914400"/>
              <a:gd name="connsiteX2" fmla="*/ 1828800 w 1828800"/>
              <a:gd name="connsiteY2" fmla="*/ 457200 h 914400"/>
              <a:gd name="connsiteX3" fmla="*/ 160083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60083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226145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226145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226145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226146 w 1828800"/>
              <a:gd name="connsiteY5" fmla="*/ 457200 h 914400"/>
              <a:gd name="connsiteX0" fmla="*/ 0 w 1828800"/>
              <a:gd name="connsiteY0" fmla="*/ 0 h 914400"/>
              <a:gd name="connsiteX1" fmla="*/ 1602654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226146 w 1828800"/>
              <a:gd name="connsiteY5" fmla="*/ 457200 h 914400"/>
              <a:gd name="connsiteX0" fmla="*/ 0 w 1828800"/>
              <a:gd name="connsiteY0" fmla="*/ 0 h 914400"/>
              <a:gd name="connsiteX1" fmla="*/ 1602654 w 1828800"/>
              <a:gd name="connsiteY1" fmla="*/ 0 h 914400"/>
              <a:gd name="connsiteX2" fmla="*/ 1828800 w 1828800"/>
              <a:gd name="connsiteY2" fmla="*/ 457200 h 914400"/>
              <a:gd name="connsiteX3" fmla="*/ 1602654 w 1828800"/>
              <a:gd name="connsiteY3" fmla="*/ 914400 h 914400"/>
              <a:gd name="connsiteX4" fmla="*/ 0 w 1828800"/>
              <a:gd name="connsiteY4" fmla="*/ 914400 h 914400"/>
              <a:gd name="connsiteX5" fmla="*/ 226146 w 1828800"/>
              <a:gd name="connsiteY5" fmla="*/ 457200 h 914400"/>
              <a:gd name="connsiteX0" fmla="*/ 0 w 1828800"/>
              <a:gd name="connsiteY0" fmla="*/ 0 h 914400"/>
              <a:gd name="connsiteX1" fmla="*/ 1602654 w 1828800"/>
              <a:gd name="connsiteY1" fmla="*/ 0 h 914400"/>
              <a:gd name="connsiteX2" fmla="*/ 1828800 w 1828800"/>
              <a:gd name="connsiteY2" fmla="*/ 457200 h 914400"/>
              <a:gd name="connsiteX3" fmla="*/ 160265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4 w 1828800"/>
              <a:gd name="connsiteY1" fmla="*/ 0 h 914400"/>
              <a:gd name="connsiteX2" fmla="*/ 1828800 w 1828800"/>
              <a:gd name="connsiteY2" fmla="*/ 457200 h 914400"/>
              <a:gd name="connsiteX3" fmla="*/ 160265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4 w 1828800"/>
              <a:gd name="connsiteY1" fmla="*/ 0 h 914400"/>
              <a:gd name="connsiteX2" fmla="*/ 1828800 w 1828800"/>
              <a:gd name="connsiteY2" fmla="*/ 457200 h 914400"/>
              <a:gd name="connsiteX3" fmla="*/ 160265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" h="914400">
                <a:moveTo>
                  <a:pt x="0" y="0"/>
                </a:moveTo>
                <a:lnTo>
                  <a:pt x="1602654" y="0"/>
                </a:lnTo>
                <a:lnTo>
                  <a:pt x="1828800" y="457200"/>
                </a:lnTo>
                <a:lnTo>
                  <a:pt x="1602654" y="914400"/>
                </a:lnTo>
                <a:lnTo>
                  <a:pt x="0" y="9144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 rot="5400000">
            <a:off x="485699" y="1652511"/>
            <a:ext cx="576000" cy="900000"/>
          </a:xfrm>
          <a:prstGeom prst="rect">
            <a:avLst/>
          </a:prstGeom>
          <a:ln>
            <a:noFill/>
          </a:ln>
        </p:spPr>
        <p:txBody>
          <a:bodyPr vert="vert270" lIns="0" tIns="0" rIns="0" bIns="0" rtlCol="0" anchor="ctr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ko-KR" altLang="en-US" sz="1500" b="1" dirty="0" smtClean="0">
                <a:solidFill>
                  <a:schemeClr val="tx2"/>
                </a:solidFill>
              </a:rPr>
              <a:t>회원 가입</a:t>
            </a:r>
            <a:endParaRPr lang="en-US" sz="1500" b="1" dirty="0">
              <a:solidFill>
                <a:schemeClr val="tx2"/>
              </a:solidFill>
            </a:endParaRPr>
          </a:p>
        </p:txBody>
      </p:sp>
      <p:sp>
        <p:nvSpPr>
          <p:cNvPr id="11" name="Freeform 10"/>
          <p:cNvSpPr/>
          <p:nvPr>
            <p:custDataLst>
              <p:tags r:id="rId5"/>
            </p:custDataLst>
          </p:nvPr>
        </p:nvSpPr>
        <p:spPr>
          <a:xfrm rot="5400000">
            <a:off x="91451" y="2938713"/>
            <a:ext cx="1368000" cy="1008000"/>
          </a:xfrm>
          <a:custGeom>
            <a:avLst/>
            <a:gdLst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46425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46425 w 1828800"/>
              <a:gd name="connsiteY1" fmla="*/ 0 h 914400"/>
              <a:gd name="connsiteX2" fmla="*/ 1828800 w 1828800"/>
              <a:gd name="connsiteY2" fmla="*/ 457200 h 914400"/>
              <a:gd name="connsiteX3" fmla="*/ 164642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46425 w 1828800"/>
              <a:gd name="connsiteY1" fmla="*/ 0 h 914400"/>
              <a:gd name="connsiteX2" fmla="*/ 1828800 w 1828800"/>
              <a:gd name="connsiteY2" fmla="*/ 457200 h 914400"/>
              <a:gd name="connsiteX3" fmla="*/ 164642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0831 w 1828800"/>
              <a:gd name="connsiteY1" fmla="*/ 0 h 914400"/>
              <a:gd name="connsiteX2" fmla="*/ 1828800 w 1828800"/>
              <a:gd name="connsiteY2" fmla="*/ 457200 h 914400"/>
              <a:gd name="connsiteX3" fmla="*/ 164642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0831 w 1828800"/>
              <a:gd name="connsiteY1" fmla="*/ 0 h 914400"/>
              <a:gd name="connsiteX2" fmla="*/ 1828800 w 1828800"/>
              <a:gd name="connsiteY2" fmla="*/ 457200 h 914400"/>
              <a:gd name="connsiteX3" fmla="*/ 160083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0831 w 1828800"/>
              <a:gd name="connsiteY1" fmla="*/ 0 h 914400"/>
              <a:gd name="connsiteX2" fmla="*/ 1828800 w 1828800"/>
              <a:gd name="connsiteY2" fmla="*/ 457200 h 914400"/>
              <a:gd name="connsiteX3" fmla="*/ 160083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60083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226145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226145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226145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4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4 w 1828800"/>
              <a:gd name="connsiteY1" fmla="*/ 0 h 914400"/>
              <a:gd name="connsiteX2" fmla="*/ 1828800 w 1828800"/>
              <a:gd name="connsiteY2" fmla="*/ 457200 h 914400"/>
              <a:gd name="connsiteX3" fmla="*/ 160265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4 w 1828800"/>
              <a:gd name="connsiteY1" fmla="*/ 0 h 914400"/>
              <a:gd name="connsiteX2" fmla="*/ 1828800 w 1828800"/>
              <a:gd name="connsiteY2" fmla="*/ 457200 h 914400"/>
              <a:gd name="connsiteX3" fmla="*/ 1602654 w 1828800"/>
              <a:gd name="connsiteY3" fmla="*/ 914400 h 914400"/>
              <a:gd name="connsiteX4" fmla="*/ 0 w 1828800"/>
              <a:gd name="connsiteY4" fmla="*/ 914400 h 914400"/>
              <a:gd name="connsiteX5" fmla="*/ 226146 w 1828800"/>
              <a:gd name="connsiteY5" fmla="*/ 457200 h 914400"/>
              <a:gd name="connsiteX0" fmla="*/ 0 w 1828800"/>
              <a:gd name="connsiteY0" fmla="*/ 0 h 914400"/>
              <a:gd name="connsiteX1" fmla="*/ 1602654 w 1828800"/>
              <a:gd name="connsiteY1" fmla="*/ 0 h 914400"/>
              <a:gd name="connsiteX2" fmla="*/ 1828800 w 1828800"/>
              <a:gd name="connsiteY2" fmla="*/ 457200 h 914400"/>
              <a:gd name="connsiteX3" fmla="*/ 1602654 w 1828800"/>
              <a:gd name="connsiteY3" fmla="*/ 914400 h 914400"/>
              <a:gd name="connsiteX4" fmla="*/ 0 w 1828800"/>
              <a:gd name="connsiteY4" fmla="*/ 914400 h 914400"/>
              <a:gd name="connsiteX5" fmla="*/ 226146 w 1828800"/>
              <a:gd name="connsiteY5" fmla="*/ 457200 h 914400"/>
              <a:gd name="connsiteX0" fmla="*/ 0 w 1828800"/>
              <a:gd name="connsiteY0" fmla="*/ 0 h 914400"/>
              <a:gd name="connsiteX1" fmla="*/ 1602654 w 1828800"/>
              <a:gd name="connsiteY1" fmla="*/ 0 h 914400"/>
              <a:gd name="connsiteX2" fmla="*/ 1828800 w 1828800"/>
              <a:gd name="connsiteY2" fmla="*/ 457200 h 914400"/>
              <a:gd name="connsiteX3" fmla="*/ 1602654 w 1828800"/>
              <a:gd name="connsiteY3" fmla="*/ 914400 h 914400"/>
              <a:gd name="connsiteX4" fmla="*/ 0 w 1828800"/>
              <a:gd name="connsiteY4" fmla="*/ 914400 h 914400"/>
              <a:gd name="connsiteX5" fmla="*/ 226146 w 1828800"/>
              <a:gd name="connsiteY5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" h="914400">
                <a:moveTo>
                  <a:pt x="0" y="0"/>
                </a:moveTo>
                <a:lnTo>
                  <a:pt x="1602654" y="0"/>
                </a:lnTo>
                <a:lnTo>
                  <a:pt x="1828800" y="457200"/>
                </a:lnTo>
                <a:lnTo>
                  <a:pt x="1602654" y="914400"/>
                </a:lnTo>
                <a:lnTo>
                  <a:pt x="0" y="914400"/>
                </a:lnTo>
                <a:lnTo>
                  <a:pt x="226146" y="45720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>
            <p:custDataLst>
              <p:tags r:id="rId6"/>
            </p:custDataLst>
          </p:nvPr>
        </p:nvSpPr>
        <p:spPr>
          <a:xfrm rot="5400000">
            <a:off x="485698" y="2963271"/>
            <a:ext cx="576000" cy="900000"/>
          </a:xfrm>
          <a:prstGeom prst="rect">
            <a:avLst/>
          </a:prstGeom>
          <a:ln>
            <a:noFill/>
          </a:ln>
        </p:spPr>
        <p:txBody>
          <a:bodyPr vert="vert270" lIns="0" tIns="0" rIns="0" bIns="0" rtlCol="0" anchor="ctr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en-US" altLang="ko-KR" sz="1500" b="1" dirty="0" smtClean="0">
                <a:solidFill>
                  <a:schemeClr val="tx2"/>
                </a:solidFill>
              </a:rPr>
              <a:t>AP</a:t>
            </a:r>
            <a:r>
              <a:rPr lang="ko-KR" altLang="en-US" sz="1500" b="1" dirty="0" smtClean="0">
                <a:solidFill>
                  <a:schemeClr val="tx2"/>
                </a:solidFill>
              </a:rPr>
              <a:t>몰 방문</a:t>
            </a:r>
            <a:endParaRPr lang="en-US" sz="1500" b="1" dirty="0">
              <a:solidFill>
                <a:schemeClr val="tx2"/>
              </a:solidFill>
            </a:endParaRPr>
          </a:p>
        </p:txBody>
      </p:sp>
      <p:sp>
        <p:nvSpPr>
          <p:cNvPr id="15" name="Freeform 14"/>
          <p:cNvSpPr/>
          <p:nvPr>
            <p:custDataLst>
              <p:tags r:id="rId7"/>
            </p:custDataLst>
          </p:nvPr>
        </p:nvSpPr>
        <p:spPr>
          <a:xfrm rot="5400000">
            <a:off x="91452" y="4171411"/>
            <a:ext cx="1368000" cy="1008000"/>
          </a:xfrm>
          <a:custGeom>
            <a:avLst/>
            <a:gdLst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46425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46425 w 1828800"/>
              <a:gd name="connsiteY1" fmla="*/ 0 h 914400"/>
              <a:gd name="connsiteX2" fmla="*/ 1828800 w 1828800"/>
              <a:gd name="connsiteY2" fmla="*/ 457200 h 914400"/>
              <a:gd name="connsiteX3" fmla="*/ 164642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46425 w 1828800"/>
              <a:gd name="connsiteY1" fmla="*/ 0 h 914400"/>
              <a:gd name="connsiteX2" fmla="*/ 1828800 w 1828800"/>
              <a:gd name="connsiteY2" fmla="*/ 457200 h 914400"/>
              <a:gd name="connsiteX3" fmla="*/ 164642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0831 w 1828800"/>
              <a:gd name="connsiteY1" fmla="*/ 0 h 914400"/>
              <a:gd name="connsiteX2" fmla="*/ 1828800 w 1828800"/>
              <a:gd name="connsiteY2" fmla="*/ 457200 h 914400"/>
              <a:gd name="connsiteX3" fmla="*/ 164642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0831 w 1828800"/>
              <a:gd name="connsiteY1" fmla="*/ 0 h 914400"/>
              <a:gd name="connsiteX2" fmla="*/ 1828800 w 1828800"/>
              <a:gd name="connsiteY2" fmla="*/ 457200 h 914400"/>
              <a:gd name="connsiteX3" fmla="*/ 160083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0831 w 1828800"/>
              <a:gd name="connsiteY1" fmla="*/ 0 h 914400"/>
              <a:gd name="connsiteX2" fmla="*/ 1828800 w 1828800"/>
              <a:gd name="connsiteY2" fmla="*/ 457200 h 914400"/>
              <a:gd name="connsiteX3" fmla="*/ 160083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60083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226145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226145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226145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4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4 w 1828800"/>
              <a:gd name="connsiteY1" fmla="*/ 0 h 914400"/>
              <a:gd name="connsiteX2" fmla="*/ 1828800 w 1828800"/>
              <a:gd name="connsiteY2" fmla="*/ 457200 h 914400"/>
              <a:gd name="connsiteX3" fmla="*/ 160265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4 w 1828800"/>
              <a:gd name="connsiteY1" fmla="*/ 0 h 914400"/>
              <a:gd name="connsiteX2" fmla="*/ 1828800 w 1828800"/>
              <a:gd name="connsiteY2" fmla="*/ 457200 h 914400"/>
              <a:gd name="connsiteX3" fmla="*/ 1602654 w 1828800"/>
              <a:gd name="connsiteY3" fmla="*/ 914400 h 914400"/>
              <a:gd name="connsiteX4" fmla="*/ 0 w 1828800"/>
              <a:gd name="connsiteY4" fmla="*/ 914400 h 914400"/>
              <a:gd name="connsiteX5" fmla="*/ 226146 w 1828800"/>
              <a:gd name="connsiteY5" fmla="*/ 457200 h 914400"/>
              <a:gd name="connsiteX0" fmla="*/ 0 w 1828800"/>
              <a:gd name="connsiteY0" fmla="*/ 0 h 914400"/>
              <a:gd name="connsiteX1" fmla="*/ 1602654 w 1828800"/>
              <a:gd name="connsiteY1" fmla="*/ 0 h 914400"/>
              <a:gd name="connsiteX2" fmla="*/ 1828800 w 1828800"/>
              <a:gd name="connsiteY2" fmla="*/ 457200 h 914400"/>
              <a:gd name="connsiteX3" fmla="*/ 1602654 w 1828800"/>
              <a:gd name="connsiteY3" fmla="*/ 914400 h 914400"/>
              <a:gd name="connsiteX4" fmla="*/ 0 w 1828800"/>
              <a:gd name="connsiteY4" fmla="*/ 914400 h 914400"/>
              <a:gd name="connsiteX5" fmla="*/ 226146 w 1828800"/>
              <a:gd name="connsiteY5" fmla="*/ 457200 h 914400"/>
              <a:gd name="connsiteX0" fmla="*/ 0 w 1828800"/>
              <a:gd name="connsiteY0" fmla="*/ 0 h 914400"/>
              <a:gd name="connsiteX1" fmla="*/ 1602654 w 1828800"/>
              <a:gd name="connsiteY1" fmla="*/ 0 h 914400"/>
              <a:gd name="connsiteX2" fmla="*/ 1828800 w 1828800"/>
              <a:gd name="connsiteY2" fmla="*/ 457200 h 914400"/>
              <a:gd name="connsiteX3" fmla="*/ 1602654 w 1828800"/>
              <a:gd name="connsiteY3" fmla="*/ 914400 h 914400"/>
              <a:gd name="connsiteX4" fmla="*/ 0 w 1828800"/>
              <a:gd name="connsiteY4" fmla="*/ 914400 h 914400"/>
              <a:gd name="connsiteX5" fmla="*/ 226146 w 1828800"/>
              <a:gd name="connsiteY5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" h="914400">
                <a:moveTo>
                  <a:pt x="0" y="0"/>
                </a:moveTo>
                <a:lnTo>
                  <a:pt x="1602654" y="0"/>
                </a:lnTo>
                <a:lnTo>
                  <a:pt x="1828800" y="457200"/>
                </a:lnTo>
                <a:lnTo>
                  <a:pt x="1602654" y="914400"/>
                </a:lnTo>
                <a:lnTo>
                  <a:pt x="0" y="914400"/>
                </a:lnTo>
                <a:lnTo>
                  <a:pt x="226146" y="45720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>
            <p:custDataLst>
              <p:tags r:id="rId8"/>
            </p:custDataLst>
          </p:nvPr>
        </p:nvSpPr>
        <p:spPr>
          <a:xfrm rot="5400000">
            <a:off x="485698" y="4185810"/>
            <a:ext cx="576000" cy="900000"/>
          </a:xfrm>
          <a:prstGeom prst="rect">
            <a:avLst/>
          </a:prstGeom>
          <a:ln>
            <a:noFill/>
          </a:ln>
        </p:spPr>
        <p:txBody>
          <a:bodyPr vert="vert270" lIns="0" tIns="0" rIns="0" bIns="0" rtlCol="0" anchor="ctr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ko-KR" altLang="en-US" sz="1500" b="1" dirty="0" smtClean="0">
                <a:solidFill>
                  <a:schemeClr val="tx2"/>
                </a:solidFill>
              </a:rPr>
              <a:t>구매</a:t>
            </a:r>
            <a:endParaRPr lang="en-US" sz="1500" b="1" dirty="0">
              <a:solidFill>
                <a:schemeClr val="tx2"/>
              </a:solidFill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1401279" y="2701503"/>
            <a:ext cx="7200000" cy="0"/>
          </a:xfrm>
          <a:prstGeom prst="line">
            <a:avLst/>
          </a:prstGeom>
          <a:ln w="95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1401279" y="3953973"/>
            <a:ext cx="7200000" cy="0"/>
          </a:xfrm>
          <a:prstGeom prst="line">
            <a:avLst/>
          </a:prstGeom>
          <a:ln w="95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1401279" y="5198703"/>
            <a:ext cx="4842267" cy="0"/>
          </a:xfrm>
          <a:prstGeom prst="line">
            <a:avLst/>
          </a:prstGeom>
          <a:ln w="9525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>
            <p:custDataLst>
              <p:tags r:id="rId9"/>
            </p:custDataLst>
          </p:nvPr>
        </p:nvSpPr>
        <p:spPr>
          <a:xfrm rot="5400000">
            <a:off x="235451" y="5266921"/>
            <a:ext cx="1080000" cy="1008000"/>
          </a:xfrm>
          <a:custGeom>
            <a:avLst/>
            <a:gdLst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64208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46425 w 1828800"/>
              <a:gd name="connsiteY1" fmla="*/ 0 h 914400"/>
              <a:gd name="connsiteX2" fmla="*/ 1828800 w 1828800"/>
              <a:gd name="connsiteY2" fmla="*/ 457200 h 914400"/>
              <a:gd name="connsiteX3" fmla="*/ 1664208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46425 w 1828800"/>
              <a:gd name="connsiteY1" fmla="*/ 0 h 914400"/>
              <a:gd name="connsiteX2" fmla="*/ 1828800 w 1828800"/>
              <a:gd name="connsiteY2" fmla="*/ 457200 h 914400"/>
              <a:gd name="connsiteX3" fmla="*/ 164642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46425 w 1828800"/>
              <a:gd name="connsiteY1" fmla="*/ 0 h 914400"/>
              <a:gd name="connsiteX2" fmla="*/ 1828800 w 1828800"/>
              <a:gd name="connsiteY2" fmla="*/ 457200 h 914400"/>
              <a:gd name="connsiteX3" fmla="*/ 164642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0831 w 1828800"/>
              <a:gd name="connsiteY1" fmla="*/ 0 h 914400"/>
              <a:gd name="connsiteX2" fmla="*/ 1828800 w 1828800"/>
              <a:gd name="connsiteY2" fmla="*/ 457200 h 914400"/>
              <a:gd name="connsiteX3" fmla="*/ 164642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0831 w 1828800"/>
              <a:gd name="connsiteY1" fmla="*/ 0 h 914400"/>
              <a:gd name="connsiteX2" fmla="*/ 1828800 w 1828800"/>
              <a:gd name="connsiteY2" fmla="*/ 457200 h 914400"/>
              <a:gd name="connsiteX3" fmla="*/ 160083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0831 w 1828800"/>
              <a:gd name="connsiteY1" fmla="*/ 0 h 914400"/>
              <a:gd name="connsiteX2" fmla="*/ 1828800 w 1828800"/>
              <a:gd name="connsiteY2" fmla="*/ 457200 h 914400"/>
              <a:gd name="connsiteX3" fmla="*/ 160083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600831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299606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529194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52919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226145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226145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226145 w 1828800"/>
              <a:gd name="connsiteY5" fmla="*/ 457200 h 914400"/>
              <a:gd name="connsiteX0" fmla="*/ 0 w 1828800"/>
              <a:gd name="connsiteY0" fmla="*/ 0 h 914400"/>
              <a:gd name="connsiteX1" fmla="*/ 1602655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4 w 1828800"/>
              <a:gd name="connsiteY1" fmla="*/ 0 h 914400"/>
              <a:gd name="connsiteX2" fmla="*/ 1828800 w 1828800"/>
              <a:gd name="connsiteY2" fmla="*/ 457200 h 914400"/>
              <a:gd name="connsiteX3" fmla="*/ 1602655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4 w 1828800"/>
              <a:gd name="connsiteY1" fmla="*/ 0 h 914400"/>
              <a:gd name="connsiteX2" fmla="*/ 1828800 w 1828800"/>
              <a:gd name="connsiteY2" fmla="*/ 457200 h 914400"/>
              <a:gd name="connsiteX3" fmla="*/ 1602654 w 1828800"/>
              <a:gd name="connsiteY3" fmla="*/ 914400 h 914400"/>
              <a:gd name="connsiteX4" fmla="*/ 0 w 1828800"/>
              <a:gd name="connsiteY4" fmla="*/ 914400 h 914400"/>
              <a:gd name="connsiteX5" fmla="*/ 0 w 1828800"/>
              <a:gd name="connsiteY5" fmla="*/ 457200 h 914400"/>
              <a:gd name="connsiteX0" fmla="*/ 0 w 1828800"/>
              <a:gd name="connsiteY0" fmla="*/ 0 h 914400"/>
              <a:gd name="connsiteX1" fmla="*/ 1602654 w 1828800"/>
              <a:gd name="connsiteY1" fmla="*/ 0 h 914400"/>
              <a:gd name="connsiteX2" fmla="*/ 1828800 w 1828800"/>
              <a:gd name="connsiteY2" fmla="*/ 457200 h 914400"/>
              <a:gd name="connsiteX3" fmla="*/ 1602654 w 1828800"/>
              <a:gd name="connsiteY3" fmla="*/ 914400 h 914400"/>
              <a:gd name="connsiteX4" fmla="*/ 0 w 1828800"/>
              <a:gd name="connsiteY4" fmla="*/ 914400 h 914400"/>
              <a:gd name="connsiteX5" fmla="*/ 226146 w 1828800"/>
              <a:gd name="connsiteY5" fmla="*/ 457200 h 914400"/>
              <a:gd name="connsiteX0" fmla="*/ 0 w 1828800"/>
              <a:gd name="connsiteY0" fmla="*/ 0 h 914400"/>
              <a:gd name="connsiteX1" fmla="*/ 1602654 w 1828800"/>
              <a:gd name="connsiteY1" fmla="*/ 0 h 914400"/>
              <a:gd name="connsiteX2" fmla="*/ 1828800 w 1828800"/>
              <a:gd name="connsiteY2" fmla="*/ 457200 h 914400"/>
              <a:gd name="connsiteX3" fmla="*/ 1602654 w 1828800"/>
              <a:gd name="connsiteY3" fmla="*/ 914400 h 914400"/>
              <a:gd name="connsiteX4" fmla="*/ 0 w 1828800"/>
              <a:gd name="connsiteY4" fmla="*/ 914400 h 914400"/>
              <a:gd name="connsiteX5" fmla="*/ 226146 w 1828800"/>
              <a:gd name="connsiteY5" fmla="*/ 457200 h 914400"/>
              <a:gd name="connsiteX0" fmla="*/ 0 w 1828800"/>
              <a:gd name="connsiteY0" fmla="*/ 0 h 914400"/>
              <a:gd name="connsiteX1" fmla="*/ 1602654 w 1828800"/>
              <a:gd name="connsiteY1" fmla="*/ 0 h 914400"/>
              <a:gd name="connsiteX2" fmla="*/ 1828800 w 1828800"/>
              <a:gd name="connsiteY2" fmla="*/ 457200 h 914400"/>
              <a:gd name="connsiteX3" fmla="*/ 1602654 w 1828800"/>
              <a:gd name="connsiteY3" fmla="*/ 914400 h 914400"/>
              <a:gd name="connsiteX4" fmla="*/ 0 w 1828800"/>
              <a:gd name="connsiteY4" fmla="*/ 914400 h 914400"/>
              <a:gd name="connsiteX5" fmla="*/ 226146 w 1828800"/>
              <a:gd name="connsiteY5" fmla="*/ 457200 h 914400"/>
              <a:gd name="connsiteX0" fmla="*/ 0 w 1828800"/>
              <a:gd name="connsiteY0" fmla="*/ 0 h 914400"/>
              <a:gd name="connsiteX1" fmla="*/ 1602654 w 1828800"/>
              <a:gd name="connsiteY1" fmla="*/ 0 h 914400"/>
              <a:gd name="connsiteX2" fmla="*/ 1828800 w 1828800"/>
              <a:gd name="connsiteY2" fmla="*/ 457200 h 914400"/>
              <a:gd name="connsiteX3" fmla="*/ 1602654 w 1828800"/>
              <a:gd name="connsiteY3" fmla="*/ 914400 h 914400"/>
              <a:gd name="connsiteX4" fmla="*/ 0 w 1828800"/>
              <a:gd name="connsiteY4" fmla="*/ 914400 h 914400"/>
              <a:gd name="connsiteX5" fmla="*/ 269968 w 1828800"/>
              <a:gd name="connsiteY5" fmla="*/ 457200 h 914400"/>
              <a:gd name="connsiteX6" fmla="*/ 0 w 1828800"/>
              <a:gd name="connsiteY6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914400">
                <a:moveTo>
                  <a:pt x="0" y="0"/>
                </a:moveTo>
                <a:lnTo>
                  <a:pt x="1602654" y="0"/>
                </a:lnTo>
                <a:lnTo>
                  <a:pt x="1828800" y="457200"/>
                </a:lnTo>
                <a:lnTo>
                  <a:pt x="1602654" y="914400"/>
                </a:lnTo>
                <a:lnTo>
                  <a:pt x="0" y="914400"/>
                </a:lnTo>
                <a:lnTo>
                  <a:pt x="269968" y="457200"/>
                </a:lnTo>
                <a:cubicBezTo>
                  <a:pt x="194586" y="304800"/>
                  <a:pt x="75382" y="1524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 err="1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>
            <p:custDataLst>
              <p:tags r:id="rId10"/>
            </p:custDataLst>
          </p:nvPr>
        </p:nvSpPr>
        <p:spPr>
          <a:xfrm rot="5400000">
            <a:off x="485698" y="5312091"/>
            <a:ext cx="576000" cy="900000"/>
          </a:xfrm>
          <a:prstGeom prst="rect">
            <a:avLst/>
          </a:prstGeom>
          <a:ln>
            <a:noFill/>
          </a:ln>
        </p:spPr>
        <p:txBody>
          <a:bodyPr vert="vert270" lIns="0" tIns="0" rIns="0" bIns="0" rtlCol="0" anchor="ctr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ko-KR" altLang="en-US" sz="1500" b="1" dirty="0" smtClean="0">
                <a:solidFill>
                  <a:schemeClr val="tx2"/>
                </a:solidFill>
              </a:rPr>
              <a:t>이탈</a:t>
            </a:r>
            <a:endParaRPr lang="en-US" sz="1500" b="1" dirty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>
            <a:off x="1401279" y="1517211"/>
            <a:ext cx="2520000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sz="1500" dirty="0" err="1" smtClean="0"/>
              <a:t>뷰티포인트</a:t>
            </a:r>
            <a:r>
              <a:rPr lang="ko-KR" altLang="en-US" sz="1500" dirty="0" smtClean="0"/>
              <a:t> 온</a:t>
            </a:r>
            <a:r>
              <a:rPr lang="en-US" altLang="ko-KR" sz="1500" dirty="0"/>
              <a:t>/</a:t>
            </a:r>
            <a:r>
              <a:rPr lang="ko-KR" altLang="en-US" sz="1500" dirty="0" smtClean="0"/>
              <a:t>오프 별도 가입</a:t>
            </a:r>
            <a:endParaRPr lang="en-US" altLang="ko-KR" sz="1500" dirty="0" smtClean="0"/>
          </a:p>
          <a:p>
            <a:pPr lvl="2">
              <a:spcBef>
                <a:spcPts val="600"/>
              </a:spcBef>
            </a:pPr>
            <a:r>
              <a:rPr lang="ko-KR" altLang="en-US" sz="1500" dirty="0" smtClean="0"/>
              <a:t>오프라인 </a:t>
            </a:r>
            <a:r>
              <a:rPr lang="en-US" altLang="ko-KR" sz="1500" dirty="0" smtClean="0"/>
              <a:t>O</a:t>
            </a:r>
            <a:r>
              <a:rPr lang="en-US" altLang="ko-KR" sz="1500" dirty="0" smtClean="0"/>
              <a:t>nly </a:t>
            </a:r>
            <a:r>
              <a:rPr lang="ko-KR" altLang="en-US" sz="1500" dirty="0" smtClean="0"/>
              <a:t>고객 </a:t>
            </a:r>
            <a:r>
              <a:rPr lang="ko-KR" altLang="en-US" sz="1500" dirty="0" smtClean="0"/>
              <a:t>존재</a:t>
            </a:r>
            <a:endParaRPr lang="en-US" altLang="ko-KR" sz="1500" dirty="0" smtClean="0"/>
          </a:p>
          <a:p>
            <a:pPr lvl="1">
              <a:spcBef>
                <a:spcPts val="600"/>
              </a:spcBef>
            </a:pPr>
            <a:r>
              <a:rPr lang="ko-KR" altLang="en-US" sz="1500" dirty="0" smtClean="0"/>
              <a:t>채널 별로 </a:t>
            </a:r>
            <a:r>
              <a:rPr lang="ko-KR" altLang="en-US" sz="1500" dirty="0"/>
              <a:t>마케팅 수신동의 </a:t>
            </a:r>
            <a:r>
              <a:rPr lang="ko-KR" altLang="en-US" sz="1500" dirty="0" smtClean="0"/>
              <a:t>별도 진행</a:t>
            </a:r>
            <a:endParaRPr lang="en-US" sz="1500" dirty="0"/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>
            <a:off x="1401279" y="2799351"/>
            <a:ext cx="252000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sz="1500" dirty="0" smtClean="0"/>
              <a:t>대대적 개편 시에만 변화하는 웹사이트</a:t>
            </a:r>
            <a:endParaRPr lang="en-US" altLang="ko-KR" sz="1500" dirty="0" smtClean="0"/>
          </a:p>
          <a:p>
            <a:pPr lvl="1">
              <a:spcBef>
                <a:spcPts val="600"/>
              </a:spcBef>
            </a:pPr>
            <a:r>
              <a:rPr lang="ko-KR" altLang="en-US" sz="1500" dirty="0" smtClean="0"/>
              <a:t>모든 방문자에 동일한 웹 화면</a:t>
            </a:r>
            <a:endParaRPr lang="en-US" altLang="ko-KR" sz="1500" dirty="0" smtClean="0"/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1401279" y="4042209"/>
            <a:ext cx="252000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sz="1500" dirty="0" smtClean="0"/>
              <a:t>모든 고객에게 동일한 마케팅 </a:t>
            </a:r>
            <a:endParaRPr lang="en-US" altLang="ko-KR" sz="1500" dirty="0" smtClean="0"/>
          </a:p>
          <a:p>
            <a:pPr lvl="1">
              <a:spcBef>
                <a:spcPts val="600"/>
              </a:spcBef>
            </a:pPr>
            <a:r>
              <a:rPr lang="ko-KR" altLang="en-US" sz="1500" dirty="0" smtClean="0"/>
              <a:t>금전적 할인 위주의 </a:t>
            </a:r>
            <a:r>
              <a:rPr lang="en-US" altLang="ko-KR" sz="1500" dirty="0" smtClean="0"/>
              <a:t>Offer</a:t>
            </a:r>
            <a:endParaRPr lang="en-US" altLang="ko-KR" sz="1500" dirty="0"/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1401279" y="5337739"/>
            <a:ext cx="252000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/>
            <a:r>
              <a:rPr lang="ko-KR" altLang="en-US" sz="1500" dirty="0" smtClean="0"/>
              <a:t>단순한 공지 수준의 메시지 </a:t>
            </a:r>
            <a:endParaRPr lang="en-US" sz="1500" dirty="0"/>
          </a:p>
        </p:txBody>
      </p:sp>
      <p:sp>
        <p:nvSpPr>
          <p:cNvPr id="38" name="TextBox 37"/>
          <p:cNvSpPr txBox="1">
            <a:spLocks/>
          </p:cNvSpPr>
          <p:nvPr/>
        </p:nvSpPr>
        <p:spPr>
          <a:xfrm>
            <a:off x="4074507" y="1517211"/>
            <a:ext cx="2520000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sz="1500" b="1" dirty="0" smtClean="0">
                <a:solidFill>
                  <a:schemeClr val="accent4"/>
                </a:solidFill>
              </a:rPr>
              <a:t>온</a:t>
            </a:r>
            <a:r>
              <a:rPr lang="en-US" altLang="ko-KR" sz="1500" b="1" dirty="0" smtClean="0">
                <a:solidFill>
                  <a:schemeClr val="accent4"/>
                </a:solidFill>
              </a:rPr>
              <a:t>/</a:t>
            </a:r>
            <a:r>
              <a:rPr lang="ko-KR" altLang="en-US" sz="1500" b="1" dirty="0" smtClean="0">
                <a:solidFill>
                  <a:schemeClr val="accent4"/>
                </a:solidFill>
              </a:rPr>
              <a:t>오프 통합 회원 가입</a:t>
            </a:r>
            <a:endParaRPr lang="en-US" altLang="ko-KR" sz="1500" b="1" dirty="0" smtClean="0">
              <a:solidFill>
                <a:schemeClr val="accent4"/>
              </a:solidFill>
            </a:endParaRPr>
          </a:p>
          <a:p>
            <a:pPr lvl="2">
              <a:spcBef>
                <a:spcPts val="600"/>
              </a:spcBef>
            </a:pPr>
            <a:r>
              <a:rPr lang="ko-KR" altLang="en-US" sz="1500" b="1" dirty="0" err="1" smtClean="0">
                <a:solidFill>
                  <a:schemeClr val="accent4"/>
                </a:solidFill>
              </a:rPr>
              <a:t>모바일</a:t>
            </a:r>
            <a:r>
              <a:rPr lang="ko-KR" altLang="en-US" sz="1500" b="1" dirty="0" smtClean="0">
                <a:solidFill>
                  <a:schemeClr val="accent4"/>
                </a:solidFill>
              </a:rPr>
              <a:t> 통한 가입 추진</a:t>
            </a:r>
            <a:endParaRPr lang="en-US" altLang="ko-KR" sz="1500" b="1" dirty="0" smtClean="0">
              <a:solidFill>
                <a:schemeClr val="accent4"/>
              </a:solidFill>
            </a:endParaRPr>
          </a:p>
          <a:p>
            <a:pPr lvl="1">
              <a:spcBef>
                <a:spcPts val="600"/>
              </a:spcBef>
            </a:pPr>
            <a:r>
              <a:rPr lang="ko-KR" altLang="en-US" sz="1500" b="1" dirty="0" err="1" smtClean="0">
                <a:solidFill>
                  <a:schemeClr val="accent4"/>
                </a:solidFill>
              </a:rPr>
              <a:t>아모레퍼시픽</a:t>
            </a:r>
            <a:r>
              <a:rPr lang="ko-KR" altLang="en-US" sz="1500" b="1" dirty="0" smtClean="0">
                <a:solidFill>
                  <a:schemeClr val="accent4"/>
                </a:solidFill>
              </a:rPr>
              <a:t> 그룹에 대해 일괄 마케팅 수신동의 </a:t>
            </a:r>
            <a:endParaRPr lang="en-US" sz="1500" b="1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>
            <a:off x="4074507" y="2799351"/>
            <a:ext cx="2520000" cy="76944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sz="1500" b="1" dirty="0" smtClean="0">
                <a:solidFill>
                  <a:schemeClr val="accent4"/>
                </a:solidFill>
              </a:rPr>
              <a:t>지속적으로 최적화된 화면을 보여주는 웹사이트</a:t>
            </a:r>
            <a:endParaRPr lang="en-US" altLang="ko-KR" sz="1500" b="1" dirty="0" smtClean="0">
              <a:solidFill>
                <a:schemeClr val="accent4"/>
              </a:solidFill>
            </a:endParaRPr>
          </a:p>
          <a:p>
            <a:pPr lvl="1">
              <a:spcBef>
                <a:spcPts val="600"/>
              </a:spcBef>
            </a:pPr>
            <a:r>
              <a:rPr lang="ko-KR" altLang="en-US" sz="1500" b="1" dirty="0" smtClean="0">
                <a:solidFill>
                  <a:schemeClr val="accent4"/>
                </a:solidFill>
              </a:rPr>
              <a:t>개개인 별 차별화된 웹 화면</a:t>
            </a:r>
            <a:endParaRPr lang="en-US" sz="1500" dirty="0"/>
          </a:p>
        </p:txBody>
      </p:sp>
      <p:sp>
        <p:nvSpPr>
          <p:cNvPr id="40" name="TextBox 39"/>
          <p:cNvSpPr txBox="1">
            <a:spLocks/>
          </p:cNvSpPr>
          <p:nvPr/>
        </p:nvSpPr>
        <p:spPr>
          <a:xfrm>
            <a:off x="4074507" y="4042209"/>
            <a:ext cx="2520000" cy="76944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sz="1500" b="1" dirty="0" smtClean="0">
                <a:solidFill>
                  <a:schemeClr val="accent4"/>
                </a:solidFill>
              </a:rPr>
              <a:t>개인화된 마케팅</a:t>
            </a:r>
            <a:r>
              <a:rPr lang="en-US" altLang="ko-KR" sz="1500" b="1" dirty="0" smtClean="0">
                <a:solidFill>
                  <a:schemeClr val="accent4"/>
                </a:solidFill>
              </a:rPr>
              <a:t> </a:t>
            </a:r>
            <a:endParaRPr lang="en-US" altLang="ko-KR" sz="1500" dirty="0"/>
          </a:p>
          <a:p>
            <a:pPr lvl="1">
              <a:spcBef>
                <a:spcPts val="600"/>
              </a:spcBef>
            </a:pPr>
            <a:r>
              <a:rPr lang="ko-KR" altLang="en-US" sz="1500" b="1" dirty="0" smtClean="0">
                <a:solidFill>
                  <a:schemeClr val="accent4"/>
                </a:solidFill>
              </a:rPr>
              <a:t>개개인의 </a:t>
            </a:r>
            <a:r>
              <a:rPr lang="ko-KR" altLang="en-US" sz="1500" b="1" dirty="0" err="1" smtClean="0">
                <a:solidFill>
                  <a:schemeClr val="accent4"/>
                </a:solidFill>
              </a:rPr>
              <a:t>니즈를</a:t>
            </a:r>
            <a:r>
              <a:rPr lang="ko-KR" altLang="en-US" sz="1500" b="1" dirty="0" smtClean="0">
                <a:solidFill>
                  <a:schemeClr val="accent4"/>
                </a:solidFill>
              </a:rPr>
              <a:t> 반영한 비금전적 </a:t>
            </a:r>
            <a:r>
              <a:rPr lang="en-US" altLang="ko-KR" sz="1500" b="1" dirty="0" smtClean="0">
                <a:solidFill>
                  <a:schemeClr val="accent4"/>
                </a:solidFill>
              </a:rPr>
              <a:t>Offer</a:t>
            </a:r>
          </a:p>
        </p:txBody>
      </p:sp>
      <p:sp>
        <p:nvSpPr>
          <p:cNvPr id="42" name="Rectangle 41"/>
          <p:cNvSpPr>
            <a:spLocks/>
          </p:cNvSpPr>
          <p:nvPr/>
        </p:nvSpPr>
        <p:spPr>
          <a:xfrm>
            <a:off x="1401279" y="964894"/>
            <a:ext cx="2520000" cy="432000"/>
          </a:xfrm>
          <a:prstGeom prst="rect">
            <a:avLst/>
          </a:prstGeom>
          <a:solidFill>
            <a:srgbClr val="5C91D2"/>
          </a:solidFill>
          <a:ln w="9525">
            <a:solidFill>
              <a:srgbClr val="5C91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buClr>
                <a:srgbClr val="002960"/>
              </a:buClr>
            </a:pPr>
            <a:r>
              <a:rPr lang="en-US" altLang="ko-KR" sz="1500" b="1" dirty="0" smtClean="0">
                <a:solidFill>
                  <a:schemeClr val="bg1"/>
                </a:solidFill>
              </a:rPr>
              <a:t>AS-IS</a:t>
            </a:r>
            <a:endParaRPr lang="en-US" altLang="ko-KR" sz="1500" b="1" dirty="0">
              <a:solidFill>
                <a:schemeClr val="bg1"/>
              </a:solidFill>
            </a:endParaRPr>
          </a:p>
        </p:txBody>
      </p:sp>
      <p:sp>
        <p:nvSpPr>
          <p:cNvPr id="43" name="Freeform 303"/>
          <p:cNvSpPr>
            <a:spLocks/>
          </p:cNvSpPr>
          <p:nvPr/>
        </p:nvSpPr>
        <p:spPr bwMode="auto">
          <a:xfrm flipH="1">
            <a:off x="3667410" y="1021326"/>
            <a:ext cx="184158" cy="319136"/>
          </a:xfrm>
          <a:custGeom>
            <a:avLst/>
            <a:gdLst>
              <a:gd name="T0" fmla="*/ 0 w 704"/>
              <a:gd name="T1" fmla="*/ 610 h 1219"/>
              <a:gd name="T2" fmla="*/ 628 w 704"/>
              <a:gd name="T3" fmla="*/ 1219 h 1219"/>
              <a:gd name="T4" fmla="*/ 704 w 704"/>
              <a:gd name="T5" fmla="*/ 1140 h 1219"/>
              <a:gd name="T6" fmla="*/ 704 w 704"/>
              <a:gd name="T7" fmla="*/ 1134 h 1219"/>
              <a:gd name="T8" fmla="*/ 164 w 704"/>
              <a:gd name="T9" fmla="*/ 610 h 1219"/>
              <a:gd name="T10" fmla="*/ 704 w 704"/>
              <a:gd name="T11" fmla="*/ 85 h 1219"/>
              <a:gd name="T12" fmla="*/ 704 w 704"/>
              <a:gd name="T13" fmla="*/ 77 h 1219"/>
              <a:gd name="T14" fmla="*/ 628 w 704"/>
              <a:gd name="T15" fmla="*/ 0 h 1219"/>
              <a:gd name="T16" fmla="*/ 0 w 704"/>
              <a:gd name="T17" fmla="*/ 61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4" h="1219">
                <a:moveTo>
                  <a:pt x="0" y="610"/>
                </a:moveTo>
                <a:lnTo>
                  <a:pt x="628" y="1219"/>
                </a:lnTo>
                <a:lnTo>
                  <a:pt x="704" y="1140"/>
                </a:lnTo>
                <a:lnTo>
                  <a:pt x="704" y="1134"/>
                </a:lnTo>
                <a:lnTo>
                  <a:pt x="164" y="610"/>
                </a:lnTo>
                <a:lnTo>
                  <a:pt x="704" y="85"/>
                </a:lnTo>
                <a:lnTo>
                  <a:pt x="704" y="77"/>
                </a:lnTo>
                <a:lnTo>
                  <a:pt x="628" y="0"/>
                </a:lnTo>
                <a:lnTo>
                  <a:pt x="0" y="6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500"/>
          </a:p>
        </p:txBody>
      </p:sp>
      <p:sp>
        <p:nvSpPr>
          <p:cNvPr id="44" name="Rectangle 43"/>
          <p:cNvSpPr>
            <a:spLocks/>
          </p:cNvSpPr>
          <p:nvPr/>
        </p:nvSpPr>
        <p:spPr>
          <a:xfrm>
            <a:off x="4074507" y="964894"/>
            <a:ext cx="2520000" cy="432000"/>
          </a:xfrm>
          <a:prstGeom prst="rect">
            <a:avLst/>
          </a:prstGeom>
          <a:solidFill>
            <a:srgbClr val="00589A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atinLnBrk="0"/>
            <a:r>
              <a:rPr lang="en-US" altLang="ko-KR" sz="1500" b="1" dirty="0" smtClean="0">
                <a:solidFill>
                  <a:schemeClr val="bg1"/>
                </a:solidFill>
              </a:rPr>
              <a:t>TO-BE</a:t>
            </a:r>
            <a:endParaRPr lang="en-US" altLang="ko-KR" sz="1500" b="1" dirty="0">
              <a:solidFill>
                <a:schemeClr val="bg1"/>
              </a:solidFill>
            </a:endParaRPr>
          </a:p>
        </p:txBody>
      </p:sp>
      <p:sp>
        <p:nvSpPr>
          <p:cNvPr id="3" name="Isosceles Triangle 2"/>
          <p:cNvSpPr/>
          <p:nvPr/>
        </p:nvSpPr>
        <p:spPr>
          <a:xfrm rot="5400000">
            <a:off x="6235392" y="1957393"/>
            <a:ext cx="1008000" cy="18000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9" name="Isosceles Triangle 28"/>
          <p:cNvSpPr/>
          <p:nvPr/>
        </p:nvSpPr>
        <p:spPr>
          <a:xfrm rot="5400000">
            <a:off x="6235392" y="3228731"/>
            <a:ext cx="1008000" cy="18000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30" name="Isosceles Triangle 29"/>
          <p:cNvSpPr/>
          <p:nvPr/>
        </p:nvSpPr>
        <p:spPr>
          <a:xfrm rot="5400000">
            <a:off x="6235392" y="5190570"/>
            <a:ext cx="1008000" cy="18000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>
            <a:spLocks/>
          </p:cNvSpPr>
          <p:nvPr/>
        </p:nvSpPr>
        <p:spPr>
          <a:xfrm>
            <a:off x="6977346" y="1853010"/>
            <a:ext cx="1656000" cy="46166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>
              <a:spcBef>
                <a:spcPts val="600"/>
              </a:spcBef>
              <a:buNone/>
            </a:pPr>
            <a:r>
              <a:rPr lang="en-US" altLang="ko-KR" sz="1500" b="1" dirty="0" smtClean="0">
                <a:solidFill>
                  <a:schemeClr val="tx2"/>
                </a:solidFill>
              </a:rPr>
              <a:t>“</a:t>
            </a:r>
            <a:r>
              <a:rPr lang="ko-KR" altLang="en-US" sz="1500" b="1" dirty="0" smtClean="0">
                <a:solidFill>
                  <a:schemeClr val="tx2"/>
                </a:solidFill>
              </a:rPr>
              <a:t>접근</a:t>
            </a:r>
            <a:r>
              <a:rPr lang="en-US" altLang="ko-KR" sz="15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500" b="1" dirty="0" smtClean="0">
                <a:solidFill>
                  <a:schemeClr val="tx2"/>
                </a:solidFill>
              </a:rPr>
              <a:t>가능 고객의 확대</a:t>
            </a:r>
            <a:r>
              <a:rPr lang="en-US" altLang="ko-KR" sz="1500" b="1" dirty="0" smtClean="0">
                <a:solidFill>
                  <a:schemeClr val="tx2"/>
                </a:solidFill>
              </a:rPr>
              <a:t>”</a:t>
            </a:r>
            <a:endParaRPr lang="en-US" sz="1500" b="1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>
            <a:off x="6977346" y="2861177"/>
            <a:ext cx="1623933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>
              <a:spcBef>
                <a:spcPts val="600"/>
              </a:spcBef>
              <a:buNone/>
            </a:pPr>
            <a:r>
              <a:rPr lang="en-US" altLang="ko-KR" sz="1500" b="1" dirty="0" smtClean="0">
                <a:solidFill>
                  <a:schemeClr val="tx2"/>
                </a:solidFill>
              </a:rPr>
              <a:t>“</a:t>
            </a:r>
            <a:r>
              <a:rPr lang="ko-KR" altLang="en-US" sz="1500" b="1" dirty="0" smtClean="0">
                <a:solidFill>
                  <a:schemeClr val="tx2"/>
                </a:solidFill>
              </a:rPr>
              <a:t>분석 기반 </a:t>
            </a:r>
            <a:r>
              <a:rPr lang="en-US" altLang="ko-KR" sz="1500" b="1" dirty="0" smtClean="0">
                <a:solidFill>
                  <a:schemeClr val="tx2"/>
                </a:solidFill>
              </a:rPr>
              <a:t>(A/B testing)</a:t>
            </a:r>
            <a:r>
              <a:rPr lang="ko-KR" altLang="en-US" sz="1500" b="1" dirty="0" smtClean="0">
                <a:solidFill>
                  <a:schemeClr val="tx2"/>
                </a:solidFill>
              </a:rPr>
              <a:t> 고객 별 최적화 가능한 웹사이트를 보유</a:t>
            </a:r>
            <a:r>
              <a:rPr lang="en-US" altLang="ko-KR" sz="1500" b="1" dirty="0" smtClean="0">
                <a:solidFill>
                  <a:schemeClr val="tx2"/>
                </a:solidFill>
              </a:rPr>
              <a:t>”</a:t>
            </a:r>
            <a:endParaRPr lang="en-US" sz="1500" b="1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>
            <a:spLocks/>
          </p:cNvSpPr>
          <p:nvPr/>
        </p:nvSpPr>
        <p:spPr>
          <a:xfrm>
            <a:off x="6961312" y="4933410"/>
            <a:ext cx="1656000" cy="6924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>
              <a:spcBef>
                <a:spcPts val="600"/>
              </a:spcBef>
              <a:buNone/>
            </a:pPr>
            <a:r>
              <a:rPr lang="en-US" altLang="ko-KR" sz="1500" b="1" dirty="0" smtClean="0">
                <a:solidFill>
                  <a:schemeClr val="tx2"/>
                </a:solidFill>
              </a:rPr>
              <a:t>“</a:t>
            </a:r>
            <a:r>
              <a:rPr lang="ko-KR" altLang="en-US" sz="1500" b="1" dirty="0" smtClean="0">
                <a:solidFill>
                  <a:schemeClr val="tx2"/>
                </a:solidFill>
              </a:rPr>
              <a:t>기존 대비 뛰어난 효율</a:t>
            </a:r>
            <a:r>
              <a:rPr lang="en-US" altLang="ko-KR" sz="1500" b="1" dirty="0" smtClean="0">
                <a:solidFill>
                  <a:schemeClr val="tx2"/>
                </a:solidFill>
              </a:rPr>
              <a:t>(</a:t>
            </a:r>
            <a:r>
              <a:rPr lang="en-US" altLang="ko-KR" sz="1500" b="1" dirty="0" err="1" smtClean="0">
                <a:solidFill>
                  <a:schemeClr val="tx2"/>
                </a:solidFill>
              </a:rPr>
              <a:t>MROI</a:t>
            </a:r>
            <a:r>
              <a:rPr lang="en-US" altLang="ko-KR" sz="1500" b="1" dirty="0" smtClean="0">
                <a:solidFill>
                  <a:schemeClr val="tx2"/>
                </a:solidFill>
              </a:rPr>
              <a:t>)</a:t>
            </a:r>
            <a:r>
              <a:rPr lang="ko-KR" altLang="en-US" sz="1500" b="1" dirty="0" smtClean="0">
                <a:solidFill>
                  <a:schemeClr val="tx2"/>
                </a:solidFill>
              </a:rPr>
              <a:t>의 마케팅 실시</a:t>
            </a:r>
            <a:r>
              <a:rPr lang="en-US" altLang="ko-KR" sz="1500" b="1" dirty="0" smtClean="0">
                <a:solidFill>
                  <a:schemeClr val="tx2"/>
                </a:solidFill>
              </a:rPr>
              <a:t>”</a:t>
            </a:r>
            <a:endParaRPr lang="en-US" sz="1500" b="1" dirty="0">
              <a:solidFill>
                <a:schemeClr val="tx2"/>
              </a:solidFill>
            </a:endParaRPr>
          </a:p>
        </p:txBody>
      </p:sp>
      <p:sp>
        <p:nvSpPr>
          <p:cNvPr id="45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Rectangle 28"/>
          <p:cNvSpPr txBox="1"/>
          <p:nvPr>
            <p:custDataLst>
              <p:tags r:id="rId11"/>
            </p:custDataLst>
          </p:nvPr>
        </p:nvSpPr>
        <p:spPr>
          <a:xfrm>
            <a:off x="119063" y="37171"/>
            <a:ext cx="1800000" cy="167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ko-KR" altLang="en-US" sz="1200" b="1" dirty="0" smtClean="0">
                <a:solidFill>
                  <a:schemeClr val="accent4"/>
                </a:solidFill>
              </a:rPr>
              <a:t>파일럿 </a:t>
            </a:r>
            <a:r>
              <a:rPr lang="ko-KR" altLang="en-US" sz="1200" b="1" dirty="0" err="1" smtClean="0">
                <a:solidFill>
                  <a:schemeClr val="accent4"/>
                </a:solidFill>
              </a:rPr>
              <a:t>로드맵</a:t>
            </a:r>
            <a:endParaRPr lang="en-US" altLang="ko-KR" sz="1200" b="1" dirty="0" smtClean="0">
              <a:solidFill>
                <a:schemeClr val="accent4"/>
              </a:solidFill>
            </a:endParaRPr>
          </a:p>
        </p:txBody>
      </p:sp>
      <p:sp>
        <p:nvSpPr>
          <p:cNvPr id="48" name="5. Source"/>
          <p:cNvSpPr>
            <a:spLocks noChangeArrowheads="1"/>
          </p:cNvSpPr>
          <p:nvPr/>
        </p:nvSpPr>
        <p:spPr bwMode="gray">
          <a:xfrm>
            <a:off x="119063" y="6507558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</a:t>
            </a:r>
            <a:r>
              <a:rPr lang="ko-KR" altLang="en-US" sz="800" baseline="0" dirty="0" err="1" smtClean="0">
                <a:solidFill>
                  <a:srgbClr val="808080"/>
                </a:solidFill>
                <a:latin typeface="+mn-lt"/>
                <a:ea typeface="+mn-ea"/>
              </a:rPr>
              <a:t>고객사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 인터뷰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47" name="TextBox 46"/>
          <p:cNvSpPr txBox="1">
            <a:spLocks/>
          </p:cNvSpPr>
          <p:nvPr/>
        </p:nvSpPr>
        <p:spPr>
          <a:xfrm>
            <a:off x="4074507" y="5335458"/>
            <a:ext cx="2520000" cy="46166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sz="1500" b="1" dirty="0" smtClean="0">
                <a:solidFill>
                  <a:schemeClr val="accent4"/>
                </a:solidFill>
              </a:rPr>
              <a:t>이탈 징후를 미리 파악하고</a:t>
            </a:r>
            <a:r>
              <a:rPr lang="en-US" altLang="ko-KR" sz="1500" b="1" dirty="0" smtClean="0">
                <a:solidFill>
                  <a:schemeClr val="accent4"/>
                </a:solidFill>
              </a:rPr>
              <a:t>, </a:t>
            </a:r>
            <a:r>
              <a:rPr lang="ko-KR" altLang="en-US" sz="1500" b="1" dirty="0" smtClean="0">
                <a:solidFill>
                  <a:schemeClr val="accent4"/>
                </a:solidFill>
              </a:rPr>
              <a:t>사전에 </a:t>
            </a:r>
            <a:r>
              <a:rPr lang="en-US" altLang="ko-KR" sz="1500" b="1" dirty="0" smtClean="0">
                <a:solidFill>
                  <a:schemeClr val="accent4"/>
                </a:solidFill>
              </a:rPr>
              <a:t>Re-engage</a:t>
            </a:r>
          </a:p>
        </p:txBody>
      </p:sp>
    </p:spTree>
    <p:extLst>
      <p:ext uri="{BB962C8B-B14F-4D97-AF65-F5344CB8AC3E}">
        <p14:creationId xmlns:p14="http://schemas.microsoft.com/office/powerpoint/2010/main" val="143731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500" name="think-cell Slide" r:id="rId19" imgW="492" imgH="493" progId="TCLayout.ActiveDocument.1">
                  <p:embed/>
                </p:oleObj>
              </mc:Choice>
              <mc:Fallback>
                <p:oleObj name="think-cell Slide" r:id="rId19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1400" dirty="0" err="1" smtClean="0">
              <a:solidFill>
                <a:schemeClr val="tx1"/>
              </a:solidFill>
              <a:latin typeface="Arial" panose="020B0604020202020204" pitchFamily="34" charset="0"/>
              <a:ea typeface="-윤고딕130" panose="02030504000101010101" pitchFamily="18" charset="-127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615553"/>
          </a:xfrm>
        </p:spPr>
        <p:txBody>
          <a:bodyPr/>
          <a:lstStyle/>
          <a:p>
            <a:pPr lvl="1" indent="0" latinLnBrk="0">
              <a:buSzTx/>
              <a:buNone/>
            </a:pPr>
            <a:r>
              <a:rPr lang="en-US" altLang="ko-KR" sz="2000" b="0" dirty="0" smtClean="0">
                <a:latin typeface="+mn-lt"/>
                <a:ea typeface="+mj-ea"/>
              </a:rPr>
              <a:t>3</a:t>
            </a:r>
            <a:r>
              <a:rPr lang="ko-KR" altLang="en-US" sz="2000" b="0" dirty="0" smtClean="0">
                <a:latin typeface="+mn-lt"/>
                <a:ea typeface="+mj-ea"/>
              </a:rPr>
              <a:t>차 </a:t>
            </a:r>
            <a:r>
              <a:rPr lang="ko-KR" altLang="en-US" sz="2000" b="0" dirty="0">
                <a:latin typeface="+mn-lt"/>
                <a:ea typeface="+mj-ea"/>
              </a:rPr>
              <a:t>파일럿 계획 </a:t>
            </a:r>
            <a:r>
              <a:rPr lang="en-US" altLang="ko-KR" sz="2000" b="0" dirty="0" smtClean="0">
                <a:latin typeface="+mn-lt"/>
                <a:ea typeface="+mj-ea"/>
              </a:rPr>
              <a:t>(</a:t>
            </a:r>
            <a:r>
              <a:rPr lang="ko-KR" altLang="en-US" sz="2000" b="0" dirty="0" smtClean="0">
                <a:latin typeface="+mn-lt"/>
                <a:ea typeface="+mj-ea"/>
              </a:rPr>
              <a:t>방문자 특성에 따른 </a:t>
            </a:r>
            <a:r>
              <a:rPr lang="en-US" altLang="ko-KR" sz="2000" b="0" dirty="0" smtClean="0">
                <a:latin typeface="+mn-lt"/>
                <a:ea typeface="+mj-ea"/>
              </a:rPr>
              <a:t>Page </a:t>
            </a:r>
            <a:r>
              <a:rPr lang="ko-KR" altLang="en-US" sz="2000" b="0" dirty="0" smtClean="0">
                <a:latin typeface="+mn-lt"/>
                <a:ea typeface="+mj-ea"/>
              </a:rPr>
              <a:t>개인화</a:t>
            </a:r>
            <a:r>
              <a:rPr lang="en-US" altLang="ko-KR" sz="2000" b="0" dirty="0" smtClean="0">
                <a:latin typeface="+mn-lt"/>
                <a:ea typeface="+mj-ea"/>
              </a:rPr>
              <a:t>): AP</a:t>
            </a:r>
            <a:r>
              <a:rPr lang="ko-KR" altLang="en-US" sz="2000" b="0" dirty="0" smtClean="0">
                <a:latin typeface="+mn-lt"/>
                <a:ea typeface="+mj-ea"/>
              </a:rPr>
              <a:t>몰 방문자 중</a:t>
            </a:r>
            <a:r>
              <a:rPr lang="en-US" altLang="ko-KR" sz="2000" b="0" dirty="0" smtClean="0">
                <a:latin typeface="+mn-lt"/>
                <a:ea typeface="+mj-ea"/>
              </a:rPr>
              <a:t>, </a:t>
            </a:r>
            <a:r>
              <a:rPr lang="ko-KR" altLang="en-US" sz="2000" b="0" dirty="0" smtClean="0">
                <a:latin typeface="+mn-lt"/>
                <a:ea typeface="+mj-ea"/>
              </a:rPr>
              <a:t>비회원에게만 별도의 구매경험을 유도하는 </a:t>
            </a:r>
            <a:r>
              <a:rPr lang="en-US" altLang="ko-KR" sz="2000" b="0" dirty="0" smtClean="0">
                <a:latin typeface="+mn-lt"/>
                <a:ea typeface="+mj-ea"/>
              </a:rPr>
              <a:t>Page</a:t>
            </a:r>
            <a:r>
              <a:rPr lang="ko-KR" altLang="en-US" sz="2000" b="0" dirty="0" smtClean="0">
                <a:latin typeface="+mn-lt"/>
                <a:ea typeface="+mj-ea"/>
              </a:rPr>
              <a:t>를 보여주는 캠페인 </a:t>
            </a:r>
            <a:endParaRPr lang="en-US" altLang="ko-KR" sz="2000" b="0" dirty="0">
              <a:latin typeface="+mn-lt"/>
              <a:ea typeface="+mj-ea"/>
            </a:endParaRPr>
          </a:p>
        </p:txBody>
      </p:sp>
      <p:sp>
        <p:nvSpPr>
          <p:cNvPr id="4" name="Rectangle 95"/>
          <p:cNvSpPr>
            <a:spLocks/>
          </p:cNvSpPr>
          <p:nvPr/>
        </p:nvSpPr>
        <p:spPr>
          <a:xfrm>
            <a:off x="349135" y="993533"/>
            <a:ext cx="2680398" cy="311565"/>
          </a:xfrm>
          <a:prstGeom prst="rect">
            <a:avLst/>
          </a:prstGeom>
          <a:solidFill>
            <a:srgbClr val="5C91D2"/>
          </a:solidFill>
          <a:ln w="9525">
            <a:solidFill>
              <a:srgbClr val="5C91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buClr>
                <a:srgbClr val="002960"/>
              </a:buClr>
            </a:pPr>
            <a:r>
              <a:rPr lang="ko-KR" altLang="en-US" sz="1500" b="1" dirty="0" smtClean="0">
                <a:solidFill>
                  <a:schemeClr val="bg1"/>
                </a:solidFill>
              </a:rPr>
              <a:t>배경</a:t>
            </a:r>
            <a:endParaRPr lang="en-US" altLang="ko-KR" sz="1500" b="1" dirty="0">
              <a:solidFill>
                <a:schemeClr val="bg1"/>
              </a:solidFill>
            </a:endParaRPr>
          </a:p>
        </p:txBody>
      </p:sp>
      <p:sp>
        <p:nvSpPr>
          <p:cNvPr id="5" name="Freeform 303"/>
          <p:cNvSpPr>
            <a:spLocks/>
          </p:cNvSpPr>
          <p:nvPr/>
        </p:nvSpPr>
        <p:spPr bwMode="auto">
          <a:xfrm flipH="1">
            <a:off x="2795497" y="1058278"/>
            <a:ext cx="184158" cy="230166"/>
          </a:xfrm>
          <a:custGeom>
            <a:avLst/>
            <a:gdLst>
              <a:gd name="T0" fmla="*/ 0 w 704"/>
              <a:gd name="T1" fmla="*/ 610 h 1219"/>
              <a:gd name="T2" fmla="*/ 628 w 704"/>
              <a:gd name="T3" fmla="*/ 1219 h 1219"/>
              <a:gd name="T4" fmla="*/ 704 w 704"/>
              <a:gd name="T5" fmla="*/ 1140 h 1219"/>
              <a:gd name="T6" fmla="*/ 704 w 704"/>
              <a:gd name="T7" fmla="*/ 1134 h 1219"/>
              <a:gd name="T8" fmla="*/ 164 w 704"/>
              <a:gd name="T9" fmla="*/ 610 h 1219"/>
              <a:gd name="T10" fmla="*/ 704 w 704"/>
              <a:gd name="T11" fmla="*/ 85 h 1219"/>
              <a:gd name="T12" fmla="*/ 704 w 704"/>
              <a:gd name="T13" fmla="*/ 77 h 1219"/>
              <a:gd name="T14" fmla="*/ 628 w 704"/>
              <a:gd name="T15" fmla="*/ 0 h 1219"/>
              <a:gd name="T16" fmla="*/ 0 w 704"/>
              <a:gd name="T17" fmla="*/ 61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4" h="1219">
                <a:moveTo>
                  <a:pt x="0" y="610"/>
                </a:moveTo>
                <a:lnTo>
                  <a:pt x="628" y="1219"/>
                </a:lnTo>
                <a:lnTo>
                  <a:pt x="704" y="1140"/>
                </a:lnTo>
                <a:lnTo>
                  <a:pt x="704" y="1134"/>
                </a:lnTo>
                <a:lnTo>
                  <a:pt x="164" y="610"/>
                </a:lnTo>
                <a:lnTo>
                  <a:pt x="704" y="85"/>
                </a:lnTo>
                <a:lnTo>
                  <a:pt x="704" y="77"/>
                </a:lnTo>
                <a:lnTo>
                  <a:pt x="628" y="0"/>
                </a:lnTo>
                <a:lnTo>
                  <a:pt x="0" y="6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500">
              <a:latin typeface="+mn-lt"/>
            </a:endParaRPr>
          </a:p>
        </p:txBody>
      </p:sp>
      <p:sp>
        <p:nvSpPr>
          <p:cNvPr id="6" name="Rectangle 105"/>
          <p:cNvSpPr>
            <a:spLocks/>
          </p:cNvSpPr>
          <p:nvPr/>
        </p:nvSpPr>
        <p:spPr>
          <a:xfrm>
            <a:off x="3075709" y="993533"/>
            <a:ext cx="5539252" cy="311565"/>
          </a:xfrm>
          <a:prstGeom prst="rect">
            <a:avLst/>
          </a:prstGeom>
          <a:solidFill>
            <a:srgbClr val="00589A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atinLnBrk="0"/>
            <a:r>
              <a:rPr lang="ko-KR" altLang="en-US" sz="1500" b="1" dirty="0" smtClean="0">
                <a:solidFill>
                  <a:schemeClr val="bg1"/>
                </a:solidFill>
              </a:rPr>
              <a:t>파일럿 기획</a:t>
            </a:r>
            <a:endParaRPr lang="en-US" altLang="ko-KR" sz="1500" b="1" dirty="0">
              <a:solidFill>
                <a:schemeClr val="bg1"/>
              </a:solidFill>
            </a:endParaRPr>
          </a:p>
        </p:txBody>
      </p:sp>
      <p:sp>
        <p:nvSpPr>
          <p:cNvPr id="31" name="Rectangle 9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89585" y="4316752"/>
            <a:ext cx="2615010" cy="179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76200" tIns="76200" rIns="76200" bIns="76200" rtlCol="0" anchor="t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en-US" sz="1200" b="1" dirty="0" smtClean="0">
                <a:solidFill>
                  <a:schemeClr val="accent4"/>
                </a:solidFill>
              </a:rPr>
              <a:t> 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7795" y="4491359"/>
            <a:ext cx="2599811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92075" lvl="1" indent="0" defTabSz="895350" eaLnBrk="1" latinLnBrk="0" hangingPunct="1">
              <a:buClr>
                <a:schemeClr val="tx2"/>
              </a:buClr>
              <a:buSzPct val="125000"/>
              <a:buFont typeface="Arial" charset="0"/>
              <a:buNone/>
              <a:defRPr sz="1400" baseline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269875" lvl="1" indent="-177800">
              <a:buFont typeface="Arial" charset="0"/>
              <a:buChar char="▪"/>
            </a:pPr>
            <a:r>
              <a:rPr lang="ko-KR" altLang="en-US" dirty="0">
                <a:latin typeface="+mn-lt"/>
                <a:ea typeface="+mn-ea"/>
              </a:rPr>
              <a:t>작년 대비 </a:t>
            </a:r>
            <a:r>
              <a:rPr lang="en-US" altLang="ko-KR" dirty="0">
                <a:latin typeface="+mn-lt"/>
                <a:ea typeface="+mn-ea"/>
              </a:rPr>
              <a:t>17</a:t>
            </a:r>
            <a:r>
              <a:rPr lang="ko-KR" altLang="en-US" dirty="0">
                <a:latin typeface="+mn-lt"/>
                <a:ea typeface="+mn-ea"/>
              </a:rPr>
              <a:t>년  </a:t>
            </a:r>
            <a:r>
              <a:rPr lang="en-US" altLang="ko-KR" dirty="0">
                <a:latin typeface="+mn-lt"/>
                <a:ea typeface="+mn-ea"/>
              </a:rPr>
              <a:t>AP</a:t>
            </a:r>
            <a:r>
              <a:rPr lang="ko-KR" altLang="en-US" dirty="0">
                <a:latin typeface="+mn-lt"/>
                <a:ea typeface="+mn-ea"/>
              </a:rPr>
              <a:t>몰 신규 유입</a:t>
            </a:r>
            <a:r>
              <a:rPr lang="en-US" altLang="ko-KR" dirty="0">
                <a:latin typeface="+mn-lt"/>
                <a:ea typeface="+mn-ea"/>
              </a:rPr>
              <a:t>(UV)</a:t>
            </a:r>
            <a:r>
              <a:rPr lang="ko-KR" altLang="en-US" dirty="0">
                <a:latin typeface="+mn-lt"/>
                <a:ea typeface="+mn-ea"/>
              </a:rPr>
              <a:t>수는 증가하고 있으나   </a:t>
            </a:r>
            <a:r>
              <a:rPr lang="ko-KR" altLang="en-US" dirty="0" smtClean="0">
                <a:latin typeface="+mn-lt"/>
                <a:ea typeface="+mn-ea"/>
              </a:rPr>
              <a:t>평균로그인 고객</a:t>
            </a:r>
            <a:r>
              <a:rPr lang="en-US" altLang="ko-KR" dirty="0" smtClean="0">
                <a:latin typeface="+mn-lt"/>
                <a:ea typeface="+mn-ea"/>
              </a:rPr>
              <a:t>(LV)</a:t>
            </a:r>
            <a:r>
              <a:rPr lang="ko-KR" altLang="en-US" dirty="0" smtClean="0">
                <a:latin typeface="+mn-lt"/>
                <a:ea typeface="+mn-ea"/>
              </a:rPr>
              <a:t>은 하락세로 나타남</a:t>
            </a:r>
            <a:endParaRPr lang="en-US" altLang="ko-KR" dirty="0" smtClean="0">
              <a:latin typeface="+mn-lt"/>
              <a:ea typeface="+mn-ea"/>
            </a:endParaRPr>
          </a:p>
          <a:p>
            <a:pPr marL="269875" lvl="1" indent="-177800">
              <a:buFont typeface="Arial" charset="0"/>
              <a:buChar char="▪"/>
            </a:pPr>
            <a:r>
              <a:rPr lang="ko-KR" altLang="en-US" dirty="0" smtClean="0">
                <a:latin typeface="+mn-lt"/>
                <a:ea typeface="+mn-ea"/>
              </a:rPr>
              <a:t>한정된 </a:t>
            </a:r>
            <a:r>
              <a:rPr lang="en-US" altLang="ko-KR" dirty="0">
                <a:latin typeface="+mn-lt"/>
                <a:ea typeface="+mn-ea"/>
              </a:rPr>
              <a:t>Page </a:t>
            </a:r>
            <a:r>
              <a:rPr lang="ko-KR" altLang="en-US" dirty="0">
                <a:latin typeface="+mn-lt"/>
                <a:ea typeface="+mn-ea"/>
              </a:rPr>
              <a:t>내에서 신규 방문자 대상의 효율적 </a:t>
            </a:r>
            <a:r>
              <a:rPr lang="en-US" altLang="ko-KR" dirty="0">
                <a:latin typeface="+mn-lt"/>
                <a:ea typeface="+mn-ea"/>
              </a:rPr>
              <a:t>Comm. </a:t>
            </a:r>
            <a:r>
              <a:rPr lang="ko-KR" altLang="en-US" dirty="0">
                <a:latin typeface="+mn-lt"/>
                <a:ea typeface="+mn-ea"/>
              </a:rPr>
              <a:t>방법</a:t>
            </a:r>
            <a:r>
              <a:rPr lang="en-US" altLang="ko-KR" dirty="0">
                <a:latin typeface="+mn-lt"/>
                <a:ea typeface="+mn-ea"/>
              </a:rPr>
              <a:t>, </a:t>
            </a:r>
            <a:r>
              <a:rPr lang="ko-KR" altLang="en-US" dirty="0">
                <a:latin typeface="+mn-lt"/>
                <a:ea typeface="+mn-ea"/>
              </a:rPr>
              <a:t>개인화</a:t>
            </a:r>
            <a:r>
              <a:rPr lang="en-US" altLang="ko-KR" dirty="0">
                <a:latin typeface="+mn-lt"/>
                <a:ea typeface="+mn-ea"/>
              </a:rPr>
              <a:t>/</a:t>
            </a:r>
            <a:r>
              <a:rPr lang="ko-KR" altLang="en-US" dirty="0">
                <a:latin typeface="+mn-lt"/>
                <a:ea typeface="+mn-ea"/>
              </a:rPr>
              <a:t>맞춤화 방안 고민</a:t>
            </a: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>
            <a:off x="4056491" y="1386039"/>
            <a:ext cx="4537687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en-US" altLang="ko-KR" b="1" dirty="0" smtClean="0">
                <a:solidFill>
                  <a:schemeClr val="accent4"/>
                </a:solidFill>
              </a:rPr>
              <a:t>AP</a:t>
            </a:r>
            <a:r>
              <a:rPr lang="ko-KR" altLang="en-US" b="1" dirty="0" smtClean="0">
                <a:solidFill>
                  <a:schemeClr val="accent4"/>
                </a:solidFill>
              </a:rPr>
              <a:t>몰에 방문하는 고객 중 비회원 고객</a:t>
            </a:r>
            <a:r>
              <a:rPr lang="ko-KR" altLang="en-US" dirty="0" smtClean="0"/>
              <a:t>에 </a:t>
            </a:r>
            <a:r>
              <a:rPr lang="ko-KR" altLang="en-US" dirty="0"/>
              <a:t>대한 마케팅 캠페인을 통해 </a:t>
            </a:r>
            <a:r>
              <a:rPr lang="en-US" altLang="ko-KR" b="1" dirty="0" smtClean="0">
                <a:solidFill>
                  <a:schemeClr val="accent4"/>
                </a:solidFill>
              </a:rPr>
              <a:t>AP</a:t>
            </a:r>
            <a:r>
              <a:rPr lang="ko-KR" altLang="en-US" b="1" dirty="0" smtClean="0">
                <a:solidFill>
                  <a:schemeClr val="accent4"/>
                </a:solidFill>
              </a:rPr>
              <a:t>몰 회원가입</a:t>
            </a:r>
            <a:r>
              <a:rPr lang="en-US" altLang="ko-KR" b="1" dirty="0" smtClean="0">
                <a:solidFill>
                  <a:schemeClr val="accent4"/>
                </a:solidFill>
              </a:rPr>
              <a:t>/</a:t>
            </a:r>
            <a:r>
              <a:rPr lang="ko-KR" altLang="en-US" b="1" dirty="0" smtClean="0">
                <a:solidFill>
                  <a:schemeClr val="accent4"/>
                </a:solidFill>
              </a:rPr>
              <a:t>구매 유도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3" name="TextBox 42"/>
          <p:cNvSpPr txBox="1">
            <a:spLocks/>
          </p:cNvSpPr>
          <p:nvPr/>
        </p:nvSpPr>
        <p:spPr>
          <a:xfrm>
            <a:off x="4056491" y="2062794"/>
            <a:ext cx="4537687" cy="211596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lnSpc>
                <a:spcPts val="1500"/>
              </a:lnSpc>
              <a:spcBef>
                <a:spcPts val="600"/>
              </a:spcBef>
            </a:pPr>
            <a:r>
              <a:rPr lang="ko-KR" altLang="en-US" dirty="0" smtClean="0"/>
              <a:t>대상 </a:t>
            </a:r>
            <a:r>
              <a:rPr lang="en-US" altLang="ko-KR" dirty="0" smtClean="0"/>
              <a:t>:</a:t>
            </a:r>
            <a:r>
              <a:rPr lang="en-US" altLang="ko-KR" b="1" dirty="0" smtClean="0">
                <a:solidFill>
                  <a:schemeClr val="accent4"/>
                </a:solidFill>
              </a:rPr>
              <a:t> </a:t>
            </a:r>
            <a:r>
              <a:rPr lang="en-US" altLang="ko-KR" dirty="0"/>
              <a:t>AP</a:t>
            </a:r>
            <a:r>
              <a:rPr lang="ko-KR" altLang="en-US" dirty="0" smtClean="0"/>
              <a:t>몰에 방문한 고객 중 </a:t>
            </a:r>
            <a:r>
              <a:rPr lang="en-US" altLang="ko-KR" b="1" dirty="0" smtClean="0">
                <a:solidFill>
                  <a:schemeClr val="accent4"/>
                </a:solidFill>
              </a:rPr>
              <a:t>AP</a:t>
            </a:r>
            <a:r>
              <a:rPr lang="ko-KR" altLang="en-US" b="1" dirty="0" smtClean="0">
                <a:solidFill>
                  <a:schemeClr val="accent4"/>
                </a:solidFill>
              </a:rPr>
              <a:t>몰 비회원 고객</a:t>
            </a:r>
            <a:endParaRPr lang="en-US" altLang="ko-KR" b="1" dirty="0" smtClean="0">
              <a:solidFill>
                <a:schemeClr val="accent4"/>
              </a:solidFill>
            </a:endParaRPr>
          </a:p>
          <a:p>
            <a:pPr lvl="1">
              <a:lnSpc>
                <a:spcPts val="1500"/>
              </a:lnSpc>
              <a:spcBef>
                <a:spcPts val="600"/>
              </a:spcBef>
            </a:pPr>
            <a:r>
              <a:rPr lang="ko-KR" altLang="en-US" dirty="0" smtClean="0"/>
              <a:t>내용 </a:t>
            </a:r>
            <a:r>
              <a:rPr lang="en-US" altLang="ko-KR" dirty="0" smtClean="0"/>
              <a:t>: </a:t>
            </a:r>
            <a:r>
              <a:rPr lang="ko-KR" altLang="en-US" dirty="0" err="1"/>
              <a:t>가독성</a:t>
            </a:r>
            <a:r>
              <a:rPr lang="ko-KR" altLang="en-US" dirty="0"/>
              <a:t> 및 </a:t>
            </a:r>
            <a:r>
              <a:rPr lang="ko-KR" altLang="en-US" dirty="0" err="1"/>
              <a:t>클릭율이</a:t>
            </a:r>
            <a:r>
              <a:rPr lang="ko-KR" altLang="en-US" dirty="0"/>
              <a:t> 높은 영역 을  확보하여  </a:t>
            </a:r>
            <a:r>
              <a:rPr lang="ko-KR" altLang="en-US" b="1" dirty="0" err="1">
                <a:solidFill>
                  <a:schemeClr val="accent4"/>
                </a:solidFill>
              </a:rPr>
              <a:t>웰컴</a:t>
            </a:r>
            <a:r>
              <a:rPr lang="ko-KR" altLang="en-US" b="1" dirty="0">
                <a:solidFill>
                  <a:schemeClr val="accent4"/>
                </a:solidFill>
              </a:rPr>
              <a:t> 메시지 </a:t>
            </a:r>
            <a:r>
              <a:rPr lang="en-US" altLang="ko-KR" dirty="0"/>
              <a:t>(AP</a:t>
            </a:r>
            <a:r>
              <a:rPr lang="ko-KR" altLang="en-US" dirty="0"/>
              <a:t>몰 소개 및 쇼핑 팁</a:t>
            </a:r>
            <a:r>
              <a:rPr lang="en-US" altLang="ko-KR" dirty="0"/>
              <a:t>)</a:t>
            </a:r>
            <a:r>
              <a:rPr lang="en-US" altLang="ko-KR" b="1" dirty="0" smtClean="0">
                <a:solidFill>
                  <a:schemeClr val="accent4"/>
                </a:solidFill>
              </a:rPr>
              <a:t>, </a:t>
            </a:r>
            <a:r>
              <a:rPr lang="ko-KR" altLang="en-US" b="1" dirty="0" smtClean="0">
                <a:solidFill>
                  <a:schemeClr val="accent4"/>
                </a:solidFill>
              </a:rPr>
              <a:t>신규가입 권유 </a:t>
            </a:r>
            <a:r>
              <a:rPr lang="ko-KR" altLang="en-US" dirty="0" smtClean="0"/>
              <a:t>중심의 </a:t>
            </a:r>
            <a:r>
              <a:rPr lang="ko-KR" altLang="en-US" b="1" dirty="0" smtClean="0">
                <a:solidFill>
                  <a:schemeClr val="accent4"/>
                </a:solidFill>
              </a:rPr>
              <a:t> </a:t>
            </a:r>
            <a:r>
              <a:rPr lang="ko-KR" altLang="en-US" b="1" dirty="0">
                <a:solidFill>
                  <a:schemeClr val="accent4"/>
                </a:solidFill>
              </a:rPr>
              <a:t>커뮤니케이션 </a:t>
            </a:r>
            <a:r>
              <a:rPr lang="en-US" altLang="ko-KR" dirty="0"/>
              <a:t>UX </a:t>
            </a:r>
            <a:r>
              <a:rPr lang="ko-KR" altLang="en-US" dirty="0"/>
              <a:t>구현</a:t>
            </a:r>
          </a:p>
          <a:p>
            <a:pPr lvl="1">
              <a:lnSpc>
                <a:spcPts val="1500"/>
              </a:lnSpc>
              <a:spcBef>
                <a:spcPts val="600"/>
              </a:spcBef>
            </a:pPr>
            <a:r>
              <a:rPr lang="ko-KR" altLang="en-US" dirty="0" smtClean="0"/>
              <a:t>샘플 설계 </a:t>
            </a:r>
            <a:r>
              <a:rPr lang="en-US" altLang="ko-KR" dirty="0" smtClean="0"/>
              <a:t>: </a:t>
            </a:r>
            <a:r>
              <a:rPr lang="ko-KR" altLang="en-US" dirty="0"/>
              <a:t>유입된 </a:t>
            </a:r>
            <a:r>
              <a:rPr lang="en-US" altLang="ko-KR" dirty="0"/>
              <a:t>UV</a:t>
            </a:r>
            <a:r>
              <a:rPr lang="ko-KR" altLang="en-US" dirty="0"/>
              <a:t>의 </a:t>
            </a:r>
            <a:r>
              <a:rPr lang="ko-KR" altLang="en-US" b="1" dirty="0" smtClean="0">
                <a:solidFill>
                  <a:schemeClr val="accent4"/>
                </a:solidFill>
              </a:rPr>
              <a:t>로그인 </a:t>
            </a:r>
            <a:r>
              <a:rPr lang="ko-KR" altLang="en-US" b="1" dirty="0">
                <a:solidFill>
                  <a:schemeClr val="accent4"/>
                </a:solidFill>
              </a:rPr>
              <a:t>이력 </a:t>
            </a:r>
            <a:r>
              <a:rPr lang="ko-KR" altLang="en-US" b="1" dirty="0" smtClean="0">
                <a:solidFill>
                  <a:schemeClr val="accent4"/>
                </a:solidFill>
              </a:rPr>
              <a:t>체크 </a:t>
            </a:r>
            <a:r>
              <a:rPr lang="ko-KR" altLang="en-US" dirty="0"/>
              <a:t>후 </a:t>
            </a:r>
            <a:r>
              <a:rPr lang="en-US" altLang="ko-KR" dirty="0"/>
              <a:t>IP</a:t>
            </a:r>
            <a:r>
              <a:rPr lang="ko-KR" altLang="en-US" dirty="0"/>
              <a:t>기준으로 </a:t>
            </a:r>
            <a:r>
              <a:rPr lang="ko-KR" altLang="en-US" dirty="0" smtClean="0"/>
              <a:t>분리</a:t>
            </a:r>
            <a:r>
              <a:rPr lang="en-US" altLang="ko-KR" dirty="0" smtClean="0"/>
              <a:t>, </a:t>
            </a:r>
            <a:r>
              <a:rPr lang="ko-KR" altLang="en-US" b="1" dirty="0" smtClean="0">
                <a:solidFill>
                  <a:schemeClr val="accent4"/>
                </a:solidFill>
              </a:rPr>
              <a:t>신규 </a:t>
            </a:r>
            <a:r>
              <a:rPr lang="ko-KR" altLang="en-US" b="1" dirty="0">
                <a:solidFill>
                  <a:schemeClr val="accent4"/>
                </a:solidFill>
              </a:rPr>
              <a:t>유입고객 </a:t>
            </a:r>
            <a:r>
              <a:rPr lang="ko-KR" altLang="en-US" b="1" dirty="0" err="1">
                <a:solidFill>
                  <a:schemeClr val="accent4"/>
                </a:solidFill>
              </a:rPr>
              <a:t>타겟팅</a:t>
            </a:r>
            <a:endParaRPr lang="ko-KR" altLang="en-US" b="1" dirty="0">
              <a:solidFill>
                <a:schemeClr val="accent4"/>
              </a:solidFill>
            </a:endParaRPr>
          </a:p>
          <a:p>
            <a:pPr lvl="1">
              <a:lnSpc>
                <a:spcPts val="1500"/>
              </a:lnSpc>
              <a:spcBef>
                <a:spcPts val="600"/>
              </a:spcBef>
            </a:pPr>
            <a:r>
              <a:rPr lang="en-US" altLang="ko-KR" dirty="0" smtClean="0"/>
              <a:t>KPI : </a:t>
            </a:r>
            <a:r>
              <a:rPr lang="ko-KR" altLang="en-US" dirty="0"/>
              <a:t>신규 유입 고객의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(</a:t>
            </a:r>
            <a:r>
              <a:rPr lang="ko-KR" altLang="en-US" dirty="0"/>
              <a:t>회원가입 포함</a:t>
            </a:r>
            <a:r>
              <a:rPr lang="en-US" altLang="ko-KR" dirty="0" smtClean="0"/>
              <a:t>) </a:t>
            </a:r>
            <a:r>
              <a:rPr lang="ko-KR" altLang="en-US" dirty="0" smtClean="0"/>
              <a:t>비율</a:t>
            </a:r>
            <a:endParaRPr lang="ko-KR" altLang="en-US" dirty="0"/>
          </a:p>
          <a:p>
            <a:pPr lvl="1">
              <a:lnSpc>
                <a:spcPts val="1500"/>
              </a:lnSpc>
              <a:spcBef>
                <a:spcPts val="600"/>
              </a:spcBef>
            </a:pPr>
            <a:r>
              <a:rPr lang="ko-KR" altLang="en-US" dirty="0" smtClean="0"/>
              <a:t>캠페인 기간</a:t>
            </a:r>
            <a:r>
              <a:rPr lang="en-US" altLang="ko-KR" dirty="0" smtClean="0"/>
              <a:t>: 4/27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~ 5/8</a:t>
            </a:r>
            <a:r>
              <a:rPr lang="ko-KR" altLang="en-US" dirty="0" smtClean="0"/>
              <a:t>일</a:t>
            </a:r>
            <a:r>
              <a:rPr lang="en-US" altLang="ko-KR" dirty="0" smtClean="0"/>
              <a:t>(2</a:t>
            </a:r>
            <a:r>
              <a:rPr lang="ko-KR" altLang="en-US" dirty="0" smtClean="0"/>
              <a:t>주</a:t>
            </a:r>
            <a:r>
              <a:rPr lang="en-US" altLang="ko-KR" dirty="0" smtClean="0"/>
              <a:t>)</a:t>
            </a:r>
          </a:p>
          <a:p>
            <a:pPr lvl="1">
              <a:lnSpc>
                <a:spcPts val="1500"/>
              </a:lnSpc>
              <a:spcBef>
                <a:spcPts val="600"/>
              </a:spcBef>
            </a:pPr>
            <a:r>
              <a:rPr lang="ko-KR" altLang="en-US" dirty="0"/>
              <a:t>대상 고객 </a:t>
            </a:r>
            <a:r>
              <a:rPr lang="en-US" altLang="ko-KR" dirty="0"/>
              <a:t>: </a:t>
            </a:r>
            <a:r>
              <a:rPr lang="en-US" altLang="ko-KR" dirty="0" smtClean="0"/>
              <a:t>160,000</a:t>
            </a:r>
            <a:r>
              <a:rPr lang="ko-KR" altLang="en-US" dirty="0" smtClean="0"/>
              <a:t>名</a:t>
            </a:r>
            <a:r>
              <a:rPr lang="en-US" altLang="ko-KR" dirty="0"/>
              <a:t>(2017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기준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6" name="TextBox 45"/>
          <p:cNvSpPr txBox="1">
            <a:spLocks/>
          </p:cNvSpPr>
          <p:nvPr/>
        </p:nvSpPr>
        <p:spPr>
          <a:xfrm>
            <a:off x="4056491" y="4424626"/>
            <a:ext cx="4537687" cy="8976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lnSpc>
                <a:spcPts val="1400"/>
              </a:lnSpc>
              <a:spcBef>
                <a:spcPts val="600"/>
              </a:spcBef>
            </a:pPr>
            <a:r>
              <a:rPr lang="ko-KR" altLang="en-US" dirty="0" smtClean="0"/>
              <a:t>쿠키</a:t>
            </a:r>
            <a:r>
              <a:rPr lang="en-US" altLang="ko-KR" baseline="30000" dirty="0" smtClean="0"/>
              <a:t>1</a:t>
            </a:r>
            <a:r>
              <a:rPr lang="ko-KR" altLang="en-US" dirty="0" smtClean="0"/>
              <a:t>에 사용자의 과거 로그인 이력과 접속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정보를 활용하여 </a:t>
            </a:r>
            <a:r>
              <a:rPr lang="en-US" altLang="ko-KR" dirty="0" smtClean="0"/>
              <a:t>Cell Design</a:t>
            </a:r>
          </a:p>
          <a:p>
            <a:pPr lvl="2">
              <a:lnSpc>
                <a:spcPts val="1500"/>
              </a:lnSpc>
              <a:spcBef>
                <a:spcPts val="600"/>
              </a:spcBef>
            </a:pPr>
            <a:r>
              <a:rPr lang="ko-KR" altLang="en-US" dirty="0" err="1" smtClean="0"/>
              <a:t>실험군</a:t>
            </a:r>
            <a:r>
              <a:rPr lang="en-US" altLang="ko-KR" dirty="0" smtClean="0"/>
              <a:t>: </a:t>
            </a:r>
            <a:r>
              <a:rPr lang="ko-KR" altLang="en-US" dirty="0" err="1"/>
              <a:t>웰컴</a:t>
            </a:r>
            <a:r>
              <a:rPr lang="ko-KR" altLang="en-US" dirty="0"/>
              <a:t> 배너</a:t>
            </a:r>
            <a:r>
              <a:rPr lang="en-US" altLang="ko-KR" dirty="0"/>
              <a:t> </a:t>
            </a:r>
            <a:r>
              <a:rPr lang="ko-KR" altLang="en-US" dirty="0"/>
              <a:t>노출 </a:t>
            </a:r>
            <a:r>
              <a:rPr lang="en-US" altLang="ko-KR" dirty="0"/>
              <a:t>(IP </a:t>
            </a:r>
            <a:r>
              <a:rPr lang="ko-KR" altLang="en-US" dirty="0"/>
              <a:t>끝자리 짝수</a:t>
            </a:r>
            <a:r>
              <a:rPr lang="en-US" altLang="ko-KR" dirty="0"/>
              <a:t>)</a:t>
            </a:r>
          </a:p>
          <a:p>
            <a:pPr lvl="2">
              <a:lnSpc>
                <a:spcPts val="1500"/>
              </a:lnSpc>
              <a:spcBef>
                <a:spcPts val="600"/>
              </a:spcBef>
            </a:pPr>
            <a:r>
              <a:rPr lang="ko-KR" altLang="en-US" dirty="0" smtClean="0"/>
              <a:t>대조군</a:t>
            </a:r>
            <a:r>
              <a:rPr lang="en-US" altLang="ko-KR" dirty="0" smtClean="0"/>
              <a:t>: </a:t>
            </a:r>
            <a:r>
              <a:rPr lang="ko-KR" altLang="en-US" dirty="0"/>
              <a:t>기존 배너 노출 </a:t>
            </a:r>
            <a:r>
              <a:rPr lang="en-US" altLang="ko-KR" dirty="0"/>
              <a:t>(IP </a:t>
            </a:r>
            <a:r>
              <a:rPr lang="ko-KR" altLang="en-US" dirty="0"/>
              <a:t>끝자리 홀수</a:t>
            </a:r>
            <a:r>
              <a:rPr lang="en-US" altLang="ko-KR" dirty="0" smtClean="0"/>
              <a:t>) </a:t>
            </a:r>
            <a:endParaRPr lang="en-US" altLang="ko-KR" dirty="0"/>
          </a:p>
        </p:txBody>
      </p:sp>
      <p:sp>
        <p:nvSpPr>
          <p:cNvPr id="58" name="AutoShape 250"/>
          <p:cNvSpPr>
            <a:spLocks noChangeArrowheads="1"/>
          </p:cNvSpPr>
          <p:nvPr/>
        </p:nvSpPr>
        <p:spPr bwMode="auto">
          <a:xfrm>
            <a:off x="349135" y="1379371"/>
            <a:ext cx="2651165" cy="418576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/>
          <a:p>
            <a:r>
              <a:rPr lang="en-US" altLang="ko-KR" sz="1300" b="1" dirty="0" smtClean="0">
                <a:solidFill>
                  <a:schemeClr val="accent4"/>
                </a:solidFill>
                <a:latin typeface="+mn-lt"/>
                <a:cs typeface="Arial" panose="020B0604020202020204" pitchFamily="34" charset="0"/>
              </a:rPr>
              <a:t>UV, LV </a:t>
            </a:r>
            <a:r>
              <a:rPr lang="ko-KR" altLang="en-US" sz="1300" b="1" dirty="0" smtClean="0">
                <a:solidFill>
                  <a:schemeClr val="accent4"/>
                </a:solidFill>
                <a:latin typeface="+mn-lt"/>
                <a:cs typeface="Arial" panose="020B0604020202020204" pitchFamily="34" charset="0"/>
              </a:rPr>
              <a:t>同 기간 비교</a:t>
            </a:r>
            <a:endParaRPr lang="en-US" altLang="ko-KR" sz="1300" b="1" dirty="0">
              <a:solidFill>
                <a:schemeClr val="accent4"/>
              </a:solidFill>
              <a:latin typeface="+mn-lt"/>
              <a:cs typeface="Arial" panose="020B0604020202020204" pitchFamily="34" charset="0"/>
            </a:endParaRPr>
          </a:p>
          <a:p>
            <a:r>
              <a:rPr lang="ko-KR" altLang="en-US" sz="1300" b="1" noProof="0" dirty="0" smtClean="0">
                <a:solidFill>
                  <a:schemeClr val="accent6"/>
                </a:solidFill>
                <a:latin typeface="+mn-lt"/>
                <a:cs typeface="Arial" panose="020B0604020202020204" pitchFamily="34" charset="0"/>
              </a:rPr>
              <a:t>만</a:t>
            </a:r>
            <a:endParaRPr lang="en-US" sz="1300" noProof="0" dirty="0">
              <a:solidFill>
                <a:schemeClr val="accent6"/>
              </a:solidFill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59" name="AutoShape 249"/>
          <p:cNvCxnSpPr>
            <a:cxnSpLocks noChangeShapeType="1"/>
            <a:stCxn id="58" idx="4"/>
          </p:cNvCxnSpPr>
          <p:nvPr/>
        </p:nvCxnSpPr>
        <p:spPr bwMode="auto">
          <a:xfrm>
            <a:off x="349135" y="1797947"/>
            <a:ext cx="2651165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4. Footnote"/>
          <p:cNvSpPr txBox="1">
            <a:spLocks noChangeArrowheads="1"/>
          </p:cNvSpPr>
          <p:nvPr/>
        </p:nvSpPr>
        <p:spPr bwMode="gray">
          <a:xfrm>
            <a:off x="119063" y="6305945"/>
            <a:ext cx="8618537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104775" indent="-104775" defTabSz="895350">
              <a:defRPr sz="800" baseline="0">
                <a:solidFill>
                  <a:srgbClr val="808080"/>
                </a:solidFill>
                <a:latin typeface="+mn-lt"/>
              </a:defRPr>
            </a:lvl1pPr>
            <a:lvl2pPr marL="1031875" defTabSz="895350">
              <a:defRPr sz="2400"/>
            </a:lvl2pPr>
            <a:lvl3pPr marL="1217613" defTabSz="895350">
              <a:defRPr sz="2400"/>
            </a:lvl3pPr>
            <a:lvl4pPr marL="1404938" defTabSz="895350">
              <a:defRPr sz="2400"/>
            </a:lvl4pPr>
            <a:lvl5pPr marL="1792288" defTabSz="895350">
              <a:defRPr sz="2400"/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altLang="ko-KR" dirty="0"/>
              <a:t>1 </a:t>
            </a:r>
            <a:r>
              <a:rPr lang="ko-KR" altLang="en-US" dirty="0"/>
              <a:t>쿠키</a:t>
            </a:r>
            <a:r>
              <a:rPr lang="en-US" altLang="ko-KR" dirty="0"/>
              <a:t>: </a:t>
            </a:r>
            <a:r>
              <a:rPr lang="ko-KR" altLang="en-US" dirty="0"/>
              <a:t>고객이 </a:t>
            </a:r>
            <a:r>
              <a:rPr lang="en-US" altLang="ko-KR" dirty="0"/>
              <a:t>AP</a:t>
            </a:r>
            <a:r>
              <a:rPr lang="ko-KR" altLang="en-US" dirty="0"/>
              <a:t>몰에 방문했을 때 발급 되며</a:t>
            </a:r>
            <a:r>
              <a:rPr lang="en-US" altLang="ko-KR" dirty="0"/>
              <a:t>, </a:t>
            </a:r>
            <a:r>
              <a:rPr lang="ko-KR" altLang="en-US" dirty="0"/>
              <a:t>간단한 접속정보를 기록할 수 있고 향후에 고객의 쿠키정보를 수집하여 분석에 활용 가능한 정보</a:t>
            </a:r>
            <a:endParaRPr lang="ko-KR" dirty="0"/>
          </a:p>
        </p:txBody>
      </p:sp>
      <p:sp>
        <p:nvSpPr>
          <p:cNvPr id="62" name="5. Source"/>
          <p:cNvSpPr>
            <a:spLocks noChangeArrowheads="1"/>
          </p:cNvSpPr>
          <p:nvPr/>
        </p:nvSpPr>
        <p:spPr bwMode="gray">
          <a:xfrm>
            <a:off x="119063" y="6529421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</a:rPr>
              <a:t>자료</a:t>
            </a:r>
            <a:r>
              <a:rPr lang="en-US" altLang="ko-KR" sz="800" baseline="0" smtClean="0">
                <a:solidFill>
                  <a:srgbClr val="808080"/>
                </a:solidFill>
                <a:latin typeface="+mn-lt"/>
              </a:rPr>
              <a:t>: </a:t>
            </a:r>
            <a:r>
              <a:rPr lang="ko-KR" altLang="en-US" sz="800" smtClean="0">
                <a:solidFill>
                  <a:srgbClr val="808080"/>
                </a:solidFill>
                <a:latin typeface="+mn-lt"/>
              </a:rPr>
              <a:t>캠프아문젠</a:t>
            </a:r>
            <a:r>
              <a:rPr lang="en-US" altLang="ko-KR" sz="800" smtClean="0">
                <a:solidFill>
                  <a:srgbClr val="808080"/>
                </a:solidFill>
                <a:latin typeface="+mn-lt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52" name="Rectangle 9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152603" y="1379871"/>
            <a:ext cx="816972" cy="4904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ko-KR" altLang="en-US" b="1" dirty="0" smtClean="0">
                <a:solidFill>
                  <a:schemeClr val="tx2"/>
                </a:solidFill>
              </a:rPr>
              <a:t>아이디어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63" name="Rectangle 9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152603" y="2026226"/>
            <a:ext cx="816972" cy="21717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ko-KR" altLang="en-US" b="1" dirty="0" smtClean="0">
                <a:solidFill>
                  <a:schemeClr val="tx2"/>
                </a:solidFill>
              </a:rPr>
              <a:t>캠페인 설계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64" name="Rectangle 9"/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3146617" y="5517572"/>
            <a:ext cx="821122" cy="657249"/>
          </a:xfrm>
          <a:prstGeom prst="rect">
            <a:avLst/>
          </a:prstGeom>
          <a:solidFill>
            <a:srgbClr val="00589A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en-US"/>
            </a:defPPr>
            <a:lvl1pPr latinLnBrk="0">
              <a:defRPr sz="15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ko-KR" altLang="en-US" dirty="0"/>
              <a:t>이슈</a:t>
            </a:r>
            <a:endParaRPr lang="en-US" altLang="ko-KR" dirty="0"/>
          </a:p>
        </p:txBody>
      </p:sp>
      <p:sp>
        <p:nvSpPr>
          <p:cNvPr id="65" name="Rectangle 9"/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3161149" y="4374571"/>
            <a:ext cx="806590" cy="966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en-US" altLang="ko-KR" b="1" dirty="0" smtClean="0">
                <a:solidFill>
                  <a:schemeClr val="tx2"/>
                </a:solidFill>
              </a:rPr>
              <a:t>Cell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Design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3054927" y="1319645"/>
            <a:ext cx="0" cy="502920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>
            <a:spLocks/>
          </p:cNvSpPr>
          <p:nvPr/>
        </p:nvSpPr>
        <p:spPr>
          <a:xfrm>
            <a:off x="4056491" y="5568175"/>
            <a:ext cx="4537687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82563" indent="-182563" latinLnBrk="1">
              <a:buFont typeface="Wingdings" panose="05000000000000000000" pitchFamily="2" charset="2"/>
              <a:buChar char="§"/>
            </a:pPr>
            <a:r>
              <a:rPr lang="en-US" altLang="ko-KR" dirty="0"/>
              <a:t>Page </a:t>
            </a:r>
            <a:r>
              <a:rPr lang="ko-KR" altLang="en-US" dirty="0"/>
              <a:t>개인화 캠페인 실행을 위해 </a:t>
            </a:r>
            <a:r>
              <a:rPr lang="en-US" altLang="ko-KR" dirty="0"/>
              <a:t>3/16</a:t>
            </a:r>
            <a:r>
              <a:rPr lang="ko-KR" altLang="en-US" dirty="0"/>
              <a:t>일 부터 개선된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쿠키 적용</a:t>
            </a:r>
            <a:r>
              <a:rPr lang="en-US" altLang="ko-KR" dirty="0"/>
              <a:t>: </a:t>
            </a:r>
            <a:r>
              <a:rPr lang="ko-KR" altLang="en-US" dirty="0">
                <a:sym typeface="Wingdings" panose="05000000000000000000" pitchFamily="2" charset="2"/>
              </a:rPr>
              <a:t>로그인 최종 일자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이력관리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endParaRPr lang="en-US" altLang="ko-KR" dirty="0"/>
          </a:p>
        </p:txBody>
      </p:sp>
      <p:cxnSp>
        <p:nvCxnSpPr>
          <p:cNvPr id="68" name="Straight Connector 22"/>
          <p:cNvCxnSpPr>
            <a:cxnSpLocks/>
          </p:cNvCxnSpPr>
          <p:nvPr/>
        </p:nvCxnSpPr>
        <p:spPr>
          <a:xfrm>
            <a:off x="4048240" y="1940463"/>
            <a:ext cx="4500000" cy="0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22"/>
          <p:cNvCxnSpPr>
            <a:cxnSpLocks/>
          </p:cNvCxnSpPr>
          <p:nvPr/>
        </p:nvCxnSpPr>
        <p:spPr>
          <a:xfrm>
            <a:off x="4048240" y="4257636"/>
            <a:ext cx="4500000" cy="0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22"/>
          <p:cNvCxnSpPr>
            <a:cxnSpLocks/>
          </p:cNvCxnSpPr>
          <p:nvPr/>
        </p:nvCxnSpPr>
        <p:spPr>
          <a:xfrm>
            <a:off x="4048240" y="5442200"/>
            <a:ext cx="4500000" cy="0"/>
          </a:xfrm>
          <a:prstGeom prst="line">
            <a:avLst/>
          </a:prstGeom>
          <a:ln w="952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/>
          </p:cNvGraphicFramePr>
          <p:nvPr>
            <p:custDataLst>
              <p:tags r:id="rId9"/>
            </p:custDataLst>
            <p:extLst/>
          </p:nvPr>
        </p:nvGraphicFramePr>
        <p:xfrm>
          <a:off x="533400" y="1981200"/>
          <a:ext cx="2467101" cy="2000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501" name="Chart" r:id="rId21" imgW="2463571" imgH="2000119" progId="MSGraph.Chart.8">
                  <p:embed followColorScheme="full"/>
                </p:oleObj>
              </mc:Choice>
              <mc:Fallback>
                <p:oleObj name="Chart" r:id="rId21" imgW="2463571" imgH="2000119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3400" y="1981200"/>
                        <a:ext cx="2467101" cy="2000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 Placeholder 2"/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2189163" y="1933575"/>
            <a:ext cx="2413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/>
            <a:fld id="{79FDADFB-45A4-4D67-A768-5D08D4511E00}" type="datetime'''''''''''''''''''''7''''3'''''''''''''''''">
              <a:rPr lang="ko-KR" altLang="en-US"/>
              <a:pPr/>
              <a:t>73</a:t>
            </a:fld>
            <a:endParaRPr lang="ko-KR" altLang="en-US" dirty="0">
              <a:sym typeface="+mn-lt"/>
            </a:endParaRPr>
          </a:p>
        </p:txBody>
      </p:sp>
      <p:sp>
        <p:nvSpPr>
          <p:cNvPr id="84" name="Text Placeholder 2"/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2238375" y="3627438"/>
            <a:ext cx="142875" cy="212725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/>
            <a:fld id="{457530B1-9750-4B6B-847E-3CC4FCAD836F}" type="datetime'''''''6'''''''''''">
              <a:rPr lang="ko-KR" altLang="en-US">
                <a:sym typeface="+mn-lt"/>
              </a:rPr>
              <a:pPr algn="ctr" latinLnBrk="0"/>
              <a:t>6</a:t>
            </a:fld>
            <a:endParaRPr lang="ko-KR" altLang="en-US" dirty="0">
              <a:sym typeface="+mn-lt"/>
            </a:endParaRPr>
          </a:p>
        </p:txBody>
      </p:sp>
      <p:sp>
        <p:nvSpPr>
          <p:cNvPr id="74" name="Text Placeholder 2"/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485775" y="2955925"/>
            <a:ext cx="24765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dirty="0" smtClean="0">
                <a:sym typeface="+mn-lt"/>
              </a:rPr>
              <a:t>UV</a:t>
            </a:r>
            <a:endParaRPr lang="ko-KR" altLang="en-US" dirty="0">
              <a:sym typeface="+mn-lt"/>
            </a:endParaRPr>
          </a:p>
        </p:txBody>
      </p:sp>
      <p:sp>
        <p:nvSpPr>
          <p:cNvPr id="71" name="Text Placeholder 2"/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895350" y="3943350"/>
            <a:ext cx="7239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dirty="0" smtClean="0">
                <a:sym typeface="+mn-lt"/>
              </a:rPr>
              <a:t>’16</a:t>
            </a:r>
            <a:r>
              <a:rPr lang="ko-KR" altLang="en-US" dirty="0">
                <a:sym typeface="+mn-lt"/>
              </a:rPr>
              <a:t>년</a:t>
            </a:r>
            <a:r>
              <a:rPr lang="ko-KR" altLang="en-US" dirty="0" smtClean="0">
                <a:sym typeface="+mn-lt"/>
              </a:rPr>
              <a:t> </a:t>
            </a:r>
            <a:r>
              <a:rPr lang="en-US" altLang="ko-KR" dirty="0" smtClean="0">
                <a:sym typeface="+mn-lt"/>
              </a:rPr>
              <a:t>2</a:t>
            </a:r>
            <a:r>
              <a:rPr lang="ko-KR" altLang="en-US" dirty="0" smtClean="0">
                <a:sym typeface="+mn-lt"/>
              </a:rPr>
              <a:t>월</a:t>
            </a:r>
            <a:endParaRPr lang="ko-KR" altLang="en-US" dirty="0">
              <a:sym typeface="+mn-lt"/>
            </a:endParaRPr>
          </a:p>
        </p:txBody>
      </p:sp>
      <p:sp>
        <p:nvSpPr>
          <p:cNvPr id="75" name="Text Placeholder 2"/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485775" y="3511550"/>
            <a:ext cx="204788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dirty="0" smtClean="0">
                <a:sym typeface="+mn-lt"/>
              </a:rPr>
              <a:t>LV</a:t>
            </a:r>
            <a:endParaRPr lang="ko-KR" altLang="en-US" dirty="0">
              <a:sym typeface="+mn-lt"/>
            </a:endParaRPr>
          </a:p>
        </p:txBody>
      </p:sp>
      <p:sp>
        <p:nvSpPr>
          <p:cNvPr id="72" name="Text Placeholder 2"/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1947863" y="3943350"/>
            <a:ext cx="7239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lIns="0" tIns="0" rIns="0" bIns="0" numCol="1" spcCol="0" rtlCol="0" anchor="t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dirty="0" smtClean="0">
                <a:sym typeface="+mn-lt"/>
              </a:rPr>
              <a:t>’17</a:t>
            </a:r>
            <a:r>
              <a:rPr lang="ko-KR" altLang="en-US" dirty="0" smtClean="0">
                <a:sym typeface="+mn-lt"/>
              </a:rPr>
              <a:t>년 </a:t>
            </a:r>
            <a:r>
              <a:rPr lang="en-US" altLang="ko-KR" dirty="0" smtClean="0">
                <a:sym typeface="+mn-lt"/>
              </a:rPr>
              <a:t>2</a:t>
            </a:r>
            <a:r>
              <a:rPr lang="ko-KR" altLang="en-US" dirty="0" smtClean="0">
                <a:sym typeface="+mn-lt"/>
              </a:rPr>
              <a:t>월</a:t>
            </a:r>
            <a:endParaRPr lang="ko-KR" altLang="en-US" dirty="0">
              <a:sym typeface="+mn-lt"/>
            </a:endParaRPr>
          </a:p>
        </p:txBody>
      </p:sp>
      <p:sp>
        <p:nvSpPr>
          <p:cNvPr id="77" name="Text Placeholder 2"/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1136650" y="2286000"/>
            <a:ext cx="241300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0" indent="0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lang="ko-KR" sz="1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2pPr>
            <a:lvl3pPr marL="457200" indent="-261938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3pPr>
            <a:lvl4pPr marL="614363" indent="-1555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solidFill>
                  <a:schemeClr val="tx1"/>
                </a:solidFill>
                <a:latin typeface="+mn-lt"/>
                <a:ea typeface="+mn-ea"/>
              </a:defRPr>
            </a:lvl5pPr>
            <a:lvl6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algn="ctr" latinLnBrk="0"/>
            <a:fld id="{B28B9F62-AB2A-469A-A8F1-B46E637D10D8}" type="datetime'''''''''''''5''''''''''''7'''">
              <a:rPr lang="ko-KR" altLang="en-US"/>
              <a:pPr/>
              <a:t>57</a:t>
            </a:fld>
            <a:endParaRPr lang="ko-KR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181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511" name="think-cell Slide" r:id="rId5" imgW="287" imgH="287" progId="TCLayout.ActiveDocument.1">
                  <p:embed/>
                </p:oleObj>
              </mc:Choice>
              <mc:Fallback>
                <p:oleObj name="think-cell Slide" r:id="rId5" imgW="287" imgH="28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직사각형 14"/>
          <p:cNvSpPr/>
          <p:nvPr/>
        </p:nvSpPr>
        <p:spPr>
          <a:xfrm>
            <a:off x="1147711" y="1123189"/>
            <a:ext cx="1865653" cy="175713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3340" tIns="7620" rIns="53340" bIns="7620" rtlCol="0" anchor="ctr"/>
          <a:lstStyle/>
          <a:p>
            <a:endParaRPr lang="en-US" altLang="ko-KR" sz="1400" b="1" dirty="0">
              <a:solidFill>
                <a:schemeClr val="tx2"/>
              </a:solidFill>
            </a:endParaRPr>
          </a:p>
        </p:txBody>
      </p:sp>
      <p:sp>
        <p:nvSpPr>
          <p:cNvPr id="42" name="직사각형 20"/>
          <p:cNvSpPr/>
          <p:nvPr/>
        </p:nvSpPr>
        <p:spPr>
          <a:xfrm>
            <a:off x="1147711" y="3000746"/>
            <a:ext cx="1865653" cy="844947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3340" tIns="7620" rIns="53340" bIns="7620" rtlCol="0" anchor="ctr"/>
          <a:lstStyle/>
          <a:p>
            <a:endParaRPr lang="en-US" altLang="ko-KR" sz="1400" b="1" dirty="0">
              <a:solidFill>
                <a:schemeClr val="tx2"/>
              </a:solidFill>
            </a:endParaRPr>
          </a:p>
        </p:txBody>
      </p:sp>
      <p:sp>
        <p:nvSpPr>
          <p:cNvPr id="44" name="직사각형 21"/>
          <p:cNvSpPr/>
          <p:nvPr/>
        </p:nvSpPr>
        <p:spPr>
          <a:xfrm>
            <a:off x="1147711" y="3954673"/>
            <a:ext cx="1865653" cy="9607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3340" tIns="7620" rIns="53340" bIns="7620" rtlCol="0" anchor="ctr"/>
          <a:lstStyle/>
          <a:p>
            <a:endParaRPr lang="ko-KR" altLang="en-US" sz="1400" b="1" spc="-45" dirty="0">
              <a:solidFill>
                <a:schemeClr val="tx2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14163" y="1312836"/>
            <a:ext cx="1332749" cy="1377840"/>
            <a:chOff x="1074024" y="1257623"/>
            <a:chExt cx="1332749" cy="137784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961" y="1803384"/>
              <a:ext cx="1102875" cy="294047"/>
            </a:xfrm>
            <a:prstGeom prst="rect">
              <a:avLst/>
            </a:prstGeom>
          </p:spPr>
        </p:pic>
        <p:pic>
          <p:nvPicPr>
            <p:cNvPr id="1040" name="Picture 16" descr="Apptimize에 대한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024" y="2337202"/>
              <a:ext cx="1332749" cy="298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Optimizely에 대한 이미지 검색결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545" y="1257623"/>
              <a:ext cx="1221705" cy="285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1411338" y="3055100"/>
            <a:ext cx="1338398" cy="736239"/>
            <a:chOff x="1071199" y="3077540"/>
            <a:chExt cx="1338398" cy="736239"/>
          </a:xfrm>
        </p:grpSpPr>
        <p:pic>
          <p:nvPicPr>
            <p:cNvPr id="1044" name="Picture 20" descr="관련 이미지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116" y="3077540"/>
              <a:ext cx="731127" cy="377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Quantcast에 대한 이미지 검색결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505" b="39324"/>
            <a:stretch/>
          </p:blipFill>
          <p:spPr bwMode="auto">
            <a:xfrm>
              <a:off x="1071199" y="3519811"/>
              <a:ext cx="1338398" cy="293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8" name="Picture 24" descr="관련 이미지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375" y="4167223"/>
            <a:ext cx="976325" cy="53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81357" y="1123189"/>
            <a:ext cx="868125" cy="1757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3340" tIns="7620" rIns="53340" bIns="7620" rtlCol="0" anchor="ctr"/>
          <a:lstStyle/>
          <a:p>
            <a:r>
              <a:rPr lang="en-US" altLang="ko-KR" sz="1400" b="1" dirty="0">
                <a:solidFill>
                  <a:schemeClr val="tx2"/>
                </a:solidFill>
              </a:rPr>
              <a:t>UI․UX</a:t>
            </a:r>
          </a:p>
          <a:p>
            <a:r>
              <a:rPr lang="en-US" altLang="ko-KR" sz="1400" b="1" dirty="0">
                <a:solidFill>
                  <a:schemeClr val="tx2"/>
                </a:solidFill>
              </a:rPr>
              <a:t>A/B Test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1357" y="3000746"/>
            <a:ext cx="868125" cy="844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3340" tIns="7620" rIns="53340" bIns="7620" rtlCol="0" anchor="ctr"/>
          <a:lstStyle/>
          <a:p>
            <a:r>
              <a:rPr lang="ko-KR" altLang="en-US" sz="1400" b="1" dirty="0" smtClean="0">
                <a:solidFill>
                  <a:schemeClr val="tx2"/>
                </a:solidFill>
              </a:rPr>
              <a:t>디지털</a:t>
            </a:r>
            <a:r>
              <a:rPr lang="en-US" altLang="ko-KR" sz="1400" b="1" dirty="0" smtClean="0">
                <a:solidFill>
                  <a:schemeClr val="tx2"/>
                </a:solidFill>
              </a:rPr>
              <a:t>-</a:t>
            </a:r>
            <a:r>
              <a:rPr lang="ko-KR" altLang="en-US" sz="1400" b="1" dirty="0" smtClean="0">
                <a:solidFill>
                  <a:schemeClr val="tx2"/>
                </a:solidFill>
              </a:rPr>
              <a:t>마케팅</a:t>
            </a:r>
            <a:endParaRPr lang="en-US" altLang="ko-KR" sz="1400" b="1" dirty="0">
              <a:solidFill>
                <a:schemeClr val="tx2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1357" y="3954673"/>
            <a:ext cx="868125" cy="9607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3340" tIns="7620" rIns="53340" bIns="7620" rtlCol="0" anchor="ctr"/>
          <a:lstStyle/>
          <a:p>
            <a:r>
              <a:rPr lang="en-US" altLang="ko-KR" sz="1400" b="1" spc="-45" dirty="0" smtClean="0">
                <a:solidFill>
                  <a:schemeClr val="tx2"/>
                </a:solidFill>
              </a:rPr>
              <a:t>Dash-</a:t>
            </a:r>
            <a:endParaRPr lang="en-US" altLang="ko-KR" sz="1400" b="1" spc="-45" dirty="0">
              <a:solidFill>
                <a:schemeClr val="tx2"/>
              </a:solidFill>
            </a:endParaRPr>
          </a:p>
          <a:p>
            <a:r>
              <a:rPr lang="en-US" altLang="ko-KR" sz="1400" b="1" spc="-45" dirty="0">
                <a:solidFill>
                  <a:schemeClr val="tx2"/>
                </a:solidFill>
              </a:rPr>
              <a:t>board</a:t>
            </a:r>
            <a:endParaRPr lang="ko-KR" altLang="en-US" sz="1400" b="1" spc="-45" dirty="0">
              <a:solidFill>
                <a:schemeClr val="tx2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086100" y="2919813"/>
            <a:ext cx="573700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093386" y="3889979"/>
            <a:ext cx="573700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11995" y="5127871"/>
            <a:ext cx="8533583" cy="1072359"/>
          </a:xfrm>
          <a:prstGeom prst="rect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5565" indent="-160838">
              <a:spcBef>
                <a:spcPts val="543"/>
              </a:spcBef>
              <a:buFont typeface="Wingdings" panose="05000000000000000000" pitchFamily="2" charset="2"/>
              <a:buChar char="§"/>
            </a:pPr>
            <a:r>
              <a:rPr lang="ko-KR" altLang="en-US" b="1" spc="-90" dirty="0" smtClean="0">
                <a:solidFill>
                  <a:schemeClr val="bg1"/>
                </a:solidFill>
              </a:rPr>
              <a:t>사람</a:t>
            </a:r>
            <a:r>
              <a:rPr lang="en-US" altLang="ko-KR" sz="1400" b="1" spc="-90" dirty="0">
                <a:solidFill>
                  <a:schemeClr val="bg1"/>
                </a:solidFill>
              </a:rPr>
              <a:t> </a:t>
            </a:r>
            <a:r>
              <a:rPr lang="en-US" altLang="ko-KR" sz="1400" b="1" spc="-90" dirty="0" smtClean="0">
                <a:solidFill>
                  <a:schemeClr val="bg1"/>
                </a:solidFill>
              </a:rPr>
              <a:t> – </a:t>
            </a:r>
            <a:r>
              <a:rPr lang="ko-KR" altLang="en-US" sz="1400" b="1" spc="-90" dirty="0" smtClean="0">
                <a:solidFill>
                  <a:schemeClr val="bg1"/>
                </a:solidFill>
              </a:rPr>
              <a:t>데이터 </a:t>
            </a:r>
            <a:r>
              <a:rPr lang="ko-KR" altLang="en-US" sz="1400" b="1" spc="-90" dirty="0">
                <a:solidFill>
                  <a:schemeClr val="bg1"/>
                </a:solidFill>
              </a:rPr>
              <a:t>분석</a:t>
            </a:r>
            <a:r>
              <a:rPr lang="en-US" altLang="ko-KR" sz="1400" b="1" spc="-90" dirty="0">
                <a:solidFill>
                  <a:schemeClr val="bg1"/>
                </a:solidFill>
              </a:rPr>
              <a:t> </a:t>
            </a:r>
            <a:r>
              <a:rPr lang="ko-KR" altLang="en-US" sz="1400" b="1" spc="-90" dirty="0">
                <a:solidFill>
                  <a:schemeClr val="bg1"/>
                </a:solidFill>
              </a:rPr>
              <a:t>및 데이터 실험 설계를 할 수 있는 우수한 </a:t>
            </a:r>
            <a:r>
              <a:rPr lang="en-US" altLang="ko-KR" sz="1400" b="1" spc="-90" dirty="0">
                <a:solidFill>
                  <a:schemeClr val="bg1"/>
                </a:solidFill>
              </a:rPr>
              <a:t>Data Scientist</a:t>
            </a:r>
            <a:r>
              <a:rPr lang="ko-KR" altLang="en-US" sz="1400" b="1" spc="-90" dirty="0">
                <a:solidFill>
                  <a:schemeClr val="bg1"/>
                </a:solidFill>
              </a:rPr>
              <a:t> 확보 필요</a:t>
            </a:r>
            <a:endParaRPr lang="en-US" altLang="ko-KR" sz="1400" b="1" spc="-90" dirty="0">
              <a:solidFill>
                <a:schemeClr val="bg1"/>
              </a:solidFill>
            </a:endParaRPr>
          </a:p>
          <a:p>
            <a:pPr marL="245565" indent="-160838">
              <a:spcBef>
                <a:spcPts val="543"/>
              </a:spcBef>
              <a:buFont typeface="Wingdings" panose="05000000000000000000" pitchFamily="2" charset="2"/>
              <a:buChar char="§"/>
            </a:pPr>
            <a:r>
              <a:rPr lang="ko-KR" altLang="en-US" b="1" spc="-90" dirty="0" smtClean="0">
                <a:solidFill>
                  <a:schemeClr val="bg1"/>
                </a:solidFill>
              </a:rPr>
              <a:t>전략 </a:t>
            </a:r>
            <a:r>
              <a:rPr lang="en-US" altLang="ko-KR" sz="1400" b="1" spc="-90" dirty="0" smtClean="0">
                <a:solidFill>
                  <a:schemeClr val="bg1"/>
                </a:solidFill>
              </a:rPr>
              <a:t>– </a:t>
            </a:r>
            <a:r>
              <a:rPr lang="ko-KR" altLang="en-US" sz="1400" b="1" spc="-90" dirty="0" smtClean="0">
                <a:solidFill>
                  <a:schemeClr val="bg1"/>
                </a:solidFill>
              </a:rPr>
              <a:t>솔루션은 </a:t>
            </a:r>
            <a:r>
              <a:rPr lang="ko-KR" altLang="en-US" sz="1400" b="1" spc="-90" dirty="0">
                <a:solidFill>
                  <a:schemeClr val="bg1"/>
                </a:solidFill>
              </a:rPr>
              <a:t>단지 </a:t>
            </a:r>
            <a:r>
              <a:rPr lang="en-US" altLang="ko-KR" sz="1400" b="1" spc="-90" dirty="0">
                <a:solidFill>
                  <a:schemeClr val="bg1"/>
                </a:solidFill>
              </a:rPr>
              <a:t>Tool</a:t>
            </a:r>
            <a:r>
              <a:rPr lang="ko-KR" altLang="en-US" sz="1400" b="1" spc="-90" dirty="0">
                <a:solidFill>
                  <a:schemeClr val="bg1"/>
                </a:solidFill>
              </a:rPr>
              <a:t>일 </a:t>
            </a:r>
            <a:r>
              <a:rPr lang="ko-KR" altLang="en-US" sz="1400" b="1" spc="-90" dirty="0" smtClean="0">
                <a:solidFill>
                  <a:schemeClr val="bg1"/>
                </a:solidFill>
              </a:rPr>
              <a:t>뿐</a:t>
            </a:r>
            <a:r>
              <a:rPr lang="en-US" altLang="ko-KR" sz="1400" b="1" spc="-90" dirty="0" smtClean="0">
                <a:solidFill>
                  <a:schemeClr val="bg1"/>
                </a:solidFill>
              </a:rPr>
              <a:t>, Tool</a:t>
            </a:r>
            <a:r>
              <a:rPr lang="ko-KR" altLang="en-US" sz="1400" b="1" spc="-90" dirty="0" smtClean="0">
                <a:solidFill>
                  <a:schemeClr val="bg1"/>
                </a:solidFill>
              </a:rPr>
              <a:t>을 어떻게 사용할지에 대한 </a:t>
            </a:r>
            <a:r>
              <a:rPr lang="en-US" altLang="ko-KR" sz="1400" b="1" spc="-90" dirty="0" smtClean="0">
                <a:solidFill>
                  <a:schemeClr val="bg1"/>
                </a:solidFill>
              </a:rPr>
              <a:t>User</a:t>
            </a:r>
            <a:r>
              <a:rPr lang="ko-KR" altLang="en-US" sz="1400" b="1" spc="-90" dirty="0" smtClean="0">
                <a:solidFill>
                  <a:schemeClr val="bg1"/>
                </a:solidFill>
              </a:rPr>
              <a:t>로서의 명확한 계획이 중요</a:t>
            </a:r>
            <a:endParaRPr lang="en-US" altLang="ko-KR" sz="1400" b="1" spc="-90" dirty="0">
              <a:solidFill>
                <a:schemeClr val="bg1"/>
              </a:solidFill>
            </a:endParaRPr>
          </a:p>
          <a:p>
            <a:pPr marL="245565" indent="-160838">
              <a:spcBef>
                <a:spcPts val="543"/>
              </a:spcBef>
              <a:buFont typeface="Wingdings" panose="05000000000000000000" pitchFamily="2" charset="2"/>
              <a:buChar char="§"/>
            </a:pPr>
            <a:r>
              <a:rPr lang="ko-KR" altLang="en-US" b="1" spc="-90" dirty="0" smtClean="0">
                <a:solidFill>
                  <a:schemeClr val="bg1"/>
                </a:solidFill>
              </a:rPr>
              <a:t>생각</a:t>
            </a:r>
            <a:r>
              <a:rPr lang="ko-KR" altLang="en-US" sz="1400" b="1" spc="-90" dirty="0" smtClean="0">
                <a:solidFill>
                  <a:schemeClr val="bg1"/>
                </a:solidFill>
              </a:rPr>
              <a:t>  </a:t>
            </a:r>
            <a:r>
              <a:rPr lang="en-US" altLang="ko-KR" sz="1400" b="1" spc="-90" dirty="0" smtClean="0">
                <a:solidFill>
                  <a:schemeClr val="bg1"/>
                </a:solidFill>
              </a:rPr>
              <a:t>– </a:t>
            </a:r>
            <a:r>
              <a:rPr lang="ko-KR" altLang="en-US" sz="1400" b="1" spc="-90" dirty="0" smtClean="0">
                <a:solidFill>
                  <a:schemeClr val="bg1"/>
                </a:solidFill>
              </a:rPr>
              <a:t>데이터 분석 통한 파일럿 추진은 어렵고 불확실한 과제이나</a:t>
            </a:r>
            <a:r>
              <a:rPr lang="en-US" altLang="ko-KR" sz="1400" b="1" spc="-90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spc="-90" dirty="0" smtClean="0">
                <a:solidFill>
                  <a:schemeClr val="bg1"/>
                </a:solidFill>
              </a:rPr>
              <a:t>추진하지 않는 것은 옵션이 아님</a:t>
            </a:r>
            <a:endParaRPr lang="en-US" altLang="ko-KR" sz="1400" b="1" spc="-90" dirty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30777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dirty="0">
                <a:sym typeface="아리따-돋움(OTF)-Medium"/>
              </a:rPr>
              <a:t>SF Benchmarking Trip Insight</a:t>
            </a:r>
            <a:endParaRPr lang="ko-KR" altLang="en-US" dirty="0">
              <a:sym typeface="아리따-돋움(OTF)-Medium"/>
            </a:endParaRPr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3125725" y="1090051"/>
            <a:ext cx="5623422" cy="174406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lnSpc>
                <a:spcPts val="1500"/>
              </a:lnSpc>
              <a:spcBef>
                <a:spcPts val="400"/>
              </a:spcBef>
            </a:pPr>
            <a:r>
              <a:rPr lang="ko-KR" altLang="en-US" dirty="0" smtClean="0"/>
              <a:t>업무 의사결정에 필요한 모든 지표를 수치화하여 측정하고 이에 기반하여 판단하는 </a:t>
            </a:r>
            <a:r>
              <a:rPr lang="ko-KR" altLang="en-US" dirty="0"/>
              <a:t>것이 중요</a:t>
            </a:r>
          </a:p>
          <a:p>
            <a:pPr lvl="1">
              <a:lnSpc>
                <a:spcPts val="1500"/>
              </a:lnSpc>
              <a:spcBef>
                <a:spcPts val="400"/>
              </a:spcBef>
            </a:pPr>
            <a:r>
              <a:rPr lang="ko-KR" altLang="en-US" dirty="0"/>
              <a:t>분석적 접근을 위해 </a:t>
            </a:r>
            <a:r>
              <a:rPr lang="ko-KR" altLang="en-US" dirty="0" smtClean="0"/>
              <a:t>고객을 관찰하고 </a:t>
            </a:r>
            <a:r>
              <a:rPr lang="ko-KR" altLang="en-US" dirty="0"/>
              <a:t>실험 할 수 있는 환경 구축 필요</a:t>
            </a:r>
          </a:p>
          <a:p>
            <a:pPr lvl="1">
              <a:lnSpc>
                <a:spcPts val="1500"/>
              </a:lnSpc>
              <a:spcBef>
                <a:spcPts val="400"/>
              </a:spcBef>
            </a:pPr>
            <a:r>
              <a:rPr lang="ko-KR" altLang="en-US" dirty="0" err="1"/>
              <a:t>캠프아문젠은</a:t>
            </a:r>
            <a:r>
              <a:rPr lang="ko-KR" altLang="en-US" dirty="0"/>
              <a:t> 우선 </a:t>
            </a:r>
            <a:r>
              <a:rPr lang="en-US" altLang="ko-KR" dirty="0" err="1"/>
              <a:t>Optimizely</a:t>
            </a:r>
            <a:r>
              <a:rPr lang="en-US" altLang="ko-KR" dirty="0"/>
              <a:t> </a:t>
            </a:r>
            <a:r>
              <a:rPr lang="ko-KR" altLang="en-US" dirty="0"/>
              <a:t>솔루션 도입을 통해 디지털 고객의 행동 테스트 </a:t>
            </a:r>
            <a:r>
              <a:rPr lang="ko-KR" altLang="en-US" dirty="0" smtClean="0"/>
              <a:t>예정</a:t>
            </a:r>
            <a:endParaRPr lang="en-US" altLang="ko-KR" dirty="0"/>
          </a:p>
          <a:p>
            <a:pPr lvl="2">
              <a:lnSpc>
                <a:spcPts val="1500"/>
              </a:lnSpc>
              <a:spcBef>
                <a:spcPts val="400"/>
              </a:spcBef>
            </a:pPr>
            <a:r>
              <a:rPr lang="en-US" altLang="ko-KR" dirty="0" smtClean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27</a:t>
            </a:r>
            <a:r>
              <a:rPr lang="ko-KR" altLang="en-US" dirty="0"/>
              <a:t>일 부터 </a:t>
            </a:r>
            <a:r>
              <a:rPr lang="en-US" altLang="ko-KR" dirty="0"/>
              <a:t>3</a:t>
            </a:r>
            <a:r>
              <a:rPr lang="ko-KR" altLang="en-US" dirty="0"/>
              <a:t>주간 </a:t>
            </a:r>
            <a:r>
              <a:rPr lang="ko-KR" altLang="en-US" dirty="0" err="1"/>
              <a:t>시험판으로</a:t>
            </a:r>
            <a:r>
              <a:rPr lang="ko-KR" altLang="en-US" dirty="0"/>
              <a:t> </a:t>
            </a:r>
            <a:r>
              <a:rPr lang="en-US" altLang="ko-KR" dirty="0"/>
              <a:t>AP</a:t>
            </a:r>
            <a:r>
              <a:rPr lang="ko-KR" altLang="en-US" dirty="0"/>
              <a:t>몰 웹사이트 적용을 위한 </a:t>
            </a:r>
            <a:r>
              <a:rPr lang="en-US" altLang="ko-KR" dirty="0"/>
              <a:t>Technical Pilot </a:t>
            </a:r>
            <a:r>
              <a:rPr lang="ko-KR" altLang="en-US" dirty="0" smtClean="0"/>
              <a:t>진행</a:t>
            </a:r>
            <a:endParaRPr lang="en-US" altLang="ko-KR" dirty="0" smtClean="0"/>
          </a:p>
          <a:p>
            <a:pPr lvl="2">
              <a:lnSpc>
                <a:spcPts val="1500"/>
              </a:lnSpc>
              <a:spcBef>
                <a:spcPts val="400"/>
              </a:spcBef>
            </a:pPr>
            <a:r>
              <a:rPr lang="en-US" altLang="ko-KR" dirty="0" smtClean="0"/>
              <a:t>4</a:t>
            </a:r>
            <a:r>
              <a:rPr lang="ko-KR" altLang="en-US" dirty="0"/>
              <a:t>월 중 </a:t>
            </a:r>
            <a:r>
              <a:rPr lang="en-US" altLang="ko-KR" dirty="0"/>
              <a:t>A/B </a:t>
            </a:r>
            <a:r>
              <a:rPr lang="ko-KR" altLang="en-US" dirty="0"/>
              <a:t>테스트 가설 도출을 위한 유관 부서 </a:t>
            </a:r>
            <a:r>
              <a:rPr lang="ko-KR" altLang="en-US" dirty="0" err="1"/>
              <a:t>워크샵</a:t>
            </a:r>
            <a:r>
              <a:rPr lang="ko-KR" altLang="en-US" dirty="0"/>
              <a:t> 진행 예정</a:t>
            </a:r>
          </a:p>
        </p:txBody>
      </p:sp>
      <p:sp>
        <p:nvSpPr>
          <p:cNvPr id="26" name="TextBox 25"/>
          <p:cNvSpPr txBox="1">
            <a:spLocks/>
          </p:cNvSpPr>
          <p:nvPr/>
        </p:nvSpPr>
        <p:spPr>
          <a:xfrm>
            <a:off x="3125725" y="3023373"/>
            <a:ext cx="5623422" cy="4360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lnSpc>
                <a:spcPts val="1500"/>
              </a:lnSpc>
              <a:spcBef>
                <a:spcPts val="400"/>
              </a:spcBef>
            </a:pPr>
            <a:r>
              <a:rPr lang="ko-KR" altLang="en-US" dirty="0"/>
              <a:t>효과적인 디지털 광고를 위한 고객 파악 및 분석이 중요</a:t>
            </a:r>
          </a:p>
          <a:p>
            <a:pPr lvl="1">
              <a:lnSpc>
                <a:spcPts val="1500"/>
              </a:lnSpc>
              <a:spcBef>
                <a:spcPts val="400"/>
              </a:spcBef>
            </a:pPr>
            <a:r>
              <a:rPr lang="en-US" altLang="ko-KR" dirty="0"/>
              <a:t>ROAS </a:t>
            </a:r>
            <a:r>
              <a:rPr lang="ko-KR" altLang="en-US" dirty="0"/>
              <a:t>분석을 통해 집행된 광고의 매출기여도 측정 필요</a:t>
            </a: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3125725" y="3993998"/>
            <a:ext cx="5623422" cy="8207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lnSpc>
                <a:spcPts val="1500"/>
              </a:lnSpc>
              <a:spcBef>
                <a:spcPts val="400"/>
              </a:spcBef>
            </a:pPr>
            <a:r>
              <a:rPr lang="ko-KR" altLang="en-US" dirty="0"/>
              <a:t>디지털 지표 기반의 </a:t>
            </a:r>
            <a:r>
              <a:rPr lang="ko-KR" altLang="en-US" dirty="0" err="1"/>
              <a:t>적시성</a:t>
            </a:r>
            <a:r>
              <a:rPr lang="ko-KR" altLang="en-US" dirty="0"/>
              <a:t> 있는 경영 의사결정을 위한 실시간 모니터링 </a:t>
            </a:r>
            <a:r>
              <a:rPr lang="ko-KR" altLang="en-US" dirty="0" err="1"/>
              <a:t>대시보드</a:t>
            </a:r>
            <a:r>
              <a:rPr lang="ko-KR" altLang="en-US" dirty="0"/>
              <a:t> 필요</a:t>
            </a:r>
          </a:p>
          <a:p>
            <a:pPr lvl="1">
              <a:lnSpc>
                <a:spcPts val="1500"/>
              </a:lnSpc>
              <a:spcBef>
                <a:spcPts val="400"/>
              </a:spcBef>
            </a:pPr>
            <a:r>
              <a:rPr lang="ko-KR" altLang="en-US" dirty="0"/>
              <a:t>누구나 쉽게 이해하고 사용할 수 있는 </a:t>
            </a:r>
            <a:r>
              <a:rPr lang="ko-KR" altLang="en-US" dirty="0" err="1"/>
              <a:t>대시보드</a:t>
            </a:r>
            <a:r>
              <a:rPr lang="ko-KR" altLang="en-US" dirty="0"/>
              <a:t> 구축으로 직원들의 데이터 기반 의사결정 능력 강화필요</a:t>
            </a:r>
          </a:p>
        </p:txBody>
      </p:sp>
      <p:grpSp>
        <p:nvGrpSpPr>
          <p:cNvPr id="32" name="ACET"/>
          <p:cNvGrpSpPr>
            <a:grpSpLocks/>
          </p:cNvGrpSpPr>
          <p:nvPr/>
        </p:nvGrpSpPr>
        <p:grpSpPr bwMode="gray">
          <a:xfrm>
            <a:off x="1131360" y="742926"/>
            <a:ext cx="1869884" cy="233363"/>
            <a:chOff x="915" y="883"/>
            <a:chExt cx="2686" cy="147"/>
          </a:xfrm>
        </p:grpSpPr>
        <p:cxnSp>
          <p:nvCxnSpPr>
            <p:cNvPr id="33" name="AutoShape 249"/>
            <p:cNvCxnSpPr>
              <a:cxnSpLocks noChangeShapeType="1"/>
              <a:stCxn id="34" idx="4"/>
              <a:endCxn id="34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AutoShape 250"/>
            <p:cNvSpPr>
              <a:spLocks noChangeArrowheads="1"/>
            </p:cNvSpPr>
            <p:nvPr/>
          </p:nvSpPr>
          <p:spPr bwMode="gray">
            <a:xfrm>
              <a:off x="915" y="883"/>
              <a:ext cx="2686" cy="1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ko-KR" altLang="en-US" sz="1400" b="1" baseline="0" dirty="0" smtClean="0">
                  <a:solidFill>
                    <a:schemeClr val="accent4"/>
                  </a:solidFill>
                  <a:latin typeface="+mn-lt"/>
                </a:rPr>
                <a:t>방문 회사</a:t>
              </a:r>
              <a:r>
                <a:rPr lang="en-US" altLang="ko-KR" sz="1400" b="1" baseline="30000" dirty="0" smtClean="0">
                  <a:solidFill>
                    <a:schemeClr val="accent4"/>
                  </a:solidFill>
                  <a:latin typeface="+mn-lt"/>
                </a:rPr>
                <a:t>1</a:t>
              </a:r>
              <a:r>
                <a:rPr lang="en-US" altLang="ko-KR" sz="1400" b="1" dirty="0" smtClean="0">
                  <a:solidFill>
                    <a:schemeClr val="accent4"/>
                  </a:solidFill>
                  <a:latin typeface="+mn-lt"/>
                </a:rPr>
                <a:t> </a:t>
              </a:r>
              <a:endParaRPr lang="ko-KR" sz="1400" b="1" dirty="0">
                <a:solidFill>
                  <a:schemeClr val="accent4"/>
                </a:solidFill>
                <a:latin typeface="+mn-lt"/>
              </a:endParaRPr>
            </a:p>
          </p:txBody>
        </p:sp>
      </p:grpSp>
      <p:grpSp>
        <p:nvGrpSpPr>
          <p:cNvPr id="37" name="ACET"/>
          <p:cNvGrpSpPr>
            <a:grpSpLocks/>
          </p:cNvGrpSpPr>
          <p:nvPr/>
        </p:nvGrpSpPr>
        <p:grpSpPr bwMode="gray">
          <a:xfrm>
            <a:off x="3125725" y="742926"/>
            <a:ext cx="5693920" cy="233363"/>
            <a:chOff x="915" y="883"/>
            <a:chExt cx="2686" cy="147"/>
          </a:xfrm>
        </p:grpSpPr>
        <p:cxnSp>
          <p:nvCxnSpPr>
            <p:cNvPr id="38" name="AutoShape 249"/>
            <p:cNvCxnSpPr>
              <a:cxnSpLocks noChangeShapeType="1"/>
              <a:stCxn id="40" idx="4"/>
              <a:endCxn id="40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0" name="AutoShape 250"/>
            <p:cNvSpPr>
              <a:spLocks noChangeArrowheads="1"/>
            </p:cNvSpPr>
            <p:nvPr/>
          </p:nvSpPr>
          <p:spPr bwMode="gray">
            <a:xfrm>
              <a:off x="915" y="883"/>
              <a:ext cx="2686" cy="1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ko-KR" altLang="en-US" sz="1400" b="1" baseline="0" dirty="0" smtClean="0">
                  <a:solidFill>
                    <a:schemeClr val="accent4"/>
                  </a:solidFill>
                  <a:latin typeface="+mn-lt"/>
                </a:rPr>
                <a:t>시사점</a:t>
              </a:r>
              <a:endParaRPr lang="ko-KR" sz="1400" baseline="0" dirty="0">
                <a:solidFill>
                  <a:schemeClr val="accent4"/>
                </a:solidFill>
                <a:latin typeface="+mn-lt"/>
              </a:endParaRPr>
            </a:p>
          </p:txBody>
        </p:sp>
      </p:grpSp>
      <p:sp>
        <p:nvSpPr>
          <p:cNvPr id="41" name="4. Footnote"/>
          <p:cNvSpPr txBox="1">
            <a:spLocks noChangeArrowheads="1"/>
          </p:cNvSpPr>
          <p:nvPr/>
        </p:nvSpPr>
        <p:spPr bwMode="gray">
          <a:xfrm>
            <a:off x="119063" y="6305945"/>
            <a:ext cx="8618537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104775" indent="-104775" defTabSz="895350">
              <a:defRPr sz="800" baseline="0">
                <a:solidFill>
                  <a:srgbClr val="808080"/>
                </a:solidFill>
                <a:latin typeface="+mn-lt"/>
              </a:defRPr>
            </a:lvl1pPr>
            <a:lvl2pPr marL="1031875" defTabSz="895350">
              <a:defRPr sz="2400"/>
            </a:lvl2pPr>
            <a:lvl3pPr marL="1217613" defTabSz="895350">
              <a:defRPr sz="2400"/>
            </a:lvl3pPr>
            <a:lvl4pPr marL="1404938" defTabSz="895350">
              <a:defRPr sz="2400"/>
            </a:lvl4pPr>
            <a:lvl5pPr marL="1792288" defTabSz="895350">
              <a:defRPr sz="2400"/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/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/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/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/>
            </a:lvl9pPr>
          </a:lstStyle>
          <a:p>
            <a:r>
              <a:rPr lang="en-US" altLang="ko-KR"/>
              <a:t>1 </a:t>
            </a:r>
            <a:r>
              <a:rPr lang="ko-KR" altLang="en-US"/>
              <a:t>그외 </a:t>
            </a:r>
            <a:r>
              <a:rPr lang="en-US" altLang="ko-KR"/>
              <a:t>Big Panda, Google, AirBnB, Beautylish </a:t>
            </a:r>
            <a:r>
              <a:rPr lang="ko-KR" altLang="en-US"/>
              <a:t>등 우수 </a:t>
            </a:r>
            <a:r>
              <a:rPr lang="en-US" altLang="ko-KR"/>
              <a:t>IT </a:t>
            </a:r>
            <a:r>
              <a:rPr lang="ko-KR" altLang="en-US"/>
              <a:t>기업 방문</a:t>
            </a:r>
            <a:endParaRPr lang="ko-KR" dirty="0"/>
          </a:p>
        </p:txBody>
      </p:sp>
      <p:sp>
        <p:nvSpPr>
          <p:cNvPr id="43" name="5. Source"/>
          <p:cNvSpPr>
            <a:spLocks noChangeArrowheads="1"/>
          </p:cNvSpPr>
          <p:nvPr/>
        </p:nvSpPr>
        <p:spPr bwMode="gray">
          <a:xfrm>
            <a:off x="119063" y="6529421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</a:rPr>
              <a:t>자료</a:t>
            </a:r>
            <a:r>
              <a:rPr lang="en-US" altLang="ko-KR" sz="800" baseline="0" smtClean="0">
                <a:solidFill>
                  <a:srgbClr val="808080"/>
                </a:solidFill>
                <a:latin typeface="+mn-lt"/>
              </a:rPr>
              <a:t>: </a:t>
            </a:r>
            <a:r>
              <a:rPr lang="ko-KR" altLang="en-US" sz="800" smtClean="0">
                <a:solidFill>
                  <a:srgbClr val="808080"/>
                </a:solidFill>
                <a:latin typeface="+mn-lt"/>
              </a:rPr>
              <a:t>캠프아문젠</a:t>
            </a:r>
            <a:r>
              <a:rPr lang="en-US" altLang="ko-KR" sz="800" smtClean="0">
                <a:solidFill>
                  <a:srgbClr val="808080"/>
                </a:solidFill>
                <a:latin typeface="+mn-lt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</a:endParaRPr>
          </a:p>
        </p:txBody>
      </p:sp>
      <p:grpSp>
        <p:nvGrpSpPr>
          <p:cNvPr id="46" name="Group 45"/>
          <p:cNvGrpSpPr>
            <a:grpSpLocks/>
          </p:cNvGrpSpPr>
          <p:nvPr/>
        </p:nvGrpSpPr>
        <p:grpSpPr>
          <a:xfrm>
            <a:off x="8378839" y="4905671"/>
            <a:ext cx="440976" cy="440976"/>
            <a:chOff x="1941883" y="3508260"/>
            <a:chExt cx="1259487" cy="1259487"/>
          </a:xfrm>
        </p:grpSpPr>
        <p:sp>
          <p:nvSpPr>
            <p:cNvPr id="47" name="Oval 46"/>
            <p:cNvSpPr/>
            <p:nvPr/>
          </p:nvSpPr>
          <p:spPr bwMode="auto">
            <a:xfrm>
              <a:off x="1941883" y="3508260"/>
              <a:ext cx="1259487" cy="1259487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82721" tIns="41360" rIns="82721" bIns="413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827201"/>
              <a:endParaRPr lang="ko-KR" altLang="en-US" sz="1447">
                <a:latin typeface="+mn-lt"/>
              </a:endParaRPr>
            </a:p>
          </p:txBody>
        </p:sp>
        <p:sp>
          <p:nvSpPr>
            <p:cNvPr id="48" name="Isosceles Triangle 11"/>
            <p:cNvSpPr/>
            <p:nvPr/>
          </p:nvSpPr>
          <p:spPr bwMode="auto">
            <a:xfrm rot="13200187">
              <a:off x="2046367" y="3647787"/>
              <a:ext cx="928598" cy="1117592"/>
            </a:xfrm>
            <a:custGeom>
              <a:avLst/>
              <a:gdLst/>
              <a:ahLst/>
              <a:cxnLst/>
              <a:rect l="l" t="t" r="r" b="b"/>
              <a:pathLst>
                <a:path w="1305237" h="1570884">
                  <a:moveTo>
                    <a:pt x="1072131" y="1418167"/>
                  </a:moveTo>
                  <a:cubicBezTo>
                    <a:pt x="796044" y="1649857"/>
                    <a:pt x="384408" y="1613866"/>
                    <a:pt x="152717" y="1337779"/>
                  </a:cubicBezTo>
                  <a:cubicBezTo>
                    <a:pt x="-78973" y="1061692"/>
                    <a:pt x="-42982" y="650056"/>
                    <a:pt x="233105" y="418365"/>
                  </a:cubicBezTo>
                  <a:cubicBezTo>
                    <a:pt x="308380" y="355195"/>
                    <a:pt x="393731" y="311924"/>
                    <a:pt x="483238" y="289758"/>
                  </a:cubicBezTo>
                  <a:lnTo>
                    <a:pt x="651298" y="0"/>
                  </a:lnTo>
                  <a:lnTo>
                    <a:pt x="818510" y="288298"/>
                  </a:lnTo>
                  <a:cubicBezTo>
                    <a:pt x="944910" y="320213"/>
                    <a:pt x="1062344" y="391298"/>
                    <a:pt x="1152519" y="498753"/>
                  </a:cubicBezTo>
                  <a:cubicBezTo>
                    <a:pt x="1384209" y="774841"/>
                    <a:pt x="1348219" y="1186476"/>
                    <a:pt x="1072131" y="1418167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82721" tIns="41360" rIns="82721" bIns="413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827201"/>
              <a:endParaRPr lang="ko-KR" altLang="en-US" sz="1447">
                <a:latin typeface="+mn-lt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2475237" y="3837572"/>
              <a:ext cx="192779" cy="600863"/>
              <a:chOff x="1598341" y="4552000"/>
              <a:chExt cx="133974" cy="417577"/>
            </a:xfrm>
          </p:grpSpPr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1598341" y="4552000"/>
                <a:ext cx="133974" cy="283232"/>
              </a:xfrm>
              <a:custGeom>
                <a:avLst/>
                <a:gdLst>
                  <a:gd name="T0" fmla="*/ 1120 w 1122"/>
                  <a:gd name="T1" fmla="*/ 157 h 2372"/>
                  <a:gd name="T2" fmla="*/ 1116 w 1122"/>
                  <a:gd name="T3" fmla="*/ 125 h 2372"/>
                  <a:gd name="T4" fmla="*/ 1107 w 1122"/>
                  <a:gd name="T5" fmla="*/ 96 h 2372"/>
                  <a:gd name="T6" fmla="*/ 1091 w 1122"/>
                  <a:gd name="T7" fmla="*/ 69 h 2372"/>
                  <a:gd name="T8" fmla="*/ 1072 w 1122"/>
                  <a:gd name="T9" fmla="*/ 46 h 2372"/>
                  <a:gd name="T10" fmla="*/ 1047 w 1122"/>
                  <a:gd name="T11" fmla="*/ 26 h 2372"/>
                  <a:gd name="T12" fmla="*/ 1021 w 1122"/>
                  <a:gd name="T13" fmla="*/ 13 h 2372"/>
                  <a:gd name="T14" fmla="*/ 991 w 1122"/>
                  <a:gd name="T15" fmla="*/ 3 h 2372"/>
                  <a:gd name="T16" fmla="*/ 959 w 1122"/>
                  <a:gd name="T17" fmla="*/ 0 h 2372"/>
                  <a:gd name="T18" fmla="*/ 958 w 1122"/>
                  <a:gd name="T19" fmla="*/ 0 h 2372"/>
                  <a:gd name="T20" fmla="*/ 184 w 1122"/>
                  <a:gd name="T21" fmla="*/ 0 h 2372"/>
                  <a:gd name="T22" fmla="*/ 183 w 1122"/>
                  <a:gd name="T23" fmla="*/ 0 h 2372"/>
                  <a:gd name="T24" fmla="*/ 161 w 1122"/>
                  <a:gd name="T25" fmla="*/ 0 h 2372"/>
                  <a:gd name="T26" fmla="*/ 131 w 1122"/>
                  <a:gd name="T27" fmla="*/ 2 h 2372"/>
                  <a:gd name="T28" fmla="*/ 103 w 1122"/>
                  <a:gd name="T29" fmla="*/ 10 h 2372"/>
                  <a:gd name="T30" fmla="*/ 78 w 1122"/>
                  <a:gd name="T31" fmla="*/ 23 h 2372"/>
                  <a:gd name="T32" fmla="*/ 55 w 1122"/>
                  <a:gd name="T33" fmla="*/ 40 h 2372"/>
                  <a:gd name="T34" fmla="*/ 35 w 1122"/>
                  <a:gd name="T35" fmla="*/ 60 h 2372"/>
                  <a:gd name="T36" fmla="*/ 19 w 1122"/>
                  <a:gd name="T37" fmla="*/ 84 h 2372"/>
                  <a:gd name="T38" fmla="*/ 7 w 1122"/>
                  <a:gd name="T39" fmla="*/ 110 h 2372"/>
                  <a:gd name="T40" fmla="*/ 0 w 1122"/>
                  <a:gd name="T41" fmla="*/ 139 h 2372"/>
                  <a:gd name="T42" fmla="*/ 1 w 1122"/>
                  <a:gd name="T43" fmla="*/ 138 h 2372"/>
                  <a:gd name="T44" fmla="*/ 0 w 1122"/>
                  <a:gd name="T45" fmla="*/ 153 h 2372"/>
                  <a:gd name="T46" fmla="*/ 319 w 1122"/>
                  <a:gd name="T47" fmla="*/ 2220 h 2372"/>
                  <a:gd name="T48" fmla="*/ 320 w 1122"/>
                  <a:gd name="T49" fmla="*/ 2235 h 2372"/>
                  <a:gd name="T50" fmla="*/ 326 w 1122"/>
                  <a:gd name="T51" fmla="*/ 2266 h 2372"/>
                  <a:gd name="T52" fmla="*/ 339 w 1122"/>
                  <a:gd name="T53" fmla="*/ 2292 h 2372"/>
                  <a:gd name="T54" fmla="*/ 355 w 1122"/>
                  <a:gd name="T55" fmla="*/ 2317 h 2372"/>
                  <a:gd name="T56" fmla="*/ 377 w 1122"/>
                  <a:gd name="T57" fmla="*/ 2337 h 2372"/>
                  <a:gd name="T58" fmla="*/ 402 w 1122"/>
                  <a:gd name="T59" fmla="*/ 2354 h 2372"/>
                  <a:gd name="T60" fmla="*/ 430 w 1122"/>
                  <a:gd name="T61" fmla="*/ 2365 h 2372"/>
                  <a:gd name="T62" fmla="*/ 460 w 1122"/>
                  <a:gd name="T63" fmla="*/ 2371 h 2372"/>
                  <a:gd name="T64" fmla="*/ 644 w 1122"/>
                  <a:gd name="T65" fmla="*/ 2372 h 2372"/>
                  <a:gd name="T66" fmla="*/ 659 w 1122"/>
                  <a:gd name="T67" fmla="*/ 2371 h 2372"/>
                  <a:gd name="T68" fmla="*/ 688 w 1122"/>
                  <a:gd name="T69" fmla="*/ 2366 h 2372"/>
                  <a:gd name="T70" fmla="*/ 715 w 1122"/>
                  <a:gd name="T71" fmla="*/ 2355 h 2372"/>
                  <a:gd name="T72" fmla="*/ 739 w 1122"/>
                  <a:gd name="T73" fmla="*/ 2340 h 2372"/>
                  <a:gd name="T74" fmla="*/ 760 w 1122"/>
                  <a:gd name="T75" fmla="*/ 2320 h 2372"/>
                  <a:gd name="T76" fmla="*/ 776 w 1122"/>
                  <a:gd name="T77" fmla="*/ 2298 h 2372"/>
                  <a:gd name="T78" fmla="*/ 789 w 1122"/>
                  <a:gd name="T79" fmla="*/ 2273 h 2372"/>
                  <a:gd name="T80" fmla="*/ 796 w 1122"/>
                  <a:gd name="T81" fmla="*/ 2245 h 2372"/>
                  <a:gd name="T82" fmla="*/ 798 w 1122"/>
                  <a:gd name="T83" fmla="*/ 2230 h 2372"/>
                  <a:gd name="T84" fmla="*/ 1120 w 1122"/>
                  <a:gd name="T85" fmla="*/ 160 h 2372"/>
                  <a:gd name="T86" fmla="*/ 1122 w 1122"/>
                  <a:gd name="T87" fmla="*/ 157 h 2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2" h="2372">
                    <a:moveTo>
                      <a:pt x="1120" y="157"/>
                    </a:moveTo>
                    <a:lnTo>
                      <a:pt x="1120" y="157"/>
                    </a:lnTo>
                    <a:lnTo>
                      <a:pt x="1119" y="141"/>
                    </a:lnTo>
                    <a:lnTo>
                      <a:pt x="1116" y="125"/>
                    </a:lnTo>
                    <a:lnTo>
                      <a:pt x="1111" y="110"/>
                    </a:lnTo>
                    <a:lnTo>
                      <a:pt x="1107" y="96"/>
                    </a:lnTo>
                    <a:lnTo>
                      <a:pt x="1100" y="82"/>
                    </a:lnTo>
                    <a:lnTo>
                      <a:pt x="1091" y="69"/>
                    </a:lnTo>
                    <a:lnTo>
                      <a:pt x="1081" y="57"/>
                    </a:lnTo>
                    <a:lnTo>
                      <a:pt x="1072" y="46"/>
                    </a:lnTo>
                    <a:lnTo>
                      <a:pt x="1060" y="36"/>
                    </a:lnTo>
                    <a:lnTo>
                      <a:pt x="1047" y="26"/>
                    </a:lnTo>
                    <a:lnTo>
                      <a:pt x="1035" y="18"/>
                    </a:lnTo>
                    <a:lnTo>
                      <a:pt x="1021" y="13"/>
                    </a:lnTo>
                    <a:lnTo>
                      <a:pt x="1006" y="7"/>
                    </a:lnTo>
                    <a:lnTo>
                      <a:pt x="991" y="3"/>
                    </a:lnTo>
                    <a:lnTo>
                      <a:pt x="974" y="1"/>
                    </a:lnTo>
                    <a:lnTo>
                      <a:pt x="959" y="0"/>
                    </a:lnTo>
                    <a:lnTo>
                      <a:pt x="958" y="0"/>
                    </a:lnTo>
                    <a:lnTo>
                      <a:pt x="958" y="0"/>
                    </a:lnTo>
                    <a:lnTo>
                      <a:pt x="957" y="0"/>
                    </a:lnTo>
                    <a:lnTo>
                      <a:pt x="184" y="0"/>
                    </a:lnTo>
                    <a:lnTo>
                      <a:pt x="56" y="97"/>
                    </a:lnTo>
                    <a:lnTo>
                      <a:pt x="183" y="0"/>
                    </a:lnTo>
                    <a:lnTo>
                      <a:pt x="161" y="0"/>
                    </a:lnTo>
                    <a:lnTo>
                      <a:pt x="161" y="0"/>
                    </a:lnTo>
                    <a:lnTo>
                      <a:pt x="146" y="1"/>
                    </a:lnTo>
                    <a:lnTo>
                      <a:pt x="131" y="2"/>
                    </a:lnTo>
                    <a:lnTo>
                      <a:pt x="117" y="6"/>
                    </a:lnTo>
                    <a:lnTo>
                      <a:pt x="103" y="10"/>
                    </a:lnTo>
                    <a:lnTo>
                      <a:pt x="90" y="16"/>
                    </a:lnTo>
                    <a:lnTo>
                      <a:pt x="78" y="23"/>
                    </a:lnTo>
                    <a:lnTo>
                      <a:pt x="65" y="31"/>
                    </a:lnTo>
                    <a:lnTo>
                      <a:pt x="55" y="40"/>
                    </a:lnTo>
                    <a:lnTo>
                      <a:pt x="44" y="50"/>
                    </a:lnTo>
                    <a:lnTo>
                      <a:pt x="35" y="60"/>
                    </a:lnTo>
                    <a:lnTo>
                      <a:pt x="26" y="72"/>
                    </a:lnTo>
                    <a:lnTo>
                      <a:pt x="19" y="84"/>
                    </a:lnTo>
                    <a:lnTo>
                      <a:pt x="13" y="97"/>
                    </a:lnTo>
                    <a:lnTo>
                      <a:pt x="7" y="110"/>
                    </a:lnTo>
                    <a:lnTo>
                      <a:pt x="4" y="125"/>
                    </a:lnTo>
                    <a:lnTo>
                      <a:pt x="0" y="139"/>
                    </a:lnTo>
                    <a:lnTo>
                      <a:pt x="1" y="138"/>
                    </a:lnTo>
                    <a:lnTo>
                      <a:pt x="1" y="138"/>
                    </a:lnTo>
                    <a:lnTo>
                      <a:pt x="0" y="146"/>
                    </a:lnTo>
                    <a:lnTo>
                      <a:pt x="0" y="153"/>
                    </a:lnTo>
                    <a:lnTo>
                      <a:pt x="319" y="2203"/>
                    </a:lnTo>
                    <a:lnTo>
                      <a:pt x="319" y="2220"/>
                    </a:lnTo>
                    <a:lnTo>
                      <a:pt x="319" y="2220"/>
                    </a:lnTo>
                    <a:lnTo>
                      <a:pt x="320" y="2235"/>
                    </a:lnTo>
                    <a:lnTo>
                      <a:pt x="322" y="2251"/>
                    </a:lnTo>
                    <a:lnTo>
                      <a:pt x="326" y="2266"/>
                    </a:lnTo>
                    <a:lnTo>
                      <a:pt x="332" y="2279"/>
                    </a:lnTo>
                    <a:lnTo>
                      <a:pt x="339" y="2292"/>
                    </a:lnTo>
                    <a:lnTo>
                      <a:pt x="347" y="2305"/>
                    </a:lnTo>
                    <a:lnTo>
                      <a:pt x="355" y="2317"/>
                    </a:lnTo>
                    <a:lnTo>
                      <a:pt x="365" y="2327"/>
                    </a:lnTo>
                    <a:lnTo>
                      <a:pt x="377" y="2337"/>
                    </a:lnTo>
                    <a:lnTo>
                      <a:pt x="388" y="2347"/>
                    </a:lnTo>
                    <a:lnTo>
                      <a:pt x="402" y="2354"/>
                    </a:lnTo>
                    <a:lnTo>
                      <a:pt x="415" y="2361"/>
                    </a:lnTo>
                    <a:lnTo>
                      <a:pt x="430" y="2365"/>
                    </a:lnTo>
                    <a:lnTo>
                      <a:pt x="445" y="2369"/>
                    </a:lnTo>
                    <a:lnTo>
                      <a:pt x="460" y="2371"/>
                    </a:lnTo>
                    <a:lnTo>
                      <a:pt x="476" y="2372"/>
                    </a:lnTo>
                    <a:lnTo>
                      <a:pt x="644" y="2372"/>
                    </a:lnTo>
                    <a:lnTo>
                      <a:pt x="644" y="2372"/>
                    </a:lnTo>
                    <a:lnTo>
                      <a:pt x="659" y="2371"/>
                    </a:lnTo>
                    <a:lnTo>
                      <a:pt x="674" y="2370"/>
                    </a:lnTo>
                    <a:lnTo>
                      <a:pt x="688" y="2366"/>
                    </a:lnTo>
                    <a:lnTo>
                      <a:pt x="702" y="2361"/>
                    </a:lnTo>
                    <a:lnTo>
                      <a:pt x="715" y="2355"/>
                    </a:lnTo>
                    <a:lnTo>
                      <a:pt x="728" y="2348"/>
                    </a:lnTo>
                    <a:lnTo>
                      <a:pt x="739" y="2340"/>
                    </a:lnTo>
                    <a:lnTo>
                      <a:pt x="750" y="2330"/>
                    </a:lnTo>
                    <a:lnTo>
                      <a:pt x="760" y="2320"/>
                    </a:lnTo>
                    <a:lnTo>
                      <a:pt x="768" y="2310"/>
                    </a:lnTo>
                    <a:lnTo>
                      <a:pt x="776" y="2298"/>
                    </a:lnTo>
                    <a:lnTo>
                      <a:pt x="783" y="2285"/>
                    </a:lnTo>
                    <a:lnTo>
                      <a:pt x="789" y="2273"/>
                    </a:lnTo>
                    <a:lnTo>
                      <a:pt x="793" y="2259"/>
                    </a:lnTo>
                    <a:lnTo>
                      <a:pt x="796" y="2245"/>
                    </a:lnTo>
                    <a:lnTo>
                      <a:pt x="797" y="2230"/>
                    </a:lnTo>
                    <a:lnTo>
                      <a:pt x="798" y="2230"/>
                    </a:lnTo>
                    <a:lnTo>
                      <a:pt x="1120" y="171"/>
                    </a:lnTo>
                    <a:lnTo>
                      <a:pt x="1120" y="160"/>
                    </a:lnTo>
                    <a:lnTo>
                      <a:pt x="1120" y="160"/>
                    </a:lnTo>
                    <a:lnTo>
                      <a:pt x="1122" y="157"/>
                    </a:lnTo>
                    <a:lnTo>
                      <a:pt x="1120" y="157"/>
                    </a:lnTo>
                    <a:close/>
                  </a:path>
                </a:pathLst>
              </a:custGeom>
              <a:solidFill>
                <a:schemeClr val="accent4"/>
              </a:solidFill>
              <a:ln w="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2721" tIns="41360" rIns="82721" bIns="4136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629">
                  <a:latin typeface="+mn-l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 bwMode="auto">
              <a:xfrm>
                <a:off x="1614139" y="4867199"/>
                <a:ext cx="102378" cy="102378"/>
              </a:xfrm>
              <a:prstGeom prst="ellipse">
                <a:avLst/>
              </a:prstGeom>
              <a:solidFill>
                <a:schemeClr val="accent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82721" tIns="41360" rIns="82721" bIns="4136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827201"/>
                <a:endParaRPr lang="ko-KR" altLang="en-US" sz="1447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00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dirty="0" smtClean="0"/>
              <a:t>End of document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835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999" name="think-cell Slide" r:id="rId5" imgW="492" imgH="493" progId="TCLayout.ActiveDocument.1">
                  <p:embed/>
                </p:oleObj>
              </mc:Choice>
              <mc:Fallback>
                <p:oleObj name="think-cell Slide" r:id="rId5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tangle 58"/>
          <p:cNvSpPr>
            <a:spLocks/>
          </p:cNvSpPr>
          <p:nvPr/>
        </p:nvSpPr>
        <p:spPr>
          <a:xfrm>
            <a:off x="6390041" y="1421748"/>
            <a:ext cx="2176563" cy="45537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atinLnBrk="0"/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3" y="209868"/>
            <a:ext cx="8618537" cy="307777"/>
          </a:xfrm>
        </p:spPr>
        <p:txBody>
          <a:bodyPr/>
          <a:lstStyle/>
          <a:p>
            <a:pPr marL="360000" lvl="1" indent="0" latinLnBrk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000" b="0" dirty="0" smtClean="0">
                <a:latin typeface="+mn-lt"/>
                <a:ea typeface="+mj-ea"/>
              </a:rPr>
              <a:t>현 </a:t>
            </a:r>
            <a:r>
              <a:rPr lang="ko-KR" altLang="en-US" sz="2000" b="0" dirty="0" err="1" smtClean="0">
                <a:latin typeface="+mn-lt"/>
                <a:ea typeface="+mj-ea"/>
              </a:rPr>
              <a:t>뷰티포인트</a:t>
            </a:r>
            <a:r>
              <a:rPr lang="ko-KR" altLang="en-US" sz="2000" b="0" dirty="0" smtClean="0">
                <a:latin typeface="+mn-lt"/>
                <a:ea typeface="+mj-ea"/>
              </a:rPr>
              <a:t> 가입 체계는 향후 온</a:t>
            </a:r>
            <a:r>
              <a:rPr lang="en-US" altLang="ko-KR" sz="2000" b="0" dirty="0" smtClean="0">
                <a:latin typeface="+mn-lt"/>
                <a:ea typeface="+mj-ea"/>
              </a:rPr>
              <a:t>/</a:t>
            </a:r>
            <a:r>
              <a:rPr lang="ko-KR" altLang="en-US" sz="2000" b="0" dirty="0" smtClean="0">
                <a:latin typeface="+mn-lt"/>
                <a:ea typeface="+mj-ea"/>
              </a:rPr>
              <a:t>오프 동시 가입 형태로 전환 필요함</a:t>
            </a:r>
            <a:endParaRPr lang="en-US" altLang="ko-KR" sz="2000" b="0" dirty="0">
              <a:solidFill>
                <a:schemeClr val="accent4"/>
              </a:solidFill>
              <a:latin typeface="+mn-lt"/>
              <a:ea typeface="+mj-ea"/>
            </a:endParaRPr>
          </a:p>
        </p:txBody>
      </p:sp>
      <p:sp>
        <p:nvSpPr>
          <p:cNvPr id="28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Rectangle 28"/>
          <p:cNvSpPr txBox="1"/>
          <p:nvPr>
            <p:custDataLst>
              <p:tags r:id="rId3"/>
            </p:custDataLst>
          </p:nvPr>
        </p:nvSpPr>
        <p:spPr>
          <a:xfrm>
            <a:off x="119063" y="37171"/>
            <a:ext cx="1800000" cy="167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ko-KR" altLang="en-US" sz="1200" b="1" dirty="0">
                <a:solidFill>
                  <a:schemeClr val="accent4"/>
                </a:solidFill>
              </a:rPr>
              <a:t>파일럿 </a:t>
            </a:r>
            <a:r>
              <a:rPr lang="ko-KR" altLang="en-US" sz="1200" b="1" dirty="0" err="1">
                <a:solidFill>
                  <a:schemeClr val="accent4"/>
                </a:solidFill>
              </a:rPr>
              <a:t>로드맵</a:t>
            </a:r>
            <a:endParaRPr lang="en-US" altLang="ko-KR" sz="1200" b="1" dirty="0">
              <a:solidFill>
                <a:schemeClr val="accent4"/>
              </a:solidFill>
            </a:endParaRPr>
          </a:p>
        </p:txBody>
      </p:sp>
      <p:sp>
        <p:nvSpPr>
          <p:cNvPr id="86" name="Rectangle 85"/>
          <p:cNvSpPr>
            <a:spLocks/>
          </p:cNvSpPr>
          <p:nvPr/>
        </p:nvSpPr>
        <p:spPr>
          <a:xfrm>
            <a:off x="210502" y="2263992"/>
            <a:ext cx="841341" cy="29786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pPr>
              <a:buClr>
                <a:srgbClr val="002960"/>
              </a:buClr>
            </a:pPr>
            <a:r>
              <a:rPr lang="ko-KR" altLang="en-US" sz="1400" b="1" dirty="0" smtClean="0">
                <a:solidFill>
                  <a:schemeClr val="accent4"/>
                </a:solidFill>
              </a:rPr>
              <a:t>오프라인 매장에서 </a:t>
            </a:r>
            <a:r>
              <a:rPr lang="ko-KR" altLang="en-US" sz="1400" b="1" dirty="0" err="1" smtClean="0">
                <a:solidFill>
                  <a:schemeClr val="accent4"/>
                </a:solidFill>
              </a:rPr>
              <a:t>뷰티</a:t>
            </a:r>
            <a:r>
              <a:rPr lang="ko-KR" altLang="en-US" sz="1400" b="1" dirty="0" smtClean="0">
                <a:solidFill>
                  <a:schemeClr val="accent4"/>
                </a:solidFill>
              </a:rPr>
              <a:t> 포인트 가입하는 경우</a:t>
            </a:r>
            <a:endParaRPr lang="en-US" altLang="ko-KR" sz="1400" b="1" dirty="0" smtClean="0">
              <a:solidFill>
                <a:schemeClr val="accent4"/>
              </a:solidFill>
            </a:endParaRPr>
          </a:p>
        </p:txBody>
      </p:sp>
      <p:sp>
        <p:nvSpPr>
          <p:cNvPr id="32" name="Freeform 303"/>
          <p:cNvSpPr>
            <a:spLocks/>
          </p:cNvSpPr>
          <p:nvPr/>
        </p:nvSpPr>
        <p:spPr bwMode="auto">
          <a:xfrm flipH="1">
            <a:off x="4167936" y="996226"/>
            <a:ext cx="184158" cy="385837"/>
          </a:xfrm>
          <a:custGeom>
            <a:avLst/>
            <a:gdLst>
              <a:gd name="T0" fmla="*/ 0 w 704"/>
              <a:gd name="T1" fmla="*/ 610 h 1219"/>
              <a:gd name="T2" fmla="*/ 628 w 704"/>
              <a:gd name="T3" fmla="*/ 1219 h 1219"/>
              <a:gd name="T4" fmla="*/ 704 w 704"/>
              <a:gd name="T5" fmla="*/ 1140 h 1219"/>
              <a:gd name="T6" fmla="*/ 704 w 704"/>
              <a:gd name="T7" fmla="*/ 1134 h 1219"/>
              <a:gd name="T8" fmla="*/ 164 w 704"/>
              <a:gd name="T9" fmla="*/ 610 h 1219"/>
              <a:gd name="T10" fmla="*/ 704 w 704"/>
              <a:gd name="T11" fmla="*/ 85 h 1219"/>
              <a:gd name="T12" fmla="*/ 704 w 704"/>
              <a:gd name="T13" fmla="*/ 77 h 1219"/>
              <a:gd name="T14" fmla="*/ 628 w 704"/>
              <a:gd name="T15" fmla="*/ 0 h 1219"/>
              <a:gd name="T16" fmla="*/ 0 w 704"/>
              <a:gd name="T17" fmla="*/ 61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4" h="1219">
                <a:moveTo>
                  <a:pt x="0" y="610"/>
                </a:moveTo>
                <a:lnTo>
                  <a:pt x="628" y="1219"/>
                </a:lnTo>
                <a:lnTo>
                  <a:pt x="704" y="1140"/>
                </a:lnTo>
                <a:lnTo>
                  <a:pt x="704" y="1134"/>
                </a:lnTo>
                <a:lnTo>
                  <a:pt x="164" y="610"/>
                </a:lnTo>
                <a:lnTo>
                  <a:pt x="704" y="85"/>
                </a:lnTo>
                <a:lnTo>
                  <a:pt x="704" y="77"/>
                </a:lnTo>
                <a:lnTo>
                  <a:pt x="628" y="0"/>
                </a:lnTo>
                <a:lnTo>
                  <a:pt x="0" y="6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>
            <a:off x="210503" y="1031954"/>
            <a:ext cx="5951464" cy="391717"/>
          </a:xfrm>
          <a:prstGeom prst="rect">
            <a:avLst/>
          </a:prstGeom>
          <a:solidFill>
            <a:srgbClr val="5C91D2"/>
          </a:solidFill>
          <a:ln w="9525">
            <a:solidFill>
              <a:srgbClr val="5C91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buClr>
                <a:srgbClr val="002960"/>
              </a:buClr>
            </a:pPr>
            <a:r>
              <a:rPr lang="en-US" altLang="ko-KR" sz="1400" b="1" dirty="0" smtClean="0">
                <a:solidFill>
                  <a:schemeClr val="bg1"/>
                </a:solidFill>
              </a:rPr>
              <a:t>AS-IS: </a:t>
            </a:r>
            <a:r>
              <a:rPr lang="ko-KR" altLang="en-US" sz="1400" b="1" dirty="0">
                <a:solidFill>
                  <a:schemeClr val="bg1"/>
                </a:solidFill>
              </a:rPr>
              <a:t>온</a:t>
            </a:r>
            <a:r>
              <a:rPr lang="en-US" altLang="ko-KR" sz="1400" b="1" dirty="0">
                <a:solidFill>
                  <a:schemeClr val="bg1"/>
                </a:solidFill>
              </a:rPr>
              <a:t>/</a:t>
            </a:r>
            <a:r>
              <a:rPr lang="ko-KR" altLang="en-US" sz="1400" b="1" dirty="0">
                <a:solidFill>
                  <a:schemeClr val="bg1"/>
                </a:solidFill>
              </a:rPr>
              <a:t>오프라인 </a:t>
            </a:r>
            <a:r>
              <a:rPr lang="ko-KR" altLang="en-US" sz="1400" b="1" dirty="0" err="1">
                <a:solidFill>
                  <a:schemeClr val="bg1"/>
                </a:solidFill>
              </a:rPr>
              <a:t>뷰티포인트</a:t>
            </a:r>
            <a:r>
              <a:rPr lang="ko-KR" altLang="en-US" sz="1400" b="1" dirty="0">
                <a:solidFill>
                  <a:schemeClr val="bg1"/>
                </a:solidFill>
              </a:rPr>
              <a:t> 회원 가입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분리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90" name="Freeform 303"/>
          <p:cNvSpPr>
            <a:spLocks/>
          </p:cNvSpPr>
          <p:nvPr/>
        </p:nvSpPr>
        <p:spPr bwMode="auto">
          <a:xfrm flipH="1">
            <a:off x="5940267" y="1082180"/>
            <a:ext cx="144000" cy="304669"/>
          </a:xfrm>
          <a:custGeom>
            <a:avLst/>
            <a:gdLst>
              <a:gd name="T0" fmla="*/ 0 w 704"/>
              <a:gd name="T1" fmla="*/ 610 h 1219"/>
              <a:gd name="T2" fmla="*/ 628 w 704"/>
              <a:gd name="T3" fmla="*/ 1219 h 1219"/>
              <a:gd name="T4" fmla="*/ 704 w 704"/>
              <a:gd name="T5" fmla="*/ 1140 h 1219"/>
              <a:gd name="T6" fmla="*/ 704 w 704"/>
              <a:gd name="T7" fmla="*/ 1134 h 1219"/>
              <a:gd name="T8" fmla="*/ 164 w 704"/>
              <a:gd name="T9" fmla="*/ 610 h 1219"/>
              <a:gd name="T10" fmla="*/ 704 w 704"/>
              <a:gd name="T11" fmla="*/ 85 h 1219"/>
              <a:gd name="T12" fmla="*/ 704 w 704"/>
              <a:gd name="T13" fmla="*/ 77 h 1219"/>
              <a:gd name="T14" fmla="*/ 628 w 704"/>
              <a:gd name="T15" fmla="*/ 0 h 1219"/>
              <a:gd name="T16" fmla="*/ 0 w 704"/>
              <a:gd name="T17" fmla="*/ 61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4" h="1219">
                <a:moveTo>
                  <a:pt x="0" y="610"/>
                </a:moveTo>
                <a:lnTo>
                  <a:pt x="628" y="1219"/>
                </a:lnTo>
                <a:lnTo>
                  <a:pt x="704" y="1140"/>
                </a:lnTo>
                <a:lnTo>
                  <a:pt x="704" y="1134"/>
                </a:lnTo>
                <a:lnTo>
                  <a:pt x="164" y="610"/>
                </a:lnTo>
                <a:lnTo>
                  <a:pt x="704" y="85"/>
                </a:lnTo>
                <a:lnTo>
                  <a:pt x="704" y="77"/>
                </a:lnTo>
                <a:lnTo>
                  <a:pt x="628" y="0"/>
                </a:lnTo>
                <a:lnTo>
                  <a:pt x="0" y="6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/>
          </a:p>
        </p:txBody>
      </p:sp>
      <p:sp>
        <p:nvSpPr>
          <p:cNvPr id="91" name="TextBox 90"/>
          <p:cNvSpPr txBox="1"/>
          <p:nvPr/>
        </p:nvSpPr>
        <p:spPr>
          <a:xfrm>
            <a:off x="271463" y="1511238"/>
            <a:ext cx="582143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b="1" dirty="0" smtClean="0">
                <a:solidFill>
                  <a:schemeClr val="accent4"/>
                </a:solidFill>
              </a:rPr>
              <a:t>회원 가입</a:t>
            </a:r>
            <a:r>
              <a:rPr lang="en-US" altLang="ko-KR" b="1" dirty="0" smtClean="0">
                <a:solidFill>
                  <a:schemeClr val="accent4"/>
                </a:solidFill>
              </a:rPr>
              <a:t>: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오프라인 회원가입 시</a:t>
            </a:r>
            <a:r>
              <a:rPr lang="en-US" altLang="ko-KR" dirty="0"/>
              <a:t>,</a:t>
            </a:r>
            <a:r>
              <a:rPr lang="en-US" altLang="ko-KR" dirty="0" smtClean="0"/>
              <a:t> </a:t>
            </a:r>
            <a:r>
              <a:rPr lang="ko-KR" altLang="en-US" b="1" dirty="0" smtClean="0">
                <a:solidFill>
                  <a:schemeClr val="accent4"/>
                </a:solidFill>
              </a:rPr>
              <a:t>온라인은 별도 회원가입 필요</a:t>
            </a:r>
            <a:endParaRPr lang="en-US" altLang="ko-KR" b="1" dirty="0" smtClean="0">
              <a:solidFill>
                <a:schemeClr val="accent4"/>
              </a:solidFill>
            </a:endParaRPr>
          </a:p>
          <a:p>
            <a:pPr lvl="1">
              <a:spcBef>
                <a:spcPts val="600"/>
              </a:spcBef>
            </a:pPr>
            <a:r>
              <a:rPr lang="ko-KR" altLang="en-US" b="1" dirty="0" smtClean="0">
                <a:solidFill>
                  <a:schemeClr val="accent4"/>
                </a:solidFill>
              </a:rPr>
              <a:t>수신 동의</a:t>
            </a:r>
            <a:r>
              <a:rPr lang="en-US" altLang="ko-KR" b="1" dirty="0" smtClean="0">
                <a:solidFill>
                  <a:schemeClr val="accent4"/>
                </a:solidFill>
              </a:rPr>
              <a:t>(Opt-in):</a:t>
            </a:r>
            <a:r>
              <a:rPr lang="en-US" altLang="ko-KR" dirty="0" smtClean="0"/>
              <a:t>  </a:t>
            </a:r>
            <a:r>
              <a:rPr lang="ko-KR" altLang="en-US" dirty="0" smtClean="0"/>
              <a:t>온라인 회원가입 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수신 동의 여부를 채널 별 진행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92" name="Rectangle 91"/>
          <p:cNvSpPr>
            <a:spLocks/>
          </p:cNvSpPr>
          <p:nvPr/>
        </p:nvSpPr>
        <p:spPr>
          <a:xfrm>
            <a:off x="6390042" y="1030030"/>
            <a:ext cx="2167362" cy="391717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buClr>
                <a:srgbClr val="002960"/>
              </a:buClr>
            </a:pPr>
            <a:r>
              <a:rPr lang="ko-KR" altLang="en-US" sz="1400" b="1" dirty="0" smtClean="0">
                <a:solidFill>
                  <a:schemeClr val="bg1"/>
                </a:solidFill>
              </a:rPr>
              <a:t>개선 추진 사항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93" name="TextBox 92"/>
          <p:cNvSpPr txBox="1">
            <a:spLocks/>
          </p:cNvSpPr>
          <p:nvPr/>
        </p:nvSpPr>
        <p:spPr>
          <a:xfrm>
            <a:off x="6499354" y="1511238"/>
            <a:ext cx="1928653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dirty="0" smtClean="0"/>
              <a:t>오프라인 채널에서 가입 시</a:t>
            </a:r>
            <a:r>
              <a:rPr lang="en-US" altLang="ko-KR" dirty="0" smtClean="0"/>
              <a:t>, </a:t>
            </a:r>
            <a:r>
              <a:rPr lang="ko-KR" altLang="en-US" b="1" dirty="0" smtClean="0">
                <a:solidFill>
                  <a:schemeClr val="accent4"/>
                </a:solidFill>
              </a:rPr>
              <a:t>동시에 온</a:t>
            </a:r>
            <a:r>
              <a:rPr lang="en-US" altLang="ko-KR" b="1" dirty="0" smtClean="0">
                <a:solidFill>
                  <a:schemeClr val="accent4"/>
                </a:solidFill>
              </a:rPr>
              <a:t>/</a:t>
            </a:r>
            <a:r>
              <a:rPr lang="ko-KR" altLang="en-US" b="1" dirty="0" smtClean="0">
                <a:solidFill>
                  <a:schemeClr val="accent4"/>
                </a:solidFill>
              </a:rPr>
              <a:t>오프 회원으로 가입</a:t>
            </a:r>
            <a:r>
              <a:rPr lang="ko-KR" altLang="en-US" dirty="0" smtClean="0"/>
              <a:t>되게끔 체계 변경</a:t>
            </a:r>
            <a:endParaRPr lang="en-US" altLang="ko-KR" dirty="0" smtClean="0"/>
          </a:p>
          <a:p>
            <a:pPr lvl="2">
              <a:spcBef>
                <a:spcPts val="600"/>
              </a:spcBef>
            </a:pPr>
            <a:r>
              <a:rPr lang="ko-KR" altLang="en-US" b="1" dirty="0" smtClean="0">
                <a:solidFill>
                  <a:schemeClr val="accent4"/>
                </a:solidFill>
              </a:rPr>
              <a:t>매장에서 고객의 </a:t>
            </a:r>
            <a:r>
              <a:rPr lang="ko-KR" altLang="en-US" b="1" dirty="0" err="1" smtClean="0">
                <a:solidFill>
                  <a:schemeClr val="accent4"/>
                </a:solidFill>
              </a:rPr>
              <a:t>모바일</a:t>
            </a:r>
            <a:r>
              <a:rPr lang="ko-KR" altLang="en-US" b="1" dirty="0" smtClean="0">
                <a:solidFill>
                  <a:schemeClr val="accent4"/>
                </a:solidFill>
              </a:rPr>
              <a:t> 통한 가입</a:t>
            </a:r>
            <a:r>
              <a:rPr lang="ko-KR" altLang="en-US" dirty="0" smtClean="0"/>
              <a:t>을 기본 체계로 하는 방안 적극 검토 필요</a:t>
            </a:r>
            <a:endParaRPr lang="en-US" altLang="ko-KR" dirty="0" smtClean="0"/>
          </a:p>
          <a:p>
            <a:pPr lvl="1">
              <a:spcBef>
                <a:spcPts val="600"/>
              </a:spcBef>
            </a:pPr>
            <a:r>
              <a:rPr lang="ko-KR" altLang="en-US" b="1" dirty="0" smtClean="0">
                <a:solidFill>
                  <a:schemeClr val="accent4"/>
                </a:solidFill>
              </a:rPr>
              <a:t>오프라인 매장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, </a:t>
            </a:r>
            <a:r>
              <a:rPr lang="ko-KR" altLang="en-US" b="1" dirty="0" smtClean="0">
                <a:solidFill>
                  <a:schemeClr val="accent4"/>
                </a:solidFill>
              </a:rPr>
              <a:t>기존 오프라인 </a:t>
            </a:r>
            <a:r>
              <a:rPr lang="en-US" altLang="ko-KR" b="1" dirty="0" smtClean="0">
                <a:solidFill>
                  <a:schemeClr val="accent4"/>
                </a:solidFill>
              </a:rPr>
              <a:t>O</a:t>
            </a:r>
            <a:r>
              <a:rPr lang="en-US" altLang="ko-KR" b="1" dirty="0" smtClean="0">
                <a:solidFill>
                  <a:schemeClr val="accent4"/>
                </a:solidFill>
              </a:rPr>
              <a:t>nly </a:t>
            </a:r>
            <a:r>
              <a:rPr lang="ko-KR" altLang="en-US" b="1" dirty="0" smtClean="0">
                <a:solidFill>
                  <a:schemeClr val="accent4"/>
                </a:solidFill>
              </a:rPr>
              <a:t>고객 </a:t>
            </a:r>
            <a:r>
              <a:rPr lang="ko-KR" altLang="en-US" b="1" dirty="0" smtClean="0">
                <a:solidFill>
                  <a:schemeClr val="accent4"/>
                </a:solidFill>
              </a:rPr>
              <a:t>대상으로 온</a:t>
            </a:r>
            <a:r>
              <a:rPr lang="en-US" altLang="ko-KR" b="1" dirty="0" smtClean="0">
                <a:solidFill>
                  <a:schemeClr val="accent4"/>
                </a:solidFill>
              </a:rPr>
              <a:t>/</a:t>
            </a:r>
            <a:r>
              <a:rPr lang="ko-KR" altLang="en-US" b="1" dirty="0" smtClean="0">
                <a:solidFill>
                  <a:schemeClr val="accent4"/>
                </a:solidFill>
              </a:rPr>
              <a:t>오프 통합 가입 유도 </a:t>
            </a:r>
            <a:r>
              <a:rPr lang="ko-KR" altLang="en-US" dirty="0" smtClean="0"/>
              <a:t>위한 캠페인 검토 필요</a:t>
            </a:r>
            <a:endParaRPr lang="ko-KR" altLang="en-US" dirty="0"/>
          </a:p>
        </p:txBody>
      </p:sp>
      <p:sp>
        <p:nvSpPr>
          <p:cNvPr id="36" name="Rectangle 35"/>
          <p:cNvSpPr/>
          <p:nvPr/>
        </p:nvSpPr>
        <p:spPr>
          <a:xfrm>
            <a:off x="4103641" y="2812684"/>
            <a:ext cx="158797" cy="55274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03641" y="2933296"/>
            <a:ext cx="109537" cy="7461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103641" y="3058053"/>
            <a:ext cx="109537" cy="7461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469084" y="2933296"/>
            <a:ext cx="109537" cy="7461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834004" y="2933296"/>
            <a:ext cx="109537" cy="7461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34004" y="3059254"/>
            <a:ext cx="109537" cy="7461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469084" y="3060406"/>
            <a:ext cx="109537" cy="7461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298963" y="3527460"/>
            <a:ext cx="109537" cy="7461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770176" y="3953868"/>
            <a:ext cx="1521026" cy="7834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b="1" dirty="0" smtClean="0"/>
              <a:t>온라인 </a:t>
            </a:r>
            <a:r>
              <a:rPr lang="en-US" altLang="ko-KR" b="1" dirty="0" smtClean="0"/>
              <a:t>ID</a:t>
            </a:r>
            <a:r>
              <a:rPr lang="ko-KR" altLang="en-US" b="1" dirty="0" smtClean="0"/>
              <a:t>를 넣는 칸이 없음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1157" y="2263992"/>
            <a:ext cx="2460968" cy="2961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Rectangle 54"/>
          <p:cNvSpPr/>
          <p:nvPr/>
        </p:nvSpPr>
        <p:spPr>
          <a:xfrm>
            <a:off x="1161156" y="5348722"/>
            <a:ext cx="2455002" cy="62679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rtlCol="0" anchor="ctr"/>
          <a:lstStyle/>
          <a:p>
            <a:r>
              <a:rPr lang="ko-KR" altLang="en-US" sz="1400" b="1" dirty="0" smtClean="0">
                <a:solidFill>
                  <a:schemeClr val="accent4"/>
                </a:solidFill>
              </a:rPr>
              <a:t>오프라인 매장에서 </a:t>
            </a:r>
            <a:r>
              <a:rPr lang="ko-KR" altLang="en-US" sz="1400" b="1" dirty="0" err="1" smtClean="0">
                <a:solidFill>
                  <a:schemeClr val="accent4"/>
                </a:solidFill>
              </a:rPr>
              <a:t>태블릿</a:t>
            </a:r>
            <a:r>
              <a:rPr lang="ko-KR" altLang="en-US" sz="1400" b="1" dirty="0" smtClean="0">
                <a:solidFill>
                  <a:schemeClr val="accent4"/>
                </a:solidFill>
              </a:rPr>
              <a:t> 또는 </a:t>
            </a:r>
            <a:r>
              <a:rPr lang="en-US" altLang="ko-KR" sz="1400" b="1" dirty="0" smtClean="0">
                <a:solidFill>
                  <a:schemeClr val="accent4"/>
                </a:solidFill>
              </a:rPr>
              <a:t>POS </a:t>
            </a:r>
            <a:r>
              <a:rPr lang="ko-KR" altLang="en-US" sz="1400" b="1" dirty="0" smtClean="0">
                <a:solidFill>
                  <a:schemeClr val="accent4"/>
                </a:solidFill>
              </a:rPr>
              <a:t>통해 가입</a:t>
            </a:r>
            <a:endParaRPr lang="ko-KR" altLang="en-US" sz="1400" dirty="0" smtClean="0">
              <a:solidFill>
                <a:schemeClr val="accent4"/>
              </a:solidFill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9335" y="2263992"/>
            <a:ext cx="2563320" cy="3084730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757612" y="5348722"/>
            <a:ext cx="2405644" cy="62679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rtlCol="0" anchor="ctr"/>
          <a:lstStyle/>
          <a:p>
            <a:r>
              <a:rPr lang="ko-KR" altLang="en-US" sz="1400" b="1" dirty="0" smtClean="0">
                <a:solidFill>
                  <a:schemeClr val="accent4"/>
                </a:solidFill>
              </a:rPr>
              <a:t>별도의 온라인 회원 가입 필요</a:t>
            </a:r>
            <a:endParaRPr lang="ko-KR" altLang="en-US" sz="1400" dirty="0" smtClean="0">
              <a:solidFill>
                <a:schemeClr val="accent4"/>
              </a:solidFill>
            </a:endParaRPr>
          </a:p>
        </p:txBody>
      </p:sp>
      <p:grpSp>
        <p:nvGrpSpPr>
          <p:cNvPr id="30" name="Group 29"/>
          <p:cNvGrpSpPr>
            <a:grpSpLocks/>
          </p:cNvGrpSpPr>
          <p:nvPr/>
        </p:nvGrpSpPr>
        <p:grpSpPr>
          <a:xfrm>
            <a:off x="8199915" y="936027"/>
            <a:ext cx="440976" cy="440976"/>
            <a:chOff x="1941883" y="3508260"/>
            <a:chExt cx="1259487" cy="1259487"/>
          </a:xfrm>
        </p:grpSpPr>
        <p:sp>
          <p:nvSpPr>
            <p:cNvPr id="31" name="Oval 30"/>
            <p:cNvSpPr/>
            <p:nvPr/>
          </p:nvSpPr>
          <p:spPr bwMode="auto">
            <a:xfrm>
              <a:off x="1941883" y="3508260"/>
              <a:ext cx="1259487" cy="1259487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82721" tIns="41360" rIns="82721" bIns="413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827201"/>
              <a:endParaRPr lang="ko-KR" altLang="en-US" sz="1447">
                <a:latin typeface="Arial" pitchFamily="34" charset="0"/>
              </a:endParaRPr>
            </a:p>
          </p:txBody>
        </p:sp>
        <p:sp>
          <p:nvSpPr>
            <p:cNvPr id="34" name="Isosceles Triangle 11"/>
            <p:cNvSpPr/>
            <p:nvPr/>
          </p:nvSpPr>
          <p:spPr bwMode="auto">
            <a:xfrm rot="13200187">
              <a:off x="2046367" y="3647787"/>
              <a:ext cx="928598" cy="1117592"/>
            </a:xfrm>
            <a:custGeom>
              <a:avLst/>
              <a:gdLst/>
              <a:ahLst/>
              <a:cxnLst/>
              <a:rect l="l" t="t" r="r" b="b"/>
              <a:pathLst>
                <a:path w="1305237" h="1570884">
                  <a:moveTo>
                    <a:pt x="1072131" y="1418167"/>
                  </a:moveTo>
                  <a:cubicBezTo>
                    <a:pt x="796044" y="1649857"/>
                    <a:pt x="384408" y="1613866"/>
                    <a:pt x="152717" y="1337779"/>
                  </a:cubicBezTo>
                  <a:cubicBezTo>
                    <a:pt x="-78973" y="1061692"/>
                    <a:pt x="-42982" y="650056"/>
                    <a:pt x="233105" y="418365"/>
                  </a:cubicBezTo>
                  <a:cubicBezTo>
                    <a:pt x="308380" y="355195"/>
                    <a:pt x="393731" y="311924"/>
                    <a:pt x="483238" y="289758"/>
                  </a:cubicBezTo>
                  <a:lnTo>
                    <a:pt x="651298" y="0"/>
                  </a:lnTo>
                  <a:lnTo>
                    <a:pt x="818510" y="288298"/>
                  </a:lnTo>
                  <a:cubicBezTo>
                    <a:pt x="944910" y="320213"/>
                    <a:pt x="1062344" y="391298"/>
                    <a:pt x="1152519" y="498753"/>
                  </a:cubicBezTo>
                  <a:cubicBezTo>
                    <a:pt x="1384209" y="774841"/>
                    <a:pt x="1348219" y="1186476"/>
                    <a:pt x="1072131" y="1418167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82721" tIns="41360" rIns="82721" bIns="413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827201"/>
              <a:endParaRPr lang="ko-KR" altLang="en-US" sz="1447">
                <a:latin typeface="Arial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2475237" y="3837572"/>
              <a:ext cx="192779" cy="600863"/>
              <a:chOff x="1598341" y="4552000"/>
              <a:chExt cx="133974" cy="417577"/>
            </a:xfrm>
          </p:grpSpPr>
          <p:sp>
            <p:nvSpPr>
              <p:cNvPr id="44" name="Freeform 17"/>
              <p:cNvSpPr>
                <a:spLocks/>
              </p:cNvSpPr>
              <p:nvPr/>
            </p:nvSpPr>
            <p:spPr bwMode="auto">
              <a:xfrm>
                <a:off x="1598341" y="4552000"/>
                <a:ext cx="133974" cy="283232"/>
              </a:xfrm>
              <a:custGeom>
                <a:avLst/>
                <a:gdLst>
                  <a:gd name="T0" fmla="*/ 1120 w 1122"/>
                  <a:gd name="T1" fmla="*/ 157 h 2372"/>
                  <a:gd name="T2" fmla="*/ 1116 w 1122"/>
                  <a:gd name="T3" fmla="*/ 125 h 2372"/>
                  <a:gd name="T4" fmla="*/ 1107 w 1122"/>
                  <a:gd name="T5" fmla="*/ 96 h 2372"/>
                  <a:gd name="T6" fmla="*/ 1091 w 1122"/>
                  <a:gd name="T7" fmla="*/ 69 h 2372"/>
                  <a:gd name="T8" fmla="*/ 1072 w 1122"/>
                  <a:gd name="T9" fmla="*/ 46 h 2372"/>
                  <a:gd name="T10" fmla="*/ 1047 w 1122"/>
                  <a:gd name="T11" fmla="*/ 26 h 2372"/>
                  <a:gd name="T12" fmla="*/ 1021 w 1122"/>
                  <a:gd name="T13" fmla="*/ 13 h 2372"/>
                  <a:gd name="T14" fmla="*/ 991 w 1122"/>
                  <a:gd name="T15" fmla="*/ 3 h 2372"/>
                  <a:gd name="T16" fmla="*/ 959 w 1122"/>
                  <a:gd name="T17" fmla="*/ 0 h 2372"/>
                  <a:gd name="T18" fmla="*/ 958 w 1122"/>
                  <a:gd name="T19" fmla="*/ 0 h 2372"/>
                  <a:gd name="T20" fmla="*/ 184 w 1122"/>
                  <a:gd name="T21" fmla="*/ 0 h 2372"/>
                  <a:gd name="T22" fmla="*/ 183 w 1122"/>
                  <a:gd name="T23" fmla="*/ 0 h 2372"/>
                  <a:gd name="T24" fmla="*/ 161 w 1122"/>
                  <a:gd name="T25" fmla="*/ 0 h 2372"/>
                  <a:gd name="T26" fmla="*/ 131 w 1122"/>
                  <a:gd name="T27" fmla="*/ 2 h 2372"/>
                  <a:gd name="T28" fmla="*/ 103 w 1122"/>
                  <a:gd name="T29" fmla="*/ 10 h 2372"/>
                  <a:gd name="T30" fmla="*/ 78 w 1122"/>
                  <a:gd name="T31" fmla="*/ 23 h 2372"/>
                  <a:gd name="T32" fmla="*/ 55 w 1122"/>
                  <a:gd name="T33" fmla="*/ 40 h 2372"/>
                  <a:gd name="T34" fmla="*/ 35 w 1122"/>
                  <a:gd name="T35" fmla="*/ 60 h 2372"/>
                  <a:gd name="T36" fmla="*/ 19 w 1122"/>
                  <a:gd name="T37" fmla="*/ 84 h 2372"/>
                  <a:gd name="T38" fmla="*/ 7 w 1122"/>
                  <a:gd name="T39" fmla="*/ 110 h 2372"/>
                  <a:gd name="T40" fmla="*/ 0 w 1122"/>
                  <a:gd name="T41" fmla="*/ 139 h 2372"/>
                  <a:gd name="T42" fmla="*/ 1 w 1122"/>
                  <a:gd name="T43" fmla="*/ 138 h 2372"/>
                  <a:gd name="T44" fmla="*/ 0 w 1122"/>
                  <a:gd name="T45" fmla="*/ 153 h 2372"/>
                  <a:gd name="T46" fmla="*/ 319 w 1122"/>
                  <a:gd name="T47" fmla="*/ 2220 h 2372"/>
                  <a:gd name="T48" fmla="*/ 320 w 1122"/>
                  <a:gd name="T49" fmla="*/ 2235 h 2372"/>
                  <a:gd name="T50" fmla="*/ 326 w 1122"/>
                  <a:gd name="T51" fmla="*/ 2266 h 2372"/>
                  <a:gd name="T52" fmla="*/ 339 w 1122"/>
                  <a:gd name="T53" fmla="*/ 2292 h 2372"/>
                  <a:gd name="T54" fmla="*/ 355 w 1122"/>
                  <a:gd name="T55" fmla="*/ 2317 h 2372"/>
                  <a:gd name="T56" fmla="*/ 377 w 1122"/>
                  <a:gd name="T57" fmla="*/ 2337 h 2372"/>
                  <a:gd name="T58" fmla="*/ 402 w 1122"/>
                  <a:gd name="T59" fmla="*/ 2354 h 2372"/>
                  <a:gd name="T60" fmla="*/ 430 w 1122"/>
                  <a:gd name="T61" fmla="*/ 2365 h 2372"/>
                  <a:gd name="T62" fmla="*/ 460 w 1122"/>
                  <a:gd name="T63" fmla="*/ 2371 h 2372"/>
                  <a:gd name="T64" fmla="*/ 644 w 1122"/>
                  <a:gd name="T65" fmla="*/ 2372 h 2372"/>
                  <a:gd name="T66" fmla="*/ 659 w 1122"/>
                  <a:gd name="T67" fmla="*/ 2371 h 2372"/>
                  <a:gd name="T68" fmla="*/ 688 w 1122"/>
                  <a:gd name="T69" fmla="*/ 2366 h 2372"/>
                  <a:gd name="T70" fmla="*/ 715 w 1122"/>
                  <a:gd name="T71" fmla="*/ 2355 h 2372"/>
                  <a:gd name="T72" fmla="*/ 739 w 1122"/>
                  <a:gd name="T73" fmla="*/ 2340 h 2372"/>
                  <a:gd name="T74" fmla="*/ 760 w 1122"/>
                  <a:gd name="T75" fmla="*/ 2320 h 2372"/>
                  <a:gd name="T76" fmla="*/ 776 w 1122"/>
                  <a:gd name="T77" fmla="*/ 2298 h 2372"/>
                  <a:gd name="T78" fmla="*/ 789 w 1122"/>
                  <a:gd name="T79" fmla="*/ 2273 h 2372"/>
                  <a:gd name="T80" fmla="*/ 796 w 1122"/>
                  <a:gd name="T81" fmla="*/ 2245 h 2372"/>
                  <a:gd name="T82" fmla="*/ 798 w 1122"/>
                  <a:gd name="T83" fmla="*/ 2230 h 2372"/>
                  <a:gd name="T84" fmla="*/ 1120 w 1122"/>
                  <a:gd name="T85" fmla="*/ 160 h 2372"/>
                  <a:gd name="T86" fmla="*/ 1122 w 1122"/>
                  <a:gd name="T87" fmla="*/ 157 h 2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2" h="2372">
                    <a:moveTo>
                      <a:pt x="1120" y="157"/>
                    </a:moveTo>
                    <a:lnTo>
                      <a:pt x="1120" y="157"/>
                    </a:lnTo>
                    <a:lnTo>
                      <a:pt x="1119" y="141"/>
                    </a:lnTo>
                    <a:lnTo>
                      <a:pt x="1116" y="125"/>
                    </a:lnTo>
                    <a:lnTo>
                      <a:pt x="1111" y="110"/>
                    </a:lnTo>
                    <a:lnTo>
                      <a:pt x="1107" y="96"/>
                    </a:lnTo>
                    <a:lnTo>
                      <a:pt x="1100" y="82"/>
                    </a:lnTo>
                    <a:lnTo>
                      <a:pt x="1091" y="69"/>
                    </a:lnTo>
                    <a:lnTo>
                      <a:pt x="1081" y="57"/>
                    </a:lnTo>
                    <a:lnTo>
                      <a:pt x="1072" y="46"/>
                    </a:lnTo>
                    <a:lnTo>
                      <a:pt x="1060" y="36"/>
                    </a:lnTo>
                    <a:lnTo>
                      <a:pt x="1047" y="26"/>
                    </a:lnTo>
                    <a:lnTo>
                      <a:pt x="1035" y="18"/>
                    </a:lnTo>
                    <a:lnTo>
                      <a:pt x="1021" y="13"/>
                    </a:lnTo>
                    <a:lnTo>
                      <a:pt x="1006" y="7"/>
                    </a:lnTo>
                    <a:lnTo>
                      <a:pt x="991" y="3"/>
                    </a:lnTo>
                    <a:lnTo>
                      <a:pt x="974" y="1"/>
                    </a:lnTo>
                    <a:lnTo>
                      <a:pt x="959" y="0"/>
                    </a:lnTo>
                    <a:lnTo>
                      <a:pt x="958" y="0"/>
                    </a:lnTo>
                    <a:lnTo>
                      <a:pt x="958" y="0"/>
                    </a:lnTo>
                    <a:lnTo>
                      <a:pt x="957" y="0"/>
                    </a:lnTo>
                    <a:lnTo>
                      <a:pt x="184" y="0"/>
                    </a:lnTo>
                    <a:lnTo>
                      <a:pt x="56" y="97"/>
                    </a:lnTo>
                    <a:lnTo>
                      <a:pt x="183" y="0"/>
                    </a:lnTo>
                    <a:lnTo>
                      <a:pt x="161" y="0"/>
                    </a:lnTo>
                    <a:lnTo>
                      <a:pt x="161" y="0"/>
                    </a:lnTo>
                    <a:lnTo>
                      <a:pt x="146" y="1"/>
                    </a:lnTo>
                    <a:lnTo>
                      <a:pt x="131" y="2"/>
                    </a:lnTo>
                    <a:lnTo>
                      <a:pt x="117" y="6"/>
                    </a:lnTo>
                    <a:lnTo>
                      <a:pt x="103" y="10"/>
                    </a:lnTo>
                    <a:lnTo>
                      <a:pt x="90" y="16"/>
                    </a:lnTo>
                    <a:lnTo>
                      <a:pt x="78" y="23"/>
                    </a:lnTo>
                    <a:lnTo>
                      <a:pt x="65" y="31"/>
                    </a:lnTo>
                    <a:lnTo>
                      <a:pt x="55" y="40"/>
                    </a:lnTo>
                    <a:lnTo>
                      <a:pt x="44" y="50"/>
                    </a:lnTo>
                    <a:lnTo>
                      <a:pt x="35" y="60"/>
                    </a:lnTo>
                    <a:lnTo>
                      <a:pt x="26" y="72"/>
                    </a:lnTo>
                    <a:lnTo>
                      <a:pt x="19" y="84"/>
                    </a:lnTo>
                    <a:lnTo>
                      <a:pt x="13" y="97"/>
                    </a:lnTo>
                    <a:lnTo>
                      <a:pt x="7" y="110"/>
                    </a:lnTo>
                    <a:lnTo>
                      <a:pt x="4" y="125"/>
                    </a:lnTo>
                    <a:lnTo>
                      <a:pt x="0" y="139"/>
                    </a:lnTo>
                    <a:lnTo>
                      <a:pt x="1" y="138"/>
                    </a:lnTo>
                    <a:lnTo>
                      <a:pt x="1" y="138"/>
                    </a:lnTo>
                    <a:lnTo>
                      <a:pt x="0" y="146"/>
                    </a:lnTo>
                    <a:lnTo>
                      <a:pt x="0" y="153"/>
                    </a:lnTo>
                    <a:lnTo>
                      <a:pt x="319" y="2203"/>
                    </a:lnTo>
                    <a:lnTo>
                      <a:pt x="319" y="2220"/>
                    </a:lnTo>
                    <a:lnTo>
                      <a:pt x="319" y="2220"/>
                    </a:lnTo>
                    <a:lnTo>
                      <a:pt x="320" y="2235"/>
                    </a:lnTo>
                    <a:lnTo>
                      <a:pt x="322" y="2251"/>
                    </a:lnTo>
                    <a:lnTo>
                      <a:pt x="326" y="2266"/>
                    </a:lnTo>
                    <a:lnTo>
                      <a:pt x="332" y="2279"/>
                    </a:lnTo>
                    <a:lnTo>
                      <a:pt x="339" y="2292"/>
                    </a:lnTo>
                    <a:lnTo>
                      <a:pt x="347" y="2305"/>
                    </a:lnTo>
                    <a:lnTo>
                      <a:pt x="355" y="2317"/>
                    </a:lnTo>
                    <a:lnTo>
                      <a:pt x="365" y="2327"/>
                    </a:lnTo>
                    <a:lnTo>
                      <a:pt x="377" y="2337"/>
                    </a:lnTo>
                    <a:lnTo>
                      <a:pt x="388" y="2347"/>
                    </a:lnTo>
                    <a:lnTo>
                      <a:pt x="402" y="2354"/>
                    </a:lnTo>
                    <a:lnTo>
                      <a:pt x="415" y="2361"/>
                    </a:lnTo>
                    <a:lnTo>
                      <a:pt x="430" y="2365"/>
                    </a:lnTo>
                    <a:lnTo>
                      <a:pt x="445" y="2369"/>
                    </a:lnTo>
                    <a:lnTo>
                      <a:pt x="460" y="2371"/>
                    </a:lnTo>
                    <a:lnTo>
                      <a:pt x="476" y="2372"/>
                    </a:lnTo>
                    <a:lnTo>
                      <a:pt x="644" y="2372"/>
                    </a:lnTo>
                    <a:lnTo>
                      <a:pt x="644" y="2372"/>
                    </a:lnTo>
                    <a:lnTo>
                      <a:pt x="659" y="2371"/>
                    </a:lnTo>
                    <a:lnTo>
                      <a:pt x="674" y="2370"/>
                    </a:lnTo>
                    <a:lnTo>
                      <a:pt x="688" y="2366"/>
                    </a:lnTo>
                    <a:lnTo>
                      <a:pt x="702" y="2361"/>
                    </a:lnTo>
                    <a:lnTo>
                      <a:pt x="715" y="2355"/>
                    </a:lnTo>
                    <a:lnTo>
                      <a:pt x="728" y="2348"/>
                    </a:lnTo>
                    <a:lnTo>
                      <a:pt x="739" y="2340"/>
                    </a:lnTo>
                    <a:lnTo>
                      <a:pt x="750" y="2330"/>
                    </a:lnTo>
                    <a:lnTo>
                      <a:pt x="760" y="2320"/>
                    </a:lnTo>
                    <a:lnTo>
                      <a:pt x="768" y="2310"/>
                    </a:lnTo>
                    <a:lnTo>
                      <a:pt x="776" y="2298"/>
                    </a:lnTo>
                    <a:lnTo>
                      <a:pt x="783" y="2285"/>
                    </a:lnTo>
                    <a:lnTo>
                      <a:pt x="789" y="2273"/>
                    </a:lnTo>
                    <a:lnTo>
                      <a:pt x="793" y="2259"/>
                    </a:lnTo>
                    <a:lnTo>
                      <a:pt x="796" y="2245"/>
                    </a:lnTo>
                    <a:lnTo>
                      <a:pt x="797" y="2230"/>
                    </a:lnTo>
                    <a:lnTo>
                      <a:pt x="798" y="2230"/>
                    </a:lnTo>
                    <a:lnTo>
                      <a:pt x="1120" y="171"/>
                    </a:lnTo>
                    <a:lnTo>
                      <a:pt x="1120" y="160"/>
                    </a:lnTo>
                    <a:lnTo>
                      <a:pt x="1120" y="160"/>
                    </a:lnTo>
                    <a:lnTo>
                      <a:pt x="1122" y="157"/>
                    </a:lnTo>
                    <a:lnTo>
                      <a:pt x="1120" y="157"/>
                    </a:lnTo>
                    <a:close/>
                  </a:path>
                </a:pathLst>
              </a:custGeom>
              <a:solidFill>
                <a:schemeClr val="accent4"/>
              </a:solidFill>
              <a:ln w="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2721" tIns="41360" rIns="82721" bIns="4136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629"/>
              </a:p>
            </p:txBody>
          </p:sp>
          <p:sp>
            <p:nvSpPr>
              <p:cNvPr id="45" name="Oval 44"/>
              <p:cNvSpPr/>
              <p:nvPr/>
            </p:nvSpPr>
            <p:spPr bwMode="auto">
              <a:xfrm>
                <a:off x="1614139" y="4867199"/>
                <a:ext cx="102378" cy="102378"/>
              </a:xfrm>
              <a:prstGeom prst="ellipse">
                <a:avLst/>
              </a:prstGeom>
              <a:solidFill>
                <a:schemeClr val="accent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82721" tIns="41360" rIns="82721" bIns="4136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827201"/>
                <a:endParaRPr lang="ko-KR" altLang="en-US" sz="1447">
                  <a:latin typeface="Arial" pitchFamily="34" charset="0"/>
                </a:endParaRPr>
              </a:p>
            </p:txBody>
          </p:sp>
        </p:grpSp>
      </p:grpSp>
      <p:sp>
        <p:nvSpPr>
          <p:cNvPr id="46" name="5. Source"/>
          <p:cNvSpPr>
            <a:spLocks noChangeArrowheads="1"/>
          </p:cNvSpPr>
          <p:nvPr/>
        </p:nvSpPr>
        <p:spPr bwMode="gray">
          <a:xfrm>
            <a:off x="119063" y="6507558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</a:t>
            </a:r>
            <a:r>
              <a:rPr lang="ko-KR" altLang="en-US" sz="800" baseline="0" dirty="0" err="1" smtClean="0">
                <a:solidFill>
                  <a:srgbClr val="808080"/>
                </a:solidFill>
                <a:latin typeface="+mn-lt"/>
                <a:ea typeface="+mn-ea"/>
              </a:rPr>
              <a:t>고객사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 </a:t>
            </a:r>
            <a:r>
              <a:rPr lang="ko-KR" altLang="en-US" sz="800" dirty="0" smtClean="0">
                <a:solidFill>
                  <a:srgbClr val="808080"/>
                </a:solidFill>
                <a:latin typeface="+mn-lt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239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814" name="think-cell Slide" r:id="rId8" imgW="492" imgH="493" progId="TCLayout.ActiveDocument.1">
                  <p:embed/>
                </p:oleObj>
              </mc:Choice>
              <mc:Fallback>
                <p:oleObj name="think-cell Slide" r:id="rId8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307777"/>
          </a:xfrm>
        </p:spPr>
        <p:txBody>
          <a:bodyPr/>
          <a:lstStyle/>
          <a:p>
            <a:pPr marL="360000" lvl="1" indent="0" latinLnBrk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sz="2000" b="0" dirty="0" smtClean="0">
                <a:latin typeface="+mj-ea"/>
                <a:ea typeface="+mj-ea"/>
              </a:rPr>
              <a:t>AP</a:t>
            </a:r>
            <a:r>
              <a:rPr lang="ko-KR" altLang="en-US" sz="2000" b="0" dirty="0" smtClean="0">
                <a:latin typeface="+mj-ea"/>
                <a:ea typeface="+mj-ea"/>
              </a:rPr>
              <a:t>몰 활성화를 </a:t>
            </a:r>
            <a:r>
              <a:rPr lang="ko-KR" altLang="en-US" sz="2000" b="0" dirty="0" smtClean="0">
                <a:latin typeface="+mj-ea"/>
                <a:ea typeface="+mj-ea"/>
              </a:rPr>
              <a:t>위해서는</a:t>
            </a:r>
            <a:r>
              <a:rPr lang="en-US" altLang="ko-KR" sz="2000" b="0" dirty="0" smtClean="0">
                <a:latin typeface="+mj-ea"/>
                <a:ea typeface="+mj-ea"/>
              </a:rPr>
              <a:t> </a:t>
            </a:r>
            <a:r>
              <a:rPr lang="ko-KR" altLang="en-US" sz="2000" b="0" dirty="0" smtClean="0">
                <a:latin typeface="+mj-ea"/>
                <a:ea typeface="+mj-ea"/>
              </a:rPr>
              <a:t>접근 가능 고객의 수를 확대하는 것이 필요함</a:t>
            </a:r>
            <a:endParaRPr lang="en-US" altLang="ko-KR" sz="2000" b="0" dirty="0">
              <a:latin typeface="+mj-ea"/>
              <a:ea typeface="+mj-ea"/>
            </a:endParaRPr>
          </a:p>
        </p:txBody>
      </p:sp>
      <p:sp>
        <p:nvSpPr>
          <p:cNvPr id="8" name="TextBox 137"/>
          <p:cNvSpPr txBox="1"/>
          <p:nvPr>
            <p:custDataLst>
              <p:tags r:id="rId3"/>
            </p:custDataLst>
          </p:nvPr>
        </p:nvSpPr>
        <p:spPr>
          <a:xfrm>
            <a:off x="462267" y="1039230"/>
            <a:ext cx="5544000" cy="52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5370" y="3285449"/>
            <a:ext cx="1260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b="1" dirty="0" smtClean="0"/>
              <a:t>뷰티 포인트 회원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55370" y="3947240"/>
            <a:ext cx="1260000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2,275</a:t>
            </a:r>
            <a:r>
              <a:rPr lang="ko-KR" altLang="en-US" dirty="0" smtClean="0">
                <a:solidFill>
                  <a:schemeClr val="bg2"/>
                </a:solidFill>
              </a:rPr>
              <a:t>만 명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00996" y="2312249"/>
            <a:ext cx="1260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b="1" dirty="0" smtClean="0"/>
              <a:t>온라인 회원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00996" y="2975068"/>
            <a:ext cx="1260000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486</a:t>
            </a:r>
            <a:r>
              <a:rPr lang="ko-KR" altLang="en-US" dirty="0" smtClean="0">
                <a:solidFill>
                  <a:schemeClr val="bg2"/>
                </a:solidFill>
              </a:rPr>
              <a:t>만 명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00996" y="4155948"/>
            <a:ext cx="1260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b="1" dirty="0" smtClean="0"/>
              <a:t>온라인 비회원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00996" y="4817739"/>
            <a:ext cx="1260000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1,781</a:t>
            </a:r>
            <a:r>
              <a:rPr lang="ko-KR" altLang="en-US" dirty="0" smtClean="0">
                <a:solidFill>
                  <a:schemeClr val="bg2"/>
                </a:solidFill>
              </a:rPr>
              <a:t>만 명</a:t>
            </a:r>
          </a:p>
        </p:txBody>
      </p:sp>
      <p:cxnSp>
        <p:nvCxnSpPr>
          <p:cNvPr id="15" name="Elbow Connector 14"/>
          <p:cNvCxnSpPr>
            <a:stCxn id="9" idx="3"/>
            <a:endCxn id="11" idx="1"/>
          </p:cNvCxnSpPr>
          <p:nvPr/>
        </p:nvCxnSpPr>
        <p:spPr>
          <a:xfrm flipV="1">
            <a:off x="2115370" y="2636249"/>
            <a:ext cx="585626" cy="973200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9" idx="3"/>
            <a:endCxn id="13" idx="1"/>
          </p:cNvCxnSpPr>
          <p:nvPr/>
        </p:nvCxnSpPr>
        <p:spPr>
          <a:xfrm>
            <a:off x="2115370" y="3609449"/>
            <a:ext cx="585626" cy="870499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9" idx="1"/>
            <a:endCxn id="41" idx="1"/>
          </p:cNvCxnSpPr>
          <p:nvPr/>
        </p:nvCxnSpPr>
        <p:spPr>
          <a:xfrm rot="10800000" flipV="1">
            <a:off x="855370" y="3609448"/>
            <a:ext cx="12700" cy="2119999"/>
          </a:xfrm>
          <a:prstGeom prst="bentConnector3">
            <a:avLst>
              <a:gd name="adj1" fmla="val 1800000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537528" y="1479095"/>
            <a:ext cx="1260000" cy="648000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b="1" dirty="0" smtClean="0"/>
              <a:t>AP Mall Opt-in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537528" y="2141914"/>
            <a:ext cx="1260000" cy="288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~120</a:t>
            </a:r>
            <a:r>
              <a:rPr lang="ko-KR" altLang="en-US" dirty="0" smtClean="0">
                <a:solidFill>
                  <a:schemeClr val="bg2"/>
                </a:solidFill>
              </a:rPr>
              <a:t>만 명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537528" y="3066027"/>
            <a:ext cx="1260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b="1" dirty="0" smtClean="0"/>
              <a:t>AP Mall Opt-out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537528" y="3728846"/>
            <a:ext cx="1260000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~366</a:t>
            </a:r>
            <a:r>
              <a:rPr lang="ko-KR" altLang="en-US" dirty="0" smtClean="0">
                <a:solidFill>
                  <a:schemeClr val="bg2"/>
                </a:solidFill>
              </a:rPr>
              <a:t>만 명</a:t>
            </a:r>
          </a:p>
        </p:txBody>
      </p:sp>
      <p:cxnSp>
        <p:nvCxnSpPr>
          <p:cNvPr id="58" name="Elbow Connector 57"/>
          <p:cNvCxnSpPr>
            <a:stCxn id="11" idx="3"/>
            <a:endCxn id="54" idx="1"/>
          </p:cNvCxnSpPr>
          <p:nvPr/>
        </p:nvCxnSpPr>
        <p:spPr>
          <a:xfrm flipV="1">
            <a:off x="3960996" y="1803095"/>
            <a:ext cx="576532" cy="833154"/>
          </a:xfrm>
          <a:prstGeom prst="bentConnector3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1" idx="3"/>
            <a:endCxn id="56" idx="1"/>
          </p:cNvCxnSpPr>
          <p:nvPr/>
        </p:nvCxnSpPr>
        <p:spPr>
          <a:xfrm>
            <a:off x="3960996" y="2636249"/>
            <a:ext cx="576532" cy="753778"/>
          </a:xfrm>
          <a:prstGeom prst="bentConnector3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28"/>
          <p:cNvSpPr txBox="1"/>
          <p:nvPr>
            <p:custDataLst>
              <p:tags r:id="rId4"/>
            </p:custDataLst>
          </p:nvPr>
        </p:nvSpPr>
        <p:spPr>
          <a:xfrm>
            <a:off x="577640" y="1171154"/>
            <a:ext cx="4094702" cy="22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en-US" altLang="ko-KR" b="1" dirty="0" smtClean="0">
                <a:solidFill>
                  <a:schemeClr val="tx2"/>
                </a:solidFill>
              </a:rPr>
              <a:t>2017</a:t>
            </a:r>
            <a:r>
              <a:rPr lang="ko-KR" altLang="en-US" b="1" dirty="0" smtClean="0">
                <a:solidFill>
                  <a:schemeClr val="tx2"/>
                </a:solidFill>
              </a:rPr>
              <a:t>년 </a:t>
            </a:r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r>
              <a:rPr lang="ko-KR" altLang="en-US" b="1" dirty="0" smtClean="0">
                <a:solidFill>
                  <a:schemeClr val="tx2"/>
                </a:solidFill>
              </a:rPr>
              <a:t>월 마감 기준 뷰티 포인트 회원 구성</a:t>
            </a:r>
            <a:endParaRPr lang="en-US" altLang="ko-KR" b="1" dirty="0" smtClean="0">
              <a:solidFill>
                <a:schemeClr val="tx2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776256" y="1708998"/>
            <a:ext cx="1927103" cy="3696450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dirty="0" smtClean="0">
              <a:solidFill>
                <a:schemeClr val="bg2"/>
              </a:solidFill>
            </a:endParaRPr>
          </a:p>
        </p:txBody>
      </p:sp>
      <p:sp>
        <p:nvSpPr>
          <p:cNvPr id="64" name="Rectangle 28"/>
          <p:cNvSpPr txBox="1"/>
          <p:nvPr>
            <p:custDataLst>
              <p:tags r:id="rId5"/>
            </p:custDataLst>
          </p:nvPr>
        </p:nvSpPr>
        <p:spPr>
          <a:xfrm>
            <a:off x="7016925" y="2255568"/>
            <a:ext cx="1482199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spcBef>
                <a:spcPts val="600"/>
              </a:spcBef>
              <a:buNone/>
            </a:pPr>
            <a:r>
              <a:rPr lang="ko-KR" altLang="en-US" b="1" dirty="0" err="1" smtClean="0">
                <a:solidFill>
                  <a:schemeClr val="bg2"/>
                </a:solidFill>
              </a:rPr>
              <a:t>캠프아문젠</a:t>
            </a:r>
            <a:r>
              <a:rPr lang="en-US" altLang="ko-KR" b="1" dirty="0" smtClean="0">
                <a:solidFill>
                  <a:schemeClr val="bg2"/>
                </a:solidFill>
              </a:rPr>
              <a:t>/AP Mall</a:t>
            </a:r>
            <a:r>
              <a:rPr lang="ko-KR" altLang="en-US" b="1" dirty="0" smtClean="0">
                <a:solidFill>
                  <a:schemeClr val="bg2"/>
                </a:solidFill>
              </a:rPr>
              <a:t>이 </a:t>
            </a:r>
            <a:r>
              <a:rPr lang="en-US" altLang="ko-KR" b="1" dirty="0" smtClean="0">
                <a:solidFill>
                  <a:schemeClr val="bg2"/>
                </a:solidFill>
              </a:rPr>
              <a:t>“</a:t>
            </a:r>
            <a:r>
              <a:rPr lang="ko-KR" altLang="en-US" b="1" dirty="0" smtClean="0">
                <a:solidFill>
                  <a:schemeClr val="bg2"/>
                </a:solidFill>
              </a:rPr>
              <a:t>접근 가능한 고객 수</a:t>
            </a:r>
            <a:r>
              <a:rPr lang="en-US" altLang="ko-KR" b="1" dirty="0" smtClean="0">
                <a:solidFill>
                  <a:schemeClr val="bg2"/>
                </a:solidFill>
              </a:rPr>
              <a:t>”</a:t>
            </a:r>
            <a:r>
              <a:rPr lang="ko-KR" altLang="en-US" b="1" dirty="0" smtClean="0">
                <a:solidFill>
                  <a:schemeClr val="bg2"/>
                </a:solidFill>
              </a:rPr>
              <a:t>를 확대하기 위해서는</a:t>
            </a:r>
            <a:r>
              <a:rPr lang="en-US" altLang="ko-KR" b="1" dirty="0" smtClean="0">
                <a:solidFill>
                  <a:schemeClr val="bg2"/>
                </a:solidFill>
              </a:rPr>
              <a:t>, </a:t>
            </a:r>
            <a:r>
              <a:rPr lang="ko-KR" altLang="en-US" b="1" dirty="0" smtClean="0">
                <a:solidFill>
                  <a:schemeClr val="bg2"/>
                </a:solidFill>
              </a:rPr>
              <a:t>오프라인 매장에서 </a:t>
            </a:r>
            <a:r>
              <a:rPr lang="en-US" altLang="ko-KR" b="1" dirty="0" smtClean="0">
                <a:solidFill>
                  <a:schemeClr val="bg2"/>
                </a:solidFill>
              </a:rPr>
              <a:t>AP mall opt-in</a:t>
            </a:r>
            <a:r>
              <a:rPr lang="ko-KR" altLang="en-US" b="1" dirty="0" smtClean="0">
                <a:solidFill>
                  <a:schemeClr val="bg2"/>
                </a:solidFill>
              </a:rPr>
              <a:t>고객 확대를 적극 추진해주는 것이 필요함</a:t>
            </a:r>
            <a:endParaRPr lang="en-US" altLang="ko-KR" b="1" dirty="0" smtClean="0">
              <a:solidFill>
                <a:schemeClr val="bg2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5869735" y="1750795"/>
            <a:ext cx="906521" cy="0"/>
          </a:xfrm>
          <a:prstGeom prst="straightConnector1">
            <a:avLst/>
          </a:prstGeom>
          <a:ln w="19050"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racker circle"/>
          <p:cNvSpPr/>
          <p:nvPr/>
        </p:nvSpPr>
        <p:spPr>
          <a:xfrm>
            <a:off x="5364770" y="1290847"/>
            <a:ext cx="540000" cy="324000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5</a:t>
            </a:r>
            <a:r>
              <a:rPr lang="en-US" b="1" dirty="0" smtClean="0">
                <a:solidFill>
                  <a:schemeClr val="bg2"/>
                </a:solidFill>
              </a:rPr>
              <a:t>%</a:t>
            </a:r>
          </a:p>
        </p:txBody>
      </p:sp>
      <p:sp>
        <p:nvSpPr>
          <p:cNvPr id="36" name="Tracker circle"/>
          <p:cNvSpPr/>
          <p:nvPr/>
        </p:nvSpPr>
        <p:spPr>
          <a:xfrm>
            <a:off x="5364770" y="2912040"/>
            <a:ext cx="540000" cy="3240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16%</a:t>
            </a:r>
          </a:p>
        </p:txBody>
      </p:sp>
      <p:sp>
        <p:nvSpPr>
          <p:cNvPr id="38" name="Tracker circle"/>
          <p:cNvSpPr/>
          <p:nvPr/>
        </p:nvSpPr>
        <p:spPr>
          <a:xfrm>
            <a:off x="3543985" y="2153113"/>
            <a:ext cx="540000" cy="3240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21%</a:t>
            </a:r>
          </a:p>
        </p:txBody>
      </p:sp>
      <p:sp>
        <p:nvSpPr>
          <p:cNvPr id="39" name="Tracker circle"/>
          <p:cNvSpPr/>
          <p:nvPr/>
        </p:nvSpPr>
        <p:spPr>
          <a:xfrm>
            <a:off x="3543985" y="4002907"/>
            <a:ext cx="540000" cy="3240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79%</a:t>
            </a:r>
          </a:p>
        </p:txBody>
      </p:sp>
      <p:sp>
        <p:nvSpPr>
          <p:cNvPr id="3" name="Curved Up Arrow 2"/>
          <p:cNvSpPr/>
          <p:nvPr/>
        </p:nvSpPr>
        <p:spPr>
          <a:xfrm rot="16200000">
            <a:off x="1202458" y="4395694"/>
            <a:ext cx="2302049" cy="447784"/>
          </a:xfrm>
          <a:prstGeom prst="curvedUpArrow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43" name="Curved Up Arrow 42"/>
          <p:cNvSpPr/>
          <p:nvPr/>
        </p:nvSpPr>
        <p:spPr>
          <a:xfrm rot="16200000">
            <a:off x="5357076" y="2589301"/>
            <a:ext cx="1247315" cy="322902"/>
          </a:xfrm>
          <a:prstGeom prst="curvedUpArrow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45" name="Curved Up Arrow 44"/>
          <p:cNvSpPr/>
          <p:nvPr/>
        </p:nvSpPr>
        <p:spPr>
          <a:xfrm rot="16200000">
            <a:off x="3145070" y="3332233"/>
            <a:ext cx="2041762" cy="447784"/>
          </a:xfrm>
          <a:prstGeom prst="curvedUpArrow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44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Rectangle 28"/>
          <p:cNvSpPr txBox="1"/>
          <p:nvPr>
            <p:custDataLst>
              <p:tags r:id="rId6"/>
            </p:custDataLst>
          </p:nvPr>
        </p:nvSpPr>
        <p:spPr>
          <a:xfrm>
            <a:off x="119063" y="37171"/>
            <a:ext cx="1800000" cy="167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ko-KR" altLang="en-US" sz="1200" b="1" dirty="0">
                <a:solidFill>
                  <a:schemeClr val="accent4"/>
                </a:solidFill>
              </a:rPr>
              <a:t>파일럿 </a:t>
            </a:r>
            <a:r>
              <a:rPr lang="ko-KR" altLang="en-US" sz="1200" b="1" dirty="0" err="1">
                <a:solidFill>
                  <a:schemeClr val="accent4"/>
                </a:solidFill>
              </a:rPr>
              <a:t>로드맵</a:t>
            </a:r>
            <a:endParaRPr lang="en-US" altLang="ko-KR" sz="1200" b="1" dirty="0">
              <a:solidFill>
                <a:schemeClr val="accent4"/>
              </a:solidFill>
            </a:endParaRPr>
          </a:p>
        </p:txBody>
      </p:sp>
      <p:sp>
        <p:nvSpPr>
          <p:cNvPr id="48" name="Curved Up Arrow 47"/>
          <p:cNvSpPr/>
          <p:nvPr/>
        </p:nvSpPr>
        <p:spPr>
          <a:xfrm rot="16200000">
            <a:off x="4011199" y="3530938"/>
            <a:ext cx="4160509" cy="600221"/>
          </a:xfrm>
          <a:prstGeom prst="curvedUpArrow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29590" y="5761375"/>
            <a:ext cx="3671137" cy="153041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55370" y="5405448"/>
            <a:ext cx="1260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b="1" dirty="0" smtClean="0"/>
              <a:t>뷰티 포인트 비회원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49" name="5. Source"/>
          <p:cNvSpPr>
            <a:spLocks noChangeArrowheads="1"/>
          </p:cNvSpPr>
          <p:nvPr/>
        </p:nvSpPr>
        <p:spPr bwMode="gray">
          <a:xfrm>
            <a:off x="119063" y="6507558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</a:t>
            </a:r>
            <a:r>
              <a:rPr lang="ko-KR" altLang="en-US" sz="800" baseline="0" dirty="0" err="1" smtClean="0">
                <a:solidFill>
                  <a:srgbClr val="808080"/>
                </a:solidFill>
                <a:latin typeface="+mn-lt"/>
                <a:ea typeface="+mn-ea"/>
              </a:rPr>
              <a:t>고객사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 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47" name="Group 46"/>
          <p:cNvGrpSpPr>
            <a:grpSpLocks/>
          </p:cNvGrpSpPr>
          <p:nvPr/>
        </p:nvGrpSpPr>
        <p:grpSpPr>
          <a:xfrm>
            <a:off x="8304425" y="1488510"/>
            <a:ext cx="440976" cy="440976"/>
            <a:chOff x="1941883" y="3508260"/>
            <a:chExt cx="1259487" cy="1259487"/>
          </a:xfrm>
        </p:grpSpPr>
        <p:sp>
          <p:nvSpPr>
            <p:cNvPr id="50" name="Oval 49"/>
            <p:cNvSpPr/>
            <p:nvPr/>
          </p:nvSpPr>
          <p:spPr bwMode="auto">
            <a:xfrm>
              <a:off x="1941883" y="3508260"/>
              <a:ext cx="1259487" cy="1259487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82721" tIns="41360" rIns="82721" bIns="413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827201"/>
              <a:endParaRPr lang="ko-KR" altLang="en-US" sz="1447">
                <a:latin typeface="Arial" pitchFamily="34" charset="0"/>
              </a:endParaRPr>
            </a:p>
          </p:txBody>
        </p:sp>
        <p:sp>
          <p:nvSpPr>
            <p:cNvPr id="51" name="Isosceles Triangle 11"/>
            <p:cNvSpPr/>
            <p:nvPr/>
          </p:nvSpPr>
          <p:spPr bwMode="auto">
            <a:xfrm rot="13200187">
              <a:off x="2046367" y="3647787"/>
              <a:ext cx="928598" cy="1117592"/>
            </a:xfrm>
            <a:custGeom>
              <a:avLst/>
              <a:gdLst/>
              <a:ahLst/>
              <a:cxnLst/>
              <a:rect l="l" t="t" r="r" b="b"/>
              <a:pathLst>
                <a:path w="1305237" h="1570884">
                  <a:moveTo>
                    <a:pt x="1072131" y="1418167"/>
                  </a:moveTo>
                  <a:cubicBezTo>
                    <a:pt x="796044" y="1649857"/>
                    <a:pt x="384408" y="1613866"/>
                    <a:pt x="152717" y="1337779"/>
                  </a:cubicBezTo>
                  <a:cubicBezTo>
                    <a:pt x="-78973" y="1061692"/>
                    <a:pt x="-42982" y="650056"/>
                    <a:pt x="233105" y="418365"/>
                  </a:cubicBezTo>
                  <a:cubicBezTo>
                    <a:pt x="308380" y="355195"/>
                    <a:pt x="393731" y="311924"/>
                    <a:pt x="483238" y="289758"/>
                  </a:cubicBezTo>
                  <a:lnTo>
                    <a:pt x="651298" y="0"/>
                  </a:lnTo>
                  <a:lnTo>
                    <a:pt x="818510" y="288298"/>
                  </a:lnTo>
                  <a:cubicBezTo>
                    <a:pt x="944910" y="320213"/>
                    <a:pt x="1062344" y="391298"/>
                    <a:pt x="1152519" y="498753"/>
                  </a:cubicBezTo>
                  <a:cubicBezTo>
                    <a:pt x="1384209" y="774841"/>
                    <a:pt x="1348219" y="1186476"/>
                    <a:pt x="1072131" y="1418167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82721" tIns="41360" rIns="82721" bIns="413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827201"/>
              <a:endParaRPr lang="ko-KR" altLang="en-US" sz="1447">
                <a:latin typeface="Arial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475237" y="3837572"/>
              <a:ext cx="192779" cy="600863"/>
              <a:chOff x="1598341" y="4552000"/>
              <a:chExt cx="133974" cy="417577"/>
            </a:xfrm>
          </p:grpSpPr>
          <p:sp>
            <p:nvSpPr>
              <p:cNvPr id="53" name="Freeform 17"/>
              <p:cNvSpPr>
                <a:spLocks/>
              </p:cNvSpPr>
              <p:nvPr/>
            </p:nvSpPr>
            <p:spPr bwMode="auto">
              <a:xfrm>
                <a:off x="1598341" y="4552000"/>
                <a:ext cx="133974" cy="283232"/>
              </a:xfrm>
              <a:custGeom>
                <a:avLst/>
                <a:gdLst>
                  <a:gd name="T0" fmla="*/ 1120 w 1122"/>
                  <a:gd name="T1" fmla="*/ 157 h 2372"/>
                  <a:gd name="T2" fmla="*/ 1116 w 1122"/>
                  <a:gd name="T3" fmla="*/ 125 h 2372"/>
                  <a:gd name="T4" fmla="*/ 1107 w 1122"/>
                  <a:gd name="T5" fmla="*/ 96 h 2372"/>
                  <a:gd name="T6" fmla="*/ 1091 w 1122"/>
                  <a:gd name="T7" fmla="*/ 69 h 2372"/>
                  <a:gd name="T8" fmla="*/ 1072 w 1122"/>
                  <a:gd name="T9" fmla="*/ 46 h 2372"/>
                  <a:gd name="T10" fmla="*/ 1047 w 1122"/>
                  <a:gd name="T11" fmla="*/ 26 h 2372"/>
                  <a:gd name="T12" fmla="*/ 1021 w 1122"/>
                  <a:gd name="T13" fmla="*/ 13 h 2372"/>
                  <a:gd name="T14" fmla="*/ 991 w 1122"/>
                  <a:gd name="T15" fmla="*/ 3 h 2372"/>
                  <a:gd name="T16" fmla="*/ 959 w 1122"/>
                  <a:gd name="T17" fmla="*/ 0 h 2372"/>
                  <a:gd name="T18" fmla="*/ 958 w 1122"/>
                  <a:gd name="T19" fmla="*/ 0 h 2372"/>
                  <a:gd name="T20" fmla="*/ 184 w 1122"/>
                  <a:gd name="T21" fmla="*/ 0 h 2372"/>
                  <a:gd name="T22" fmla="*/ 183 w 1122"/>
                  <a:gd name="T23" fmla="*/ 0 h 2372"/>
                  <a:gd name="T24" fmla="*/ 161 w 1122"/>
                  <a:gd name="T25" fmla="*/ 0 h 2372"/>
                  <a:gd name="T26" fmla="*/ 131 w 1122"/>
                  <a:gd name="T27" fmla="*/ 2 h 2372"/>
                  <a:gd name="T28" fmla="*/ 103 w 1122"/>
                  <a:gd name="T29" fmla="*/ 10 h 2372"/>
                  <a:gd name="T30" fmla="*/ 78 w 1122"/>
                  <a:gd name="T31" fmla="*/ 23 h 2372"/>
                  <a:gd name="T32" fmla="*/ 55 w 1122"/>
                  <a:gd name="T33" fmla="*/ 40 h 2372"/>
                  <a:gd name="T34" fmla="*/ 35 w 1122"/>
                  <a:gd name="T35" fmla="*/ 60 h 2372"/>
                  <a:gd name="T36" fmla="*/ 19 w 1122"/>
                  <a:gd name="T37" fmla="*/ 84 h 2372"/>
                  <a:gd name="T38" fmla="*/ 7 w 1122"/>
                  <a:gd name="T39" fmla="*/ 110 h 2372"/>
                  <a:gd name="T40" fmla="*/ 0 w 1122"/>
                  <a:gd name="T41" fmla="*/ 139 h 2372"/>
                  <a:gd name="T42" fmla="*/ 1 w 1122"/>
                  <a:gd name="T43" fmla="*/ 138 h 2372"/>
                  <a:gd name="T44" fmla="*/ 0 w 1122"/>
                  <a:gd name="T45" fmla="*/ 153 h 2372"/>
                  <a:gd name="T46" fmla="*/ 319 w 1122"/>
                  <a:gd name="T47" fmla="*/ 2220 h 2372"/>
                  <a:gd name="T48" fmla="*/ 320 w 1122"/>
                  <a:gd name="T49" fmla="*/ 2235 h 2372"/>
                  <a:gd name="T50" fmla="*/ 326 w 1122"/>
                  <a:gd name="T51" fmla="*/ 2266 h 2372"/>
                  <a:gd name="T52" fmla="*/ 339 w 1122"/>
                  <a:gd name="T53" fmla="*/ 2292 h 2372"/>
                  <a:gd name="T54" fmla="*/ 355 w 1122"/>
                  <a:gd name="T55" fmla="*/ 2317 h 2372"/>
                  <a:gd name="T56" fmla="*/ 377 w 1122"/>
                  <a:gd name="T57" fmla="*/ 2337 h 2372"/>
                  <a:gd name="T58" fmla="*/ 402 w 1122"/>
                  <a:gd name="T59" fmla="*/ 2354 h 2372"/>
                  <a:gd name="T60" fmla="*/ 430 w 1122"/>
                  <a:gd name="T61" fmla="*/ 2365 h 2372"/>
                  <a:gd name="T62" fmla="*/ 460 w 1122"/>
                  <a:gd name="T63" fmla="*/ 2371 h 2372"/>
                  <a:gd name="T64" fmla="*/ 644 w 1122"/>
                  <a:gd name="T65" fmla="*/ 2372 h 2372"/>
                  <a:gd name="T66" fmla="*/ 659 w 1122"/>
                  <a:gd name="T67" fmla="*/ 2371 h 2372"/>
                  <a:gd name="T68" fmla="*/ 688 w 1122"/>
                  <a:gd name="T69" fmla="*/ 2366 h 2372"/>
                  <a:gd name="T70" fmla="*/ 715 w 1122"/>
                  <a:gd name="T71" fmla="*/ 2355 h 2372"/>
                  <a:gd name="T72" fmla="*/ 739 w 1122"/>
                  <a:gd name="T73" fmla="*/ 2340 h 2372"/>
                  <a:gd name="T74" fmla="*/ 760 w 1122"/>
                  <a:gd name="T75" fmla="*/ 2320 h 2372"/>
                  <a:gd name="T76" fmla="*/ 776 w 1122"/>
                  <a:gd name="T77" fmla="*/ 2298 h 2372"/>
                  <a:gd name="T78" fmla="*/ 789 w 1122"/>
                  <a:gd name="T79" fmla="*/ 2273 h 2372"/>
                  <a:gd name="T80" fmla="*/ 796 w 1122"/>
                  <a:gd name="T81" fmla="*/ 2245 h 2372"/>
                  <a:gd name="T82" fmla="*/ 798 w 1122"/>
                  <a:gd name="T83" fmla="*/ 2230 h 2372"/>
                  <a:gd name="T84" fmla="*/ 1120 w 1122"/>
                  <a:gd name="T85" fmla="*/ 160 h 2372"/>
                  <a:gd name="T86" fmla="*/ 1122 w 1122"/>
                  <a:gd name="T87" fmla="*/ 157 h 2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2" h="2372">
                    <a:moveTo>
                      <a:pt x="1120" y="157"/>
                    </a:moveTo>
                    <a:lnTo>
                      <a:pt x="1120" y="157"/>
                    </a:lnTo>
                    <a:lnTo>
                      <a:pt x="1119" y="141"/>
                    </a:lnTo>
                    <a:lnTo>
                      <a:pt x="1116" y="125"/>
                    </a:lnTo>
                    <a:lnTo>
                      <a:pt x="1111" y="110"/>
                    </a:lnTo>
                    <a:lnTo>
                      <a:pt x="1107" y="96"/>
                    </a:lnTo>
                    <a:lnTo>
                      <a:pt x="1100" y="82"/>
                    </a:lnTo>
                    <a:lnTo>
                      <a:pt x="1091" y="69"/>
                    </a:lnTo>
                    <a:lnTo>
                      <a:pt x="1081" y="57"/>
                    </a:lnTo>
                    <a:lnTo>
                      <a:pt x="1072" y="46"/>
                    </a:lnTo>
                    <a:lnTo>
                      <a:pt x="1060" y="36"/>
                    </a:lnTo>
                    <a:lnTo>
                      <a:pt x="1047" y="26"/>
                    </a:lnTo>
                    <a:lnTo>
                      <a:pt x="1035" y="18"/>
                    </a:lnTo>
                    <a:lnTo>
                      <a:pt x="1021" y="13"/>
                    </a:lnTo>
                    <a:lnTo>
                      <a:pt x="1006" y="7"/>
                    </a:lnTo>
                    <a:lnTo>
                      <a:pt x="991" y="3"/>
                    </a:lnTo>
                    <a:lnTo>
                      <a:pt x="974" y="1"/>
                    </a:lnTo>
                    <a:lnTo>
                      <a:pt x="959" y="0"/>
                    </a:lnTo>
                    <a:lnTo>
                      <a:pt x="958" y="0"/>
                    </a:lnTo>
                    <a:lnTo>
                      <a:pt x="958" y="0"/>
                    </a:lnTo>
                    <a:lnTo>
                      <a:pt x="957" y="0"/>
                    </a:lnTo>
                    <a:lnTo>
                      <a:pt x="184" y="0"/>
                    </a:lnTo>
                    <a:lnTo>
                      <a:pt x="56" y="97"/>
                    </a:lnTo>
                    <a:lnTo>
                      <a:pt x="183" y="0"/>
                    </a:lnTo>
                    <a:lnTo>
                      <a:pt x="161" y="0"/>
                    </a:lnTo>
                    <a:lnTo>
                      <a:pt x="161" y="0"/>
                    </a:lnTo>
                    <a:lnTo>
                      <a:pt x="146" y="1"/>
                    </a:lnTo>
                    <a:lnTo>
                      <a:pt x="131" y="2"/>
                    </a:lnTo>
                    <a:lnTo>
                      <a:pt x="117" y="6"/>
                    </a:lnTo>
                    <a:lnTo>
                      <a:pt x="103" y="10"/>
                    </a:lnTo>
                    <a:lnTo>
                      <a:pt x="90" y="16"/>
                    </a:lnTo>
                    <a:lnTo>
                      <a:pt x="78" y="23"/>
                    </a:lnTo>
                    <a:lnTo>
                      <a:pt x="65" y="31"/>
                    </a:lnTo>
                    <a:lnTo>
                      <a:pt x="55" y="40"/>
                    </a:lnTo>
                    <a:lnTo>
                      <a:pt x="44" y="50"/>
                    </a:lnTo>
                    <a:lnTo>
                      <a:pt x="35" y="60"/>
                    </a:lnTo>
                    <a:lnTo>
                      <a:pt x="26" y="72"/>
                    </a:lnTo>
                    <a:lnTo>
                      <a:pt x="19" y="84"/>
                    </a:lnTo>
                    <a:lnTo>
                      <a:pt x="13" y="97"/>
                    </a:lnTo>
                    <a:lnTo>
                      <a:pt x="7" y="110"/>
                    </a:lnTo>
                    <a:lnTo>
                      <a:pt x="4" y="125"/>
                    </a:lnTo>
                    <a:lnTo>
                      <a:pt x="0" y="139"/>
                    </a:lnTo>
                    <a:lnTo>
                      <a:pt x="1" y="138"/>
                    </a:lnTo>
                    <a:lnTo>
                      <a:pt x="1" y="138"/>
                    </a:lnTo>
                    <a:lnTo>
                      <a:pt x="0" y="146"/>
                    </a:lnTo>
                    <a:lnTo>
                      <a:pt x="0" y="153"/>
                    </a:lnTo>
                    <a:lnTo>
                      <a:pt x="319" y="2203"/>
                    </a:lnTo>
                    <a:lnTo>
                      <a:pt x="319" y="2220"/>
                    </a:lnTo>
                    <a:lnTo>
                      <a:pt x="319" y="2220"/>
                    </a:lnTo>
                    <a:lnTo>
                      <a:pt x="320" y="2235"/>
                    </a:lnTo>
                    <a:lnTo>
                      <a:pt x="322" y="2251"/>
                    </a:lnTo>
                    <a:lnTo>
                      <a:pt x="326" y="2266"/>
                    </a:lnTo>
                    <a:lnTo>
                      <a:pt x="332" y="2279"/>
                    </a:lnTo>
                    <a:lnTo>
                      <a:pt x="339" y="2292"/>
                    </a:lnTo>
                    <a:lnTo>
                      <a:pt x="347" y="2305"/>
                    </a:lnTo>
                    <a:lnTo>
                      <a:pt x="355" y="2317"/>
                    </a:lnTo>
                    <a:lnTo>
                      <a:pt x="365" y="2327"/>
                    </a:lnTo>
                    <a:lnTo>
                      <a:pt x="377" y="2337"/>
                    </a:lnTo>
                    <a:lnTo>
                      <a:pt x="388" y="2347"/>
                    </a:lnTo>
                    <a:lnTo>
                      <a:pt x="402" y="2354"/>
                    </a:lnTo>
                    <a:lnTo>
                      <a:pt x="415" y="2361"/>
                    </a:lnTo>
                    <a:lnTo>
                      <a:pt x="430" y="2365"/>
                    </a:lnTo>
                    <a:lnTo>
                      <a:pt x="445" y="2369"/>
                    </a:lnTo>
                    <a:lnTo>
                      <a:pt x="460" y="2371"/>
                    </a:lnTo>
                    <a:lnTo>
                      <a:pt x="476" y="2372"/>
                    </a:lnTo>
                    <a:lnTo>
                      <a:pt x="644" y="2372"/>
                    </a:lnTo>
                    <a:lnTo>
                      <a:pt x="644" y="2372"/>
                    </a:lnTo>
                    <a:lnTo>
                      <a:pt x="659" y="2371"/>
                    </a:lnTo>
                    <a:lnTo>
                      <a:pt x="674" y="2370"/>
                    </a:lnTo>
                    <a:lnTo>
                      <a:pt x="688" y="2366"/>
                    </a:lnTo>
                    <a:lnTo>
                      <a:pt x="702" y="2361"/>
                    </a:lnTo>
                    <a:lnTo>
                      <a:pt x="715" y="2355"/>
                    </a:lnTo>
                    <a:lnTo>
                      <a:pt x="728" y="2348"/>
                    </a:lnTo>
                    <a:lnTo>
                      <a:pt x="739" y="2340"/>
                    </a:lnTo>
                    <a:lnTo>
                      <a:pt x="750" y="2330"/>
                    </a:lnTo>
                    <a:lnTo>
                      <a:pt x="760" y="2320"/>
                    </a:lnTo>
                    <a:lnTo>
                      <a:pt x="768" y="2310"/>
                    </a:lnTo>
                    <a:lnTo>
                      <a:pt x="776" y="2298"/>
                    </a:lnTo>
                    <a:lnTo>
                      <a:pt x="783" y="2285"/>
                    </a:lnTo>
                    <a:lnTo>
                      <a:pt x="789" y="2273"/>
                    </a:lnTo>
                    <a:lnTo>
                      <a:pt x="793" y="2259"/>
                    </a:lnTo>
                    <a:lnTo>
                      <a:pt x="796" y="2245"/>
                    </a:lnTo>
                    <a:lnTo>
                      <a:pt x="797" y="2230"/>
                    </a:lnTo>
                    <a:lnTo>
                      <a:pt x="798" y="2230"/>
                    </a:lnTo>
                    <a:lnTo>
                      <a:pt x="1120" y="171"/>
                    </a:lnTo>
                    <a:lnTo>
                      <a:pt x="1120" y="160"/>
                    </a:lnTo>
                    <a:lnTo>
                      <a:pt x="1120" y="160"/>
                    </a:lnTo>
                    <a:lnTo>
                      <a:pt x="1122" y="157"/>
                    </a:lnTo>
                    <a:lnTo>
                      <a:pt x="1120" y="157"/>
                    </a:lnTo>
                    <a:close/>
                  </a:path>
                </a:pathLst>
              </a:custGeom>
              <a:solidFill>
                <a:schemeClr val="accent4"/>
              </a:solidFill>
              <a:ln w="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2721" tIns="41360" rIns="82721" bIns="4136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629"/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1614139" y="4867199"/>
                <a:ext cx="102378" cy="102378"/>
              </a:xfrm>
              <a:prstGeom prst="ellipse">
                <a:avLst/>
              </a:prstGeom>
              <a:solidFill>
                <a:schemeClr val="accent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82721" tIns="41360" rIns="82721" bIns="4136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827201"/>
                <a:endParaRPr lang="ko-KR" altLang="en-US" sz="1447">
                  <a:latin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55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333" name="think-cell Slide" r:id="rId5" imgW="492" imgH="493" progId="TCLayout.ActiveDocument.1">
                  <p:embed/>
                </p:oleObj>
              </mc:Choice>
              <mc:Fallback>
                <p:oleObj name="think-cell Slide" r:id="rId5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 65"/>
          <p:cNvSpPr>
            <a:spLocks/>
          </p:cNvSpPr>
          <p:nvPr/>
        </p:nvSpPr>
        <p:spPr>
          <a:xfrm>
            <a:off x="7185943" y="1218666"/>
            <a:ext cx="1567978" cy="5059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buClr>
                <a:srgbClr val="002960"/>
              </a:buClr>
            </a:pPr>
            <a:r>
              <a:rPr lang="ko-KR" altLang="en-US" sz="1200" b="1" dirty="0" smtClean="0">
                <a:solidFill>
                  <a:schemeClr val="bg1"/>
                </a:solidFill>
              </a:rPr>
              <a:t> 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615553"/>
          </a:xfrm>
        </p:spPr>
        <p:txBody>
          <a:bodyPr/>
          <a:lstStyle/>
          <a:p>
            <a:pPr marL="360000" lvl="1" indent="0" latinLnBrk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000" b="0" dirty="0" smtClean="0">
                <a:latin typeface="+mn-lt"/>
                <a:ea typeface="+mj-ea"/>
              </a:rPr>
              <a:t>주요 페이지들은 모두 쉽고 빠른 최적화</a:t>
            </a:r>
            <a:r>
              <a:rPr lang="en-US" altLang="ko-KR" sz="2000" b="0" dirty="0" smtClean="0">
                <a:latin typeface="+mn-lt"/>
                <a:ea typeface="+mj-ea"/>
              </a:rPr>
              <a:t>(A/B testing)</a:t>
            </a:r>
            <a:r>
              <a:rPr lang="ko-KR" altLang="en-US" sz="2000" b="0" dirty="0" smtClean="0">
                <a:latin typeface="+mn-lt"/>
                <a:ea typeface="+mj-ea"/>
              </a:rPr>
              <a:t>가 가능한 형태로 웹사이트 구조를 변경하고자 함</a:t>
            </a:r>
            <a:endParaRPr lang="en-US" altLang="ko-KR" sz="2000" b="0" dirty="0">
              <a:solidFill>
                <a:schemeClr val="accent4"/>
              </a:solidFill>
              <a:latin typeface="+mn-lt"/>
              <a:ea typeface="+mj-ea"/>
            </a:endParaRPr>
          </a:p>
        </p:txBody>
      </p:sp>
      <p:sp>
        <p:nvSpPr>
          <p:cNvPr id="10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28"/>
          <p:cNvSpPr txBox="1"/>
          <p:nvPr>
            <p:custDataLst>
              <p:tags r:id="rId3"/>
            </p:custDataLst>
          </p:nvPr>
        </p:nvSpPr>
        <p:spPr>
          <a:xfrm>
            <a:off x="119063" y="37171"/>
            <a:ext cx="1800000" cy="167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ko-KR" altLang="en-US" sz="1200" b="1" dirty="0" smtClean="0">
                <a:solidFill>
                  <a:schemeClr val="accent4"/>
                </a:solidFill>
              </a:rPr>
              <a:t>캠페인</a:t>
            </a:r>
            <a:r>
              <a:rPr lang="en-US" altLang="ko-KR" sz="1200" b="1" dirty="0" smtClean="0">
                <a:solidFill>
                  <a:schemeClr val="accent4"/>
                </a:solidFill>
              </a:rPr>
              <a:t> </a:t>
            </a:r>
            <a:r>
              <a:rPr lang="ko-KR" altLang="en-US" sz="1200" b="1" dirty="0" smtClean="0">
                <a:solidFill>
                  <a:schemeClr val="accent4"/>
                </a:solidFill>
              </a:rPr>
              <a:t>테마 및 </a:t>
            </a:r>
            <a:r>
              <a:rPr lang="ko-KR" altLang="en-US" sz="1200" b="1" dirty="0" err="1" smtClean="0">
                <a:solidFill>
                  <a:schemeClr val="accent4"/>
                </a:solidFill>
              </a:rPr>
              <a:t>로드맵</a:t>
            </a:r>
            <a:endParaRPr lang="en-US" altLang="ko-KR" sz="1200" b="1" dirty="0" smtClean="0">
              <a:solidFill>
                <a:schemeClr val="accent4"/>
              </a:solidFill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176975" y="890673"/>
            <a:ext cx="6913937" cy="334651"/>
          </a:xfrm>
          <a:prstGeom prst="rect">
            <a:avLst/>
          </a:prstGeom>
          <a:solidFill>
            <a:srgbClr val="5C91D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buClr>
                <a:srgbClr val="002960"/>
              </a:buClr>
            </a:pPr>
            <a:r>
              <a:rPr lang="en-US" altLang="ko-KR" sz="1200" b="1" dirty="0" smtClean="0">
                <a:solidFill>
                  <a:schemeClr val="bg1"/>
                </a:solidFill>
              </a:rPr>
              <a:t>AS-IS: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웹페이지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최적화 제약 존재  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/>
          </p:cNvPicPr>
          <p:nvPr/>
        </p:nvPicPr>
        <p:blipFill rotWithShape="1">
          <a:blip r:embed="rId7"/>
          <a:srcRect r="1890" b="19336"/>
          <a:stretch/>
        </p:blipFill>
        <p:spPr>
          <a:xfrm>
            <a:off x="2805347" y="1562919"/>
            <a:ext cx="2694593" cy="4035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3674927" y="3397449"/>
            <a:ext cx="1619125" cy="292889"/>
          </a:xfrm>
          <a:prstGeom prst="rect">
            <a:avLst/>
          </a:prstGeom>
          <a:noFill/>
          <a:ln w="28575">
            <a:solidFill>
              <a:srgbClr val="00589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40" name="5. Source"/>
          <p:cNvSpPr>
            <a:spLocks noChangeArrowheads="1"/>
          </p:cNvSpPr>
          <p:nvPr/>
        </p:nvSpPr>
        <p:spPr bwMode="gray">
          <a:xfrm>
            <a:off x="119063" y="6507558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AP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몰 웹사이트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539525" y="3728277"/>
            <a:ext cx="722482" cy="564794"/>
          </a:xfrm>
          <a:prstGeom prst="rect">
            <a:avLst/>
          </a:prstGeom>
          <a:noFill/>
          <a:ln w="28575">
            <a:solidFill>
              <a:srgbClr val="00589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19137" y="1459307"/>
            <a:ext cx="1472176" cy="1349031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47" name="Title Tracker Circle"/>
          <p:cNvSpPr/>
          <p:nvPr/>
        </p:nvSpPr>
        <p:spPr>
          <a:xfrm>
            <a:off x="6502013" y="2471511"/>
            <a:ext cx="557826" cy="294793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없음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619137" y="2957798"/>
            <a:ext cx="1472176" cy="1284468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618736" y="4375156"/>
            <a:ext cx="1472176" cy="1206075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>
            <a:spLocks/>
          </p:cNvSpPr>
          <p:nvPr/>
        </p:nvSpPr>
        <p:spPr>
          <a:xfrm>
            <a:off x="176976" y="5399313"/>
            <a:ext cx="2504679" cy="879212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atinLnBrk="0"/>
            <a:r>
              <a:rPr lang="en-US" altLang="ko-KR" sz="1200" b="1" dirty="0" smtClean="0">
                <a:solidFill>
                  <a:schemeClr val="bg1"/>
                </a:solidFill>
              </a:rPr>
              <a:t> 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>
            <a:spLocks/>
          </p:cNvSpPr>
          <p:nvPr/>
        </p:nvSpPr>
        <p:spPr>
          <a:xfrm>
            <a:off x="271463" y="5467593"/>
            <a:ext cx="2262467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/>
            <a:r>
              <a:rPr lang="ko-KR" altLang="en-US" sz="1200" dirty="0" smtClean="0">
                <a:solidFill>
                  <a:schemeClr val="tx2"/>
                </a:solidFill>
              </a:rPr>
              <a:t>메인 페이지 상단 대부분의 면적을 차지하는 이벤트 배너</a:t>
            </a:r>
            <a:r>
              <a:rPr lang="en-US" altLang="ko-KR" sz="1200" dirty="0" smtClean="0">
                <a:solidFill>
                  <a:schemeClr val="tx2"/>
                </a:solidFill>
              </a:rPr>
              <a:t> </a:t>
            </a:r>
            <a:r>
              <a:rPr lang="ko-KR" altLang="en-US" sz="1200" dirty="0" smtClean="0">
                <a:solidFill>
                  <a:schemeClr val="tx2"/>
                </a:solidFill>
              </a:rPr>
              <a:t>페이지가 일괄적 내용</a:t>
            </a:r>
            <a:r>
              <a:rPr lang="en-US" altLang="ko-KR" sz="1200" dirty="0" smtClean="0">
                <a:solidFill>
                  <a:schemeClr val="tx2"/>
                </a:solidFill>
              </a:rPr>
              <a:t>/</a:t>
            </a:r>
            <a:r>
              <a:rPr lang="ko-KR" altLang="en-US" sz="1200" dirty="0" smtClean="0">
                <a:solidFill>
                  <a:schemeClr val="tx2"/>
                </a:solidFill>
              </a:rPr>
              <a:t>순서로 노출되고 있음</a:t>
            </a:r>
            <a:endParaRPr lang="en-US" altLang="ko-KR" sz="1200" dirty="0" smtClean="0">
              <a:solidFill>
                <a:schemeClr val="tx2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649050" y="5042561"/>
            <a:ext cx="1647462" cy="511690"/>
          </a:xfrm>
          <a:prstGeom prst="rect">
            <a:avLst/>
          </a:prstGeom>
          <a:noFill/>
          <a:ln w="28575">
            <a:solidFill>
              <a:srgbClr val="00589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cxnSp>
        <p:nvCxnSpPr>
          <p:cNvPr id="15" name="Elbow Connector 14"/>
          <p:cNvCxnSpPr>
            <a:stCxn id="65" idx="3"/>
            <a:endCxn id="58" idx="1"/>
          </p:cNvCxnSpPr>
          <p:nvPr/>
        </p:nvCxnSpPr>
        <p:spPr>
          <a:xfrm flipV="1">
            <a:off x="5296512" y="4978194"/>
            <a:ext cx="322224" cy="32021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43" idx="3"/>
            <a:endCxn id="48" idx="1"/>
          </p:cNvCxnSpPr>
          <p:nvPr/>
        </p:nvCxnSpPr>
        <p:spPr>
          <a:xfrm flipV="1">
            <a:off x="5262007" y="3600032"/>
            <a:ext cx="357130" cy="4106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27" idx="3"/>
            <a:endCxn id="5" idx="1"/>
          </p:cNvCxnSpPr>
          <p:nvPr/>
        </p:nvCxnSpPr>
        <p:spPr>
          <a:xfrm flipV="1">
            <a:off x="5294052" y="2133823"/>
            <a:ext cx="325085" cy="141007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8"/>
          <a:srcRect r="19787"/>
          <a:stretch/>
        </p:blipFill>
        <p:spPr>
          <a:xfrm>
            <a:off x="176977" y="1562919"/>
            <a:ext cx="2504678" cy="18293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Rectangle 50"/>
          <p:cNvSpPr>
            <a:spLocks/>
          </p:cNvSpPr>
          <p:nvPr/>
        </p:nvSpPr>
        <p:spPr>
          <a:xfrm>
            <a:off x="2776142" y="5698469"/>
            <a:ext cx="4314770" cy="580056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atinLnBrk="0"/>
            <a:r>
              <a:rPr lang="en-US" altLang="ko-KR" sz="1200" b="1" dirty="0" smtClean="0">
                <a:solidFill>
                  <a:schemeClr val="bg1"/>
                </a:solidFill>
              </a:rPr>
              <a:t> 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>
            <a:spLocks/>
          </p:cNvSpPr>
          <p:nvPr/>
        </p:nvSpPr>
        <p:spPr>
          <a:xfrm>
            <a:off x="2848138" y="5797552"/>
            <a:ext cx="418750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/>
            <a:r>
              <a:rPr lang="ko-KR" altLang="en-US" sz="1200" dirty="0" smtClean="0">
                <a:solidFill>
                  <a:schemeClr val="tx2"/>
                </a:solidFill>
              </a:rPr>
              <a:t>현 </a:t>
            </a:r>
            <a:r>
              <a:rPr lang="en-US" altLang="ko-KR" sz="1200" dirty="0" smtClean="0">
                <a:solidFill>
                  <a:schemeClr val="tx2"/>
                </a:solidFill>
              </a:rPr>
              <a:t>AP</a:t>
            </a:r>
            <a:r>
              <a:rPr lang="ko-KR" altLang="en-US" sz="1200" dirty="0" smtClean="0">
                <a:solidFill>
                  <a:schemeClr val="tx2"/>
                </a:solidFill>
              </a:rPr>
              <a:t>의 일부 페이지 </a:t>
            </a:r>
            <a:r>
              <a:rPr lang="en-US" altLang="ko-KR" sz="1200" dirty="0" smtClean="0">
                <a:solidFill>
                  <a:schemeClr val="tx2"/>
                </a:solidFill>
              </a:rPr>
              <a:t>(</a:t>
            </a:r>
            <a:r>
              <a:rPr lang="ko-KR" altLang="en-US" sz="1200" dirty="0" smtClean="0">
                <a:solidFill>
                  <a:schemeClr val="tx2"/>
                </a:solidFill>
              </a:rPr>
              <a:t>특히 프로모션 페이지</a:t>
            </a:r>
            <a:r>
              <a:rPr lang="en-US" altLang="ko-KR" sz="1200" dirty="0" smtClean="0">
                <a:solidFill>
                  <a:schemeClr val="tx2"/>
                </a:solidFill>
              </a:rPr>
              <a:t>)</a:t>
            </a:r>
            <a:r>
              <a:rPr lang="ko-KR" altLang="en-US" sz="1200" dirty="0" smtClean="0">
                <a:solidFill>
                  <a:schemeClr val="tx2"/>
                </a:solidFill>
              </a:rPr>
              <a:t>는 전체가 하나의 이미지로 구성되어 부분적인 </a:t>
            </a:r>
            <a:r>
              <a:rPr lang="en-US" altLang="ko-KR" sz="1200" dirty="0" smtClean="0">
                <a:solidFill>
                  <a:schemeClr val="tx2"/>
                </a:solidFill>
              </a:rPr>
              <a:t>A/B testing</a:t>
            </a:r>
            <a:r>
              <a:rPr lang="ko-KR" altLang="en-US" sz="1200" dirty="0" smtClean="0">
                <a:solidFill>
                  <a:schemeClr val="tx2"/>
                </a:solidFill>
              </a:rPr>
              <a:t>이 </a:t>
            </a:r>
            <a:r>
              <a:rPr lang="ko-KR" altLang="en-US" sz="1200" dirty="0" smtClean="0">
                <a:solidFill>
                  <a:schemeClr val="tx2"/>
                </a:solidFill>
              </a:rPr>
              <a:t>어려운 형태임</a:t>
            </a:r>
            <a:endParaRPr lang="en-US" altLang="ko-KR" sz="1200" dirty="0" smtClean="0">
              <a:solidFill>
                <a:schemeClr val="tx2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68848" y="1825602"/>
            <a:ext cx="1277471" cy="1566658"/>
          </a:xfrm>
          <a:prstGeom prst="rect">
            <a:avLst/>
          </a:prstGeom>
          <a:noFill/>
          <a:ln w="28575">
            <a:solidFill>
              <a:srgbClr val="00589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>
            <a:spLocks/>
          </p:cNvSpPr>
          <p:nvPr/>
        </p:nvSpPr>
        <p:spPr>
          <a:xfrm>
            <a:off x="271464" y="3679161"/>
            <a:ext cx="2216760" cy="118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sz="1200" dirty="0" smtClean="0"/>
              <a:t>특정 고객에게는 할인 혜택을 강조하고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다른 고객에게는 샘플 혜택을 강조할 수 있을까</a:t>
            </a:r>
            <a:r>
              <a:rPr lang="en-US" altLang="ko-KR" sz="1200" dirty="0" smtClean="0"/>
              <a:t>?</a:t>
            </a:r>
          </a:p>
          <a:p>
            <a:pPr lvl="1">
              <a:spcBef>
                <a:spcPts val="600"/>
              </a:spcBef>
            </a:pPr>
            <a:r>
              <a:rPr lang="ko-KR" altLang="en-US" sz="1200" dirty="0" smtClean="0"/>
              <a:t>노출되는 배너들의 디자인과 순서를 바꾸어 </a:t>
            </a:r>
            <a:r>
              <a:rPr lang="ko-KR" altLang="en-US" sz="1200" dirty="0" err="1" smtClean="0"/>
              <a:t>반응률을</a:t>
            </a:r>
            <a:r>
              <a:rPr lang="ko-KR" altLang="en-US" sz="1200" dirty="0" smtClean="0"/>
              <a:t> 테스트해볼 수 있을까</a:t>
            </a:r>
            <a:r>
              <a:rPr lang="en-US" altLang="ko-KR" sz="1200" dirty="0" smtClean="0"/>
              <a:t>?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76976" y="3589506"/>
            <a:ext cx="2504679" cy="1472212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>
            <a:spLocks/>
          </p:cNvSpPr>
          <p:nvPr/>
        </p:nvSpPr>
        <p:spPr>
          <a:xfrm>
            <a:off x="5659207" y="1544811"/>
            <a:ext cx="1357055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sz="1200" dirty="0" smtClean="0"/>
              <a:t>이 </a:t>
            </a:r>
            <a:r>
              <a:rPr lang="ko-KR" altLang="en-US" sz="1200" dirty="0"/>
              <a:t>메시지를 </a:t>
            </a:r>
            <a:r>
              <a:rPr lang="en-US" altLang="ko-KR" sz="1200" dirty="0"/>
              <a:t>“</a:t>
            </a:r>
            <a:r>
              <a:rPr lang="ko-KR" altLang="en-US" sz="1200" dirty="0" err="1"/>
              <a:t>라네즈의</a:t>
            </a:r>
            <a:r>
              <a:rPr lang="ko-KR" altLang="en-US" sz="1200" dirty="0"/>
              <a:t> 새로운 </a:t>
            </a:r>
            <a:r>
              <a:rPr lang="en-US" altLang="ko-KR" sz="1200" dirty="0"/>
              <a:t>Sun care</a:t>
            </a:r>
            <a:r>
              <a:rPr lang="ko-KR" altLang="en-US" sz="1200" dirty="0"/>
              <a:t>라인을 체험해보세요</a:t>
            </a:r>
            <a:r>
              <a:rPr lang="en-US" altLang="ko-KR" sz="1200" dirty="0"/>
              <a:t>”</a:t>
            </a:r>
            <a:r>
              <a:rPr lang="ko-KR" altLang="en-US" sz="1200" dirty="0"/>
              <a:t>라고 변경해볼 수 있을까</a:t>
            </a:r>
            <a:r>
              <a:rPr lang="en-US" altLang="ko-KR" sz="1200" dirty="0" smtClean="0"/>
              <a:t>?</a:t>
            </a:r>
            <a:endParaRPr lang="ko-KR" altLang="en-US" sz="1200" dirty="0"/>
          </a:p>
        </p:txBody>
      </p:sp>
      <p:sp>
        <p:nvSpPr>
          <p:cNvPr id="55" name="TextBox 54"/>
          <p:cNvSpPr txBox="1">
            <a:spLocks/>
          </p:cNvSpPr>
          <p:nvPr/>
        </p:nvSpPr>
        <p:spPr>
          <a:xfrm>
            <a:off x="5659207" y="3049689"/>
            <a:ext cx="133330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en-US" altLang="ko-KR" sz="1200" dirty="0" smtClean="0"/>
              <a:t>10% OFF</a:t>
            </a:r>
            <a:r>
              <a:rPr lang="ko-KR" altLang="en-US" sz="1200" dirty="0" smtClean="0"/>
              <a:t>라는 금전적 </a:t>
            </a:r>
            <a:r>
              <a:rPr lang="ko-KR" altLang="en-US" sz="1200" dirty="0" err="1" smtClean="0"/>
              <a:t>오퍼를</a:t>
            </a:r>
            <a:r>
              <a:rPr lang="ko-KR" altLang="en-US" sz="1200" dirty="0" smtClean="0"/>
              <a:t> 다른 혜택으로 변경해볼 </a:t>
            </a:r>
            <a:r>
              <a:rPr lang="ko-KR" altLang="en-US" sz="1200" dirty="0"/>
              <a:t>수 있을까</a:t>
            </a:r>
            <a:r>
              <a:rPr lang="en-US" altLang="ko-KR" sz="1200" dirty="0" smtClean="0"/>
              <a:t>?</a:t>
            </a:r>
            <a:endParaRPr lang="ko-KR" altLang="en-US" sz="1200" dirty="0"/>
          </a:p>
        </p:txBody>
      </p:sp>
      <p:sp>
        <p:nvSpPr>
          <p:cNvPr id="56" name="TextBox 55"/>
          <p:cNvSpPr txBox="1">
            <a:spLocks/>
          </p:cNvSpPr>
          <p:nvPr/>
        </p:nvSpPr>
        <p:spPr>
          <a:xfrm>
            <a:off x="5659207" y="4425937"/>
            <a:ext cx="1475651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en-US" altLang="ko-KR" sz="1200" dirty="0" smtClean="0"/>
              <a:t>1,2</a:t>
            </a:r>
            <a:r>
              <a:rPr lang="ko-KR" altLang="en-US" sz="1200" dirty="0"/>
              <a:t>번 혜택만 주고</a:t>
            </a:r>
            <a:r>
              <a:rPr lang="en-US" altLang="ko-KR" sz="1200" dirty="0"/>
              <a:t>, 3</a:t>
            </a:r>
            <a:r>
              <a:rPr lang="ko-KR" altLang="en-US" sz="1200" dirty="0"/>
              <a:t>번 혜택을 지우면 과연 </a:t>
            </a:r>
            <a:r>
              <a:rPr lang="ko-KR" altLang="en-US" sz="1200" dirty="0" err="1"/>
              <a:t>반응률이</a:t>
            </a:r>
            <a:r>
              <a:rPr lang="ko-KR" altLang="en-US" sz="1200" dirty="0"/>
              <a:t> 떨어질까</a:t>
            </a:r>
            <a:r>
              <a:rPr lang="en-US" altLang="ko-KR" sz="1200" dirty="0"/>
              <a:t>? </a:t>
            </a:r>
            <a:r>
              <a:rPr lang="ko-KR" altLang="en-US" sz="1200" dirty="0" smtClean="0"/>
              <a:t>테스트 해볼 수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있을까</a:t>
            </a:r>
            <a:r>
              <a:rPr lang="en-US" altLang="ko-KR" sz="1200" dirty="0" smtClean="0"/>
              <a:t>?</a:t>
            </a:r>
            <a:endParaRPr lang="ko-KR" altLang="en-US" sz="1200" dirty="0"/>
          </a:p>
        </p:txBody>
      </p:sp>
      <p:cxnSp>
        <p:nvCxnSpPr>
          <p:cNvPr id="20" name="Straight Connector 19"/>
          <p:cNvCxnSpPr>
            <a:stCxn id="41" idx="2"/>
          </p:cNvCxnSpPr>
          <p:nvPr/>
        </p:nvCxnSpPr>
        <p:spPr>
          <a:xfrm>
            <a:off x="1207584" y="3392260"/>
            <a:ext cx="114" cy="204871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>
            <a:spLocks/>
          </p:cNvSpPr>
          <p:nvPr/>
        </p:nvSpPr>
        <p:spPr>
          <a:xfrm>
            <a:off x="7185943" y="890673"/>
            <a:ext cx="1567978" cy="334651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buClr>
                <a:srgbClr val="002960"/>
              </a:buClr>
            </a:pPr>
            <a:r>
              <a:rPr lang="ko-KR" altLang="en-US" sz="1200" b="1" smtClean="0">
                <a:solidFill>
                  <a:schemeClr val="bg1"/>
                </a:solidFill>
              </a:rPr>
              <a:t>개선 추진 사항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254393" y="1446172"/>
            <a:ext cx="1448272" cy="2585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ko-KR"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ko-KR"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ko-KR"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ko-KR"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ko-KR" sz="1400" baseline="0">
                <a:latin typeface="+mn-lt"/>
              </a:defRPr>
            </a:lvl5pPr>
            <a:lvl6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6pPr>
            <a:lvl7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7pPr>
            <a:lvl8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8pPr>
            <a:lvl9pPr marL="749808" indent="-130175" defTabSz="895350" fontAlgn="base" latinLnBrk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ko-KR" baseline="0">
                <a:latin typeface="+mn-lt"/>
              </a:defRPr>
            </a:lvl9pPr>
          </a:lstStyle>
          <a:p>
            <a:pPr lvl="1"/>
            <a:r>
              <a:rPr lang="en-US" altLang="ko-KR" sz="1200" b="1" dirty="0" smtClean="0">
                <a:solidFill>
                  <a:schemeClr val="accent4"/>
                </a:solidFill>
              </a:rPr>
              <a:t>A/B</a:t>
            </a:r>
            <a:r>
              <a:rPr lang="ko-KR" altLang="en-US" sz="1200" b="1" dirty="0" smtClean="0">
                <a:solidFill>
                  <a:schemeClr val="accent4"/>
                </a:solidFill>
              </a:rPr>
              <a:t> </a:t>
            </a:r>
            <a:r>
              <a:rPr lang="en-US" altLang="ko-KR" sz="1200" b="1" dirty="0" smtClean="0">
                <a:solidFill>
                  <a:schemeClr val="accent4"/>
                </a:solidFill>
              </a:rPr>
              <a:t>testing</a:t>
            </a:r>
            <a:r>
              <a:rPr lang="ko-KR" altLang="en-US" sz="1200" b="1" dirty="0" smtClean="0">
                <a:solidFill>
                  <a:schemeClr val="accent4"/>
                </a:solidFill>
              </a:rPr>
              <a:t>에 제약이 존재하는 페이지들 파악</a:t>
            </a:r>
            <a:r>
              <a:rPr lang="ko-KR" altLang="en-US" sz="1200" dirty="0" smtClean="0"/>
              <a:t>하고</a:t>
            </a:r>
            <a:r>
              <a:rPr lang="en-US" altLang="ko-KR" sz="1200" dirty="0" smtClean="0"/>
              <a:t>, </a:t>
            </a:r>
            <a:r>
              <a:rPr lang="ko-KR" altLang="en-US" sz="1200" b="1" dirty="0" smtClean="0">
                <a:solidFill>
                  <a:schemeClr val="accent4"/>
                </a:solidFill>
              </a:rPr>
              <a:t>페이지 구조를 순차적으로 변경</a:t>
            </a:r>
            <a:r>
              <a:rPr lang="ko-KR" altLang="en-US" sz="1200" dirty="0" smtClean="0"/>
              <a:t>하고자 함</a:t>
            </a:r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r>
              <a:rPr lang="en-US" altLang="ko-KR" sz="1200" dirty="0" smtClean="0"/>
              <a:t>4</a:t>
            </a:r>
            <a:r>
              <a:rPr lang="ko-KR" altLang="en-US" sz="1200" dirty="0" smtClean="0"/>
              <a:t>월말부터 도입 예정인 </a:t>
            </a:r>
            <a:r>
              <a:rPr lang="en-US" altLang="ko-KR" sz="1200" dirty="0" err="1" smtClean="0"/>
              <a:t>Optimizely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솔루션을 적극 활용</a:t>
            </a:r>
            <a:r>
              <a:rPr lang="en-US" altLang="ko-KR" sz="1200" dirty="0" smtClean="0"/>
              <a:t>, </a:t>
            </a:r>
            <a:r>
              <a:rPr lang="en-US" altLang="ko-KR" sz="1200" b="1" dirty="0" smtClean="0">
                <a:solidFill>
                  <a:schemeClr val="accent4"/>
                </a:solidFill>
              </a:rPr>
              <a:t>A/B testing</a:t>
            </a:r>
            <a:r>
              <a:rPr lang="ko-KR" altLang="en-US" sz="1200" b="1" dirty="0" smtClean="0">
                <a:solidFill>
                  <a:schemeClr val="accent4"/>
                </a:solidFill>
              </a:rPr>
              <a:t>을 광범위하게 적용</a:t>
            </a:r>
            <a:r>
              <a:rPr lang="ko-KR" altLang="en-US" sz="1200" dirty="0" smtClean="0"/>
              <a:t>하여 지속적 최적화 진행 예정</a:t>
            </a:r>
            <a:endParaRPr lang="ko-KR" altLang="en-US" sz="1200" dirty="0"/>
          </a:p>
        </p:txBody>
      </p:sp>
      <p:sp>
        <p:nvSpPr>
          <p:cNvPr id="73" name="Title Tracker Circle"/>
          <p:cNvSpPr/>
          <p:nvPr/>
        </p:nvSpPr>
        <p:spPr>
          <a:xfrm>
            <a:off x="6502013" y="3896552"/>
            <a:ext cx="557826" cy="294793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없음</a:t>
            </a:r>
          </a:p>
        </p:txBody>
      </p:sp>
      <p:sp>
        <p:nvSpPr>
          <p:cNvPr id="74" name="Title Tracker Circle"/>
          <p:cNvSpPr/>
          <p:nvPr/>
        </p:nvSpPr>
        <p:spPr>
          <a:xfrm>
            <a:off x="6502013" y="5221906"/>
            <a:ext cx="557826" cy="294793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없음</a:t>
            </a:r>
          </a:p>
        </p:txBody>
      </p:sp>
      <p:sp>
        <p:nvSpPr>
          <p:cNvPr id="75" name="Title Tracker Circle"/>
          <p:cNvSpPr/>
          <p:nvPr/>
        </p:nvSpPr>
        <p:spPr>
          <a:xfrm>
            <a:off x="2060807" y="4734045"/>
            <a:ext cx="557826" cy="294793"/>
          </a:xfrm>
          <a:prstGeom prst="ellipse">
            <a:avLst/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없음</a:t>
            </a:r>
          </a:p>
        </p:txBody>
      </p:sp>
      <p:grpSp>
        <p:nvGrpSpPr>
          <p:cNvPr id="33" name="Group 32"/>
          <p:cNvGrpSpPr>
            <a:grpSpLocks/>
          </p:cNvGrpSpPr>
          <p:nvPr/>
        </p:nvGrpSpPr>
        <p:grpSpPr>
          <a:xfrm>
            <a:off x="8465392" y="797162"/>
            <a:ext cx="367239" cy="367239"/>
            <a:chOff x="1941883" y="3508260"/>
            <a:chExt cx="1259487" cy="1259487"/>
          </a:xfrm>
        </p:grpSpPr>
        <p:sp>
          <p:nvSpPr>
            <p:cNvPr id="35" name="Oval 34"/>
            <p:cNvSpPr/>
            <p:nvPr/>
          </p:nvSpPr>
          <p:spPr bwMode="auto">
            <a:xfrm>
              <a:off x="1941883" y="3508260"/>
              <a:ext cx="1259487" cy="1259487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82721" tIns="41360" rIns="82721" bIns="413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827201"/>
              <a:endParaRPr lang="ko-KR" altLang="en-US" sz="1200">
                <a:latin typeface="Arial" pitchFamily="34" charset="0"/>
              </a:endParaRPr>
            </a:p>
          </p:txBody>
        </p:sp>
        <p:sp>
          <p:nvSpPr>
            <p:cNvPr id="36" name="Isosceles Triangle 11"/>
            <p:cNvSpPr/>
            <p:nvPr/>
          </p:nvSpPr>
          <p:spPr bwMode="auto">
            <a:xfrm rot="13200187">
              <a:off x="2046367" y="3647787"/>
              <a:ext cx="928598" cy="1117592"/>
            </a:xfrm>
            <a:custGeom>
              <a:avLst/>
              <a:gdLst/>
              <a:ahLst/>
              <a:cxnLst/>
              <a:rect l="l" t="t" r="r" b="b"/>
              <a:pathLst>
                <a:path w="1305237" h="1570884">
                  <a:moveTo>
                    <a:pt x="1072131" y="1418167"/>
                  </a:moveTo>
                  <a:cubicBezTo>
                    <a:pt x="796044" y="1649857"/>
                    <a:pt x="384408" y="1613866"/>
                    <a:pt x="152717" y="1337779"/>
                  </a:cubicBezTo>
                  <a:cubicBezTo>
                    <a:pt x="-78973" y="1061692"/>
                    <a:pt x="-42982" y="650056"/>
                    <a:pt x="233105" y="418365"/>
                  </a:cubicBezTo>
                  <a:cubicBezTo>
                    <a:pt x="308380" y="355195"/>
                    <a:pt x="393731" y="311924"/>
                    <a:pt x="483238" y="289758"/>
                  </a:cubicBezTo>
                  <a:lnTo>
                    <a:pt x="651298" y="0"/>
                  </a:lnTo>
                  <a:lnTo>
                    <a:pt x="818510" y="288298"/>
                  </a:lnTo>
                  <a:cubicBezTo>
                    <a:pt x="944910" y="320213"/>
                    <a:pt x="1062344" y="391298"/>
                    <a:pt x="1152519" y="498753"/>
                  </a:cubicBezTo>
                  <a:cubicBezTo>
                    <a:pt x="1384209" y="774841"/>
                    <a:pt x="1348219" y="1186476"/>
                    <a:pt x="1072131" y="1418167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82721" tIns="41360" rIns="82721" bIns="4136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827201"/>
              <a:endParaRPr lang="ko-KR" altLang="en-US" sz="1200">
                <a:latin typeface="Arial" pitchFamily="34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475237" y="3837572"/>
              <a:ext cx="192779" cy="600863"/>
              <a:chOff x="1598341" y="4552000"/>
              <a:chExt cx="133974" cy="417577"/>
            </a:xfrm>
          </p:grpSpPr>
          <p:sp>
            <p:nvSpPr>
              <p:cNvPr id="39" name="Freeform 17"/>
              <p:cNvSpPr>
                <a:spLocks/>
              </p:cNvSpPr>
              <p:nvPr/>
            </p:nvSpPr>
            <p:spPr bwMode="auto">
              <a:xfrm>
                <a:off x="1598341" y="4552000"/>
                <a:ext cx="133974" cy="283232"/>
              </a:xfrm>
              <a:custGeom>
                <a:avLst/>
                <a:gdLst>
                  <a:gd name="T0" fmla="*/ 1120 w 1122"/>
                  <a:gd name="T1" fmla="*/ 157 h 2372"/>
                  <a:gd name="T2" fmla="*/ 1116 w 1122"/>
                  <a:gd name="T3" fmla="*/ 125 h 2372"/>
                  <a:gd name="T4" fmla="*/ 1107 w 1122"/>
                  <a:gd name="T5" fmla="*/ 96 h 2372"/>
                  <a:gd name="T6" fmla="*/ 1091 w 1122"/>
                  <a:gd name="T7" fmla="*/ 69 h 2372"/>
                  <a:gd name="T8" fmla="*/ 1072 w 1122"/>
                  <a:gd name="T9" fmla="*/ 46 h 2372"/>
                  <a:gd name="T10" fmla="*/ 1047 w 1122"/>
                  <a:gd name="T11" fmla="*/ 26 h 2372"/>
                  <a:gd name="T12" fmla="*/ 1021 w 1122"/>
                  <a:gd name="T13" fmla="*/ 13 h 2372"/>
                  <a:gd name="T14" fmla="*/ 991 w 1122"/>
                  <a:gd name="T15" fmla="*/ 3 h 2372"/>
                  <a:gd name="T16" fmla="*/ 959 w 1122"/>
                  <a:gd name="T17" fmla="*/ 0 h 2372"/>
                  <a:gd name="T18" fmla="*/ 958 w 1122"/>
                  <a:gd name="T19" fmla="*/ 0 h 2372"/>
                  <a:gd name="T20" fmla="*/ 184 w 1122"/>
                  <a:gd name="T21" fmla="*/ 0 h 2372"/>
                  <a:gd name="T22" fmla="*/ 183 w 1122"/>
                  <a:gd name="T23" fmla="*/ 0 h 2372"/>
                  <a:gd name="T24" fmla="*/ 161 w 1122"/>
                  <a:gd name="T25" fmla="*/ 0 h 2372"/>
                  <a:gd name="T26" fmla="*/ 131 w 1122"/>
                  <a:gd name="T27" fmla="*/ 2 h 2372"/>
                  <a:gd name="T28" fmla="*/ 103 w 1122"/>
                  <a:gd name="T29" fmla="*/ 10 h 2372"/>
                  <a:gd name="T30" fmla="*/ 78 w 1122"/>
                  <a:gd name="T31" fmla="*/ 23 h 2372"/>
                  <a:gd name="T32" fmla="*/ 55 w 1122"/>
                  <a:gd name="T33" fmla="*/ 40 h 2372"/>
                  <a:gd name="T34" fmla="*/ 35 w 1122"/>
                  <a:gd name="T35" fmla="*/ 60 h 2372"/>
                  <a:gd name="T36" fmla="*/ 19 w 1122"/>
                  <a:gd name="T37" fmla="*/ 84 h 2372"/>
                  <a:gd name="T38" fmla="*/ 7 w 1122"/>
                  <a:gd name="T39" fmla="*/ 110 h 2372"/>
                  <a:gd name="T40" fmla="*/ 0 w 1122"/>
                  <a:gd name="T41" fmla="*/ 139 h 2372"/>
                  <a:gd name="T42" fmla="*/ 1 w 1122"/>
                  <a:gd name="T43" fmla="*/ 138 h 2372"/>
                  <a:gd name="T44" fmla="*/ 0 w 1122"/>
                  <a:gd name="T45" fmla="*/ 153 h 2372"/>
                  <a:gd name="T46" fmla="*/ 319 w 1122"/>
                  <a:gd name="T47" fmla="*/ 2220 h 2372"/>
                  <a:gd name="T48" fmla="*/ 320 w 1122"/>
                  <a:gd name="T49" fmla="*/ 2235 h 2372"/>
                  <a:gd name="T50" fmla="*/ 326 w 1122"/>
                  <a:gd name="T51" fmla="*/ 2266 h 2372"/>
                  <a:gd name="T52" fmla="*/ 339 w 1122"/>
                  <a:gd name="T53" fmla="*/ 2292 h 2372"/>
                  <a:gd name="T54" fmla="*/ 355 w 1122"/>
                  <a:gd name="T55" fmla="*/ 2317 h 2372"/>
                  <a:gd name="T56" fmla="*/ 377 w 1122"/>
                  <a:gd name="T57" fmla="*/ 2337 h 2372"/>
                  <a:gd name="T58" fmla="*/ 402 w 1122"/>
                  <a:gd name="T59" fmla="*/ 2354 h 2372"/>
                  <a:gd name="T60" fmla="*/ 430 w 1122"/>
                  <a:gd name="T61" fmla="*/ 2365 h 2372"/>
                  <a:gd name="T62" fmla="*/ 460 w 1122"/>
                  <a:gd name="T63" fmla="*/ 2371 h 2372"/>
                  <a:gd name="T64" fmla="*/ 644 w 1122"/>
                  <a:gd name="T65" fmla="*/ 2372 h 2372"/>
                  <a:gd name="T66" fmla="*/ 659 w 1122"/>
                  <a:gd name="T67" fmla="*/ 2371 h 2372"/>
                  <a:gd name="T68" fmla="*/ 688 w 1122"/>
                  <a:gd name="T69" fmla="*/ 2366 h 2372"/>
                  <a:gd name="T70" fmla="*/ 715 w 1122"/>
                  <a:gd name="T71" fmla="*/ 2355 h 2372"/>
                  <a:gd name="T72" fmla="*/ 739 w 1122"/>
                  <a:gd name="T73" fmla="*/ 2340 h 2372"/>
                  <a:gd name="T74" fmla="*/ 760 w 1122"/>
                  <a:gd name="T75" fmla="*/ 2320 h 2372"/>
                  <a:gd name="T76" fmla="*/ 776 w 1122"/>
                  <a:gd name="T77" fmla="*/ 2298 h 2372"/>
                  <a:gd name="T78" fmla="*/ 789 w 1122"/>
                  <a:gd name="T79" fmla="*/ 2273 h 2372"/>
                  <a:gd name="T80" fmla="*/ 796 w 1122"/>
                  <a:gd name="T81" fmla="*/ 2245 h 2372"/>
                  <a:gd name="T82" fmla="*/ 798 w 1122"/>
                  <a:gd name="T83" fmla="*/ 2230 h 2372"/>
                  <a:gd name="T84" fmla="*/ 1120 w 1122"/>
                  <a:gd name="T85" fmla="*/ 160 h 2372"/>
                  <a:gd name="T86" fmla="*/ 1122 w 1122"/>
                  <a:gd name="T87" fmla="*/ 157 h 2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2" h="2372">
                    <a:moveTo>
                      <a:pt x="1120" y="157"/>
                    </a:moveTo>
                    <a:lnTo>
                      <a:pt x="1120" y="157"/>
                    </a:lnTo>
                    <a:lnTo>
                      <a:pt x="1119" y="141"/>
                    </a:lnTo>
                    <a:lnTo>
                      <a:pt x="1116" y="125"/>
                    </a:lnTo>
                    <a:lnTo>
                      <a:pt x="1111" y="110"/>
                    </a:lnTo>
                    <a:lnTo>
                      <a:pt x="1107" y="96"/>
                    </a:lnTo>
                    <a:lnTo>
                      <a:pt x="1100" y="82"/>
                    </a:lnTo>
                    <a:lnTo>
                      <a:pt x="1091" y="69"/>
                    </a:lnTo>
                    <a:lnTo>
                      <a:pt x="1081" y="57"/>
                    </a:lnTo>
                    <a:lnTo>
                      <a:pt x="1072" y="46"/>
                    </a:lnTo>
                    <a:lnTo>
                      <a:pt x="1060" y="36"/>
                    </a:lnTo>
                    <a:lnTo>
                      <a:pt x="1047" y="26"/>
                    </a:lnTo>
                    <a:lnTo>
                      <a:pt x="1035" y="18"/>
                    </a:lnTo>
                    <a:lnTo>
                      <a:pt x="1021" y="13"/>
                    </a:lnTo>
                    <a:lnTo>
                      <a:pt x="1006" y="7"/>
                    </a:lnTo>
                    <a:lnTo>
                      <a:pt x="991" y="3"/>
                    </a:lnTo>
                    <a:lnTo>
                      <a:pt x="974" y="1"/>
                    </a:lnTo>
                    <a:lnTo>
                      <a:pt x="959" y="0"/>
                    </a:lnTo>
                    <a:lnTo>
                      <a:pt x="958" y="0"/>
                    </a:lnTo>
                    <a:lnTo>
                      <a:pt x="958" y="0"/>
                    </a:lnTo>
                    <a:lnTo>
                      <a:pt x="957" y="0"/>
                    </a:lnTo>
                    <a:lnTo>
                      <a:pt x="184" y="0"/>
                    </a:lnTo>
                    <a:lnTo>
                      <a:pt x="56" y="97"/>
                    </a:lnTo>
                    <a:lnTo>
                      <a:pt x="183" y="0"/>
                    </a:lnTo>
                    <a:lnTo>
                      <a:pt x="161" y="0"/>
                    </a:lnTo>
                    <a:lnTo>
                      <a:pt x="161" y="0"/>
                    </a:lnTo>
                    <a:lnTo>
                      <a:pt x="146" y="1"/>
                    </a:lnTo>
                    <a:lnTo>
                      <a:pt x="131" y="2"/>
                    </a:lnTo>
                    <a:lnTo>
                      <a:pt x="117" y="6"/>
                    </a:lnTo>
                    <a:lnTo>
                      <a:pt x="103" y="10"/>
                    </a:lnTo>
                    <a:lnTo>
                      <a:pt x="90" y="16"/>
                    </a:lnTo>
                    <a:lnTo>
                      <a:pt x="78" y="23"/>
                    </a:lnTo>
                    <a:lnTo>
                      <a:pt x="65" y="31"/>
                    </a:lnTo>
                    <a:lnTo>
                      <a:pt x="55" y="40"/>
                    </a:lnTo>
                    <a:lnTo>
                      <a:pt x="44" y="50"/>
                    </a:lnTo>
                    <a:lnTo>
                      <a:pt x="35" y="60"/>
                    </a:lnTo>
                    <a:lnTo>
                      <a:pt x="26" y="72"/>
                    </a:lnTo>
                    <a:lnTo>
                      <a:pt x="19" y="84"/>
                    </a:lnTo>
                    <a:lnTo>
                      <a:pt x="13" y="97"/>
                    </a:lnTo>
                    <a:lnTo>
                      <a:pt x="7" y="110"/>
                    </a:lnTo>
                    <a:lnTo>
                      <a:pt x="4" y="125"/>
                    </a:lnTo>
                    <a:lnTo>
                      <a:pt x="0" y="139"/>
                    </a:lnTo>
                    <a:lnTo>
                      <a:pt x="1" y="138"/>
                    </a:lnTo>
                    <a:lnTo>
                      <a:pt x="1" y="138"/>
                    </a:lnTo>
                    <a:lnTo>
                      <a:pt x="0" y="146"/>
                    </a:lnTo>
                    <a:lnTo>
                      <a:pt x="0" y="153"/>
                    </a:lnTo>
                    <a:lnTo>
                      <a:pt x="319" y="2203"/>
                    </a:lnTo>
                    <a:lnTo>
                      <a:pt x="319" y="2220"/>
                    </a:lnTo>
                    <a:lnTo>
                      <a:pt x="319" y="2220"/>
                    </a:lnTo>
                    <a:lnTo>
                      <a:pt x="320" y="2235"/>
                    </a:lnTo>
                    <a:lnTo>
                      <a:pt x="322" y="2251"/>
                    </a:lnTo>
                    <a:lnTo>
                      <a:pt x="326" y="2266"/>
                    </a:lnTo>
                    <a:lnTo>
                      <a:pt x="332" y="2279"/>
                    </a:lnTo>
                    <a:lnTo>
                      <a:pt x="339" y="2292"/>
                    </a:lnTo>
                    <a:lnTo>
                      <a:pt x="347" y="2305"/>
                    </a:lnTo>
                    <a:lnTo>
                      <a:pt x="355" y="2317"/>
                    </a:lnTo>
                    <a:lnTo>
                      <a:pt x="365" y="2327"/>
                    </a:lnTo>
                    <a:lnTo>
                      <a:pt x="377" y="2337"/>
                    </a:lnTo>
                    <a:lnTo>
                      <a:pt x="388" y="2347"/>
                    </a:lnTo>
                    <a:lnTo>
                      <a:pt x="402" y="2354"/>
                    </a:lnTo>
                    <a:lnTo>
                      <a:pt x="415" y="2361"/>
                    </a:lnTo>
                    <a:lnTo>
                      <a:pt x="430" y="2365"/>
                    </a:lnTo>
                    <a:lnTo>
                      <a:pt x="445" y="2369"/>
                    </a:lnTo>
                    <a:lnTo>
                      <a:pt x="460" y="2371"/>
                    </a:lnTo>
                    <a:lnTo>
                      <a:pt x="476" y="2372"/>
                    </a:lnTo>
                    <a:lnTo>
                      <a:pt x="644" y="2372"/>
                    </a:lnTo>
                    <a:lnTo>
                      <a:pt x="644" y="2372"/>
                    </a:lnTo>
                    <a:lnTo>
                      <a:pt x="659" y="2371"/>
                    </a:lnTo>
                    <a:lnTo>
                      <a:pt x="674" y="2370"/>
                    </a:lnTo>
                    <a:lnTo>
                      <a:pt x="688" y="2366"/>
                    </a:lnTo>
                    <a:lnTo>
                      <a:pt x="702" y="2361"/>
                    </a:lnTo>
                    <a:lnTo>
                      <a:pt x="715" y="2355"/>
                    </a:lnTo>
                    <a:lnTo>
                      <a:pt x="728" y="2348"/>
                    </a:lnTo>
                    <a:lnTo>
                      <a:pt x="739" y="2340"/>
                    </a:lnTo>
                    <a:lnTo>
                      <a:pt x="750" y="2330"/>
                    </a:lnTo>
                    <a:lnTo>
                      <a:pt x="760" y="2320"/>
                    </a:lnTo>
                    <a:lnTo>
                      <a:pt x="768" y="2310"/>
                    </a:lnTo>
                    <a:lnTo>
                      <a:pt x="776" y="2298"/>
                    </a:lnTo>
                    <a:lnTo>
                      <a:pt x="783" y="2285"/>
                    </a:lnTo>
                    <a:lnTo>
                      <a:pt x="789" y="2273"/>
                    </a:lnTo>
                    <a:lnTo>
                      <a:pt x="793" y="2259"/>
                    </a:lnTo>
                    <a:lnTo>
                      <a:pt x="796" y="2245"/>
                    </a:lnTo>
                    <a:lnTo>
                      <a:pt x="797" y="2230"/>
                    </a:lnTo>
                    <a:lnTo>
                      <a:pt x="798" y="2230"/>
                    </a:lnTo>
                    <a:lnTo>
                      <a:pt x="1120" y="171"/>
                    </a:lnTo>
                    <a:lnTo>
                      <a:pt x="1120" y="160"/>
                    </a:lnTo>
                    <a:lnTo>
                      <a:pt x="1120" y="160"/>
                    </a:lnTo>
                    <a:lnTo>
                      <a:pt x="1122" y="157"/>
                    </a:lnTo>
                    <a:lnTo>
                      <a:pt x="1120" y="157"/>
                    </a:lnTo>
                    <a:close/>
                  </a:path>
                </a:pathLst>
              </a:custGeom>
              <a:solidFill>
                <a:schemeClr val="accent4"/>
              </a:solidFill>
              <a:ln w="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2721" tIns="41360" rIns="82721" bIns="4136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200"/>
              </a:p>
            </p:txBody>
          </p:sp>
          <p:sp>
            <p:nvSpPr>
              <p:cNvPr id="42" name="Oval 41"/>
              <p:cNvSpPr/>
              <p:nvPr/>
            </p:nvSpPr>
            <p:spPr bwMode="auto">
              <a:xfrm>
                <a:off x="1614139" y="4867199"/>
                <a:ext cx="102378" cy="102378"/>
              </a:xfrm>
              <a:prstGeom prst="ellipse">
                <a:avLst/>
              </a:prstGeom>
              <a:solidFill>
                <a:schemeClr val="accent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82721" tIns="41360" rIns="82721" bIns="4136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827201"/>
                <a:endParaRPr lang="ko-KR" altLang="en-US" sz="1200">
                  <a:latin typeface="Arial" pitchFamily="34" charset="0"/>
                </a:endParaRPr>
              </a:p>
            </p:txBody>
          </p:sp>
        </p:grpSp>
      </p:grpSp>
      <p:sp>
        <p:nvSpPr>
          <p:cNvPr id="45" name="Rectangle 44"/>
          <p:cNvSpPr>
            <a:spLocks/>
          </p:cNvSpPr>
          <p:nvPr/>
        </p:nvSpPr>
        <p:spPr>
          <a:xfrm>
            <a:off x="176976" y="1253591"/>
            <a:ext cx="2504680" cy="25319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Autofit/>
          </a:bodyPr>
          <a:lstStyle/>
          <a:p>
            <a:pPr>
              <a:buClr>
                <a:srgbClr val="002960"/>
              </a:buClr>
            </a:pPr>
            <a:r>
              <a:rPr lang="ko-KR" altLang="en-US" sz="1200" b="1" smtClean="0">
                <a:solidFill>
                  <a:schemeClr val="tx2"/>
                </a:solidFill>
              </a:rPr>
              <a:t>메인 페이지</a:t>
            </a:r>
            <a:endParaRPr lang="en-US" altLang="ko-KR" sz="1200" b="1" dirty="0">
              <a:solidFill>
                <a:schemeClr val="tx2"/>
              </a:solidFill>
            </a:endParaRPr>
          </a:p>
        </p:txBody>
      </p:sp>
      <p:sp>
        <p:nvSpPr>
          <p:cNvPr id="46" name="Rectangle 45"/>
          <p:cNvSpPr>
            <a:spLocks/>
          </p:cNvSpPr>
          <p:nvPr/>
        </p:nvSpPr>
        <p:spPr>
          <a:xfrm>
            <a:off x="2805346" y="1253591"/>
            <a:ext cx="2694593" cy="25319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buClr>
                <a:srgbClr val="002960"/>
              </a:buClr>
            </a:pPr>
            <a:r>
              <a:rPr lang="ko-KR" altLang="en-US" sz="1200" b="1" dirty="0" smtClean="0">
                <a:solidFill>
                  <a:schemeClr val="tx2"/>
                </a:solidFill>
              </a:rPr>
              <a:t>이벤트 상세 페이지</a:t>
            </a:r>
            <a:endParaRPr lang="en-US" altLang="ko-KR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7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0627861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964" name="think-cell Slide" r:id="rId41" imgW="492" imgH="493" progId="TCLayout.ActiveDocument.1">
                  <p:embed/>
                </p:oleObj>
              </mc:Choice>
              <mc:Fallback>
                <p:oleObj name="think-cell Slide" r:id="rId41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615553"/>
          </a:xfrm>
        </p:spPr>
        <p:txBody>
          <a:bodyPr/>
          <a:lstStyle/>
          <a:p>
            <a:pPr marL="360000" lvl="1"/>
            <a:r>
              <a:rPr lang="ko-KR" altLang="en-US" sz="2000" b="0" dirty="0" err="1" smtClean="0">
                <a:latin typeface="-윤고딕150" panose="02030504000101010101" pitchFamily="18" charset="-127"/>
                <a:ea typeface="-윤고딕150" panose="02030504000101010101" pitchFamily="18" charset="-127"/>
              </a:rPr>
              <a:t>캠프아문젠과</a:t>
            </a:r>
            <a:r>
              <a:rPr lang="ko-KR" altLang="en-US" sz="2000" b="0" dirty="0" smtClean="0">
                <a:latin typeface="-윤고딕150" panose="02030504000101010101" pitchFamily="18" charset="-127"/>
                <a:ea typeface="-윤고딕150" panose="02030504000101010101" pitchFamily="18" charset="-127"/>
              </a:rPr>
              <a:t> </a:t>
            </a:r>
            <a:r>
              <a:rPr lang="en-US" altLang="ko-KR" sz="2000" b="0" dirty="0">
                <a:latin typeface="-윤고딕150" panose="02030504000101010101" pitchFamily="18" charset="-127"/>
                <a:ea typeface="-윤고딕150" panose="02030504000101010101" pitchFamily="18" charset="-127"/>
              </a:rPr>
              <a:t>AP</a:t>
            </a:r>
            <a:r>
              <a:rPr lang="ko-KR" altLang="en-US" sz="2000" b="0" dirty="0">
                <a:latin typeface="-윤고딕150" panose="02030504000101010101" pitchFamily="18" charset="-127"/>
                <a:ea typeface="-윤고딕150" panose="02030504000101010101" pitchFamily="18" charset="-127"/>
              </a:rPr>
              <a:t>몰은 </a:t>
            </a:r>
            <a:r>
              <a:rPr lang="ko-KR" altLang="en-US" sz="2000" b="0" dirty="0" smtClean="0">
                <a:latin typeface="-윤고딕150" panose="02030504000101010101" pitchFamily="18" charset="-127"/>
                <a:ea typeface="-윤고딕150" panose="02030504000101010101" pitchFamily="18" charset="-127"/>
              </a:rPr>
              <a:t>전략적 중요도에 따른 파일럿 </a:t>
            </a:r>
            <a:r>
              <a:rPr lang="ko-KR" altLang="en-US" sz="2000" b="0" dirty="0" err="1" smtClean="0">
                <a:latin typeface="-윤고딕150" panose="02030504000101010101" pitchFamily="18" charset="-127"/>
                <a:ea typeface="-윤고딕150" panose="02030504000101010101" pitchFamily="18" charset="-127"/>
              </a:rPr>
              <a:t>로드맵에</a:t>
            </a:r>
            <a:r>
              <a:rPr lang="ko-KR" altLang="en-US" sz="2000" b="0" dirty="0">
                <a:latin typeface="-윤고딕150" panose="02030504000101010101" pitchFamily="18" charset="-127"/>
                <a:ea typeface="-윤고딕150" panose="02030504000101010101" pitchFamily="18" charset="-127"/>
              </a:rPr>
              <a:t> </a:t>
            </a:r>
            <a:r>
              <a:rPr lang="ko-KR" altLang="en-US" sz="2000" b="0" dirty="0" smtClean="0">
                <a:latin typeface="-윤고딕150" panose="02030504000101010101" pitchFamily="18" charset="-127"/>
                <a:ea typeface="-윤고딕150" panose="02030504000101010101" pitchFamily="18" charset="-127"/>
              </a:rPr>
              <a:t>따라 파일럿 </a:t>
            </a:r>
            <a:r>
              <a:rPr lang="en-US" altLang="ko-KR" sz="2000" b="0" dirty="0" smtClean="0">
                <a:latin typeface="-윤고딕150" panose="02030504000101010101" pitchFamily="18" charset="-127"/>
                <a:ea typeface="-윤고딕150" panose="02030504000101010101" pitchFamily="18" charset="-127"/>
              </a:rPr>
              <a:t/>
            </a:r>
            <a:br>
              <a:rPr lang="en-US" altLang="ko-KR" sz="2000" b="0" dirty="0" smtClean="0">
                <a:latin typeface="-윤고딕150" panose="02030504000101010101" pitchFamily="18" charset="-127"/>
                <a:ea typeface="-윤고딕150" panose="02030504000101010101" pitchFamily="18" charset="-127"/>
              </a:rPr>
            </a:br>
            <a:r>
              <a:rPr lang="ko-KR" altLang="en-US" sz="2000" b="0" dirty="0" smtClean="0">
                <a:latin typeface="-윤고딕150" panose="02030504000101010101" pitchFamily="18" charset="-127"/>
                <a:ea typeface="-윤고딕150" panose="02030504000101010101" pitchFamily="18" charset="-127"/>
              </a:rPr>
              <a:t>테스트를 실시하고자 함</a:t>
            </a:r>
            <a:endParaRPr lang="en-US" altLang="ko-KR" sz="2000" b="0" dirty="0">
              <a:latin typeface="-윤고딕150" panose="02030504000101010101" pitchFamily="18" charset="-127"/>
              <a:ea typeface="-윤고딕150" panose="02030504000101010101" pitchFamily="18" charset="-127"/>
            </a:endParaRPr>
          </a:p>
        </p:txBody>
      </p:sp>
      <p:sp>
        <p:nvSpPr>
          <p:cNvPr id="55" name="Pentagon 5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523816" y="2835177"/>
            <a:ext cx="7028981" cy="196623"/>
          </a:xfrm>
          <a:prstGeom prst="homePlate">
            <a:avLst>
              <a:gd name="adj" fmla="val 14607"/>
            </a:avLst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612000" tIns="45715" rIns="36000" bIns="45715" anchor="ctr"/>
          <a:lstStyle/>
          <a:p>
            <a:pPr defTabSz="895350">
              <a:lnSpc>
                <a:spcPct val="90000"/>
              </a:lnSpc>
            </a:pPr>
            <a:r>
              <a:rPr lang="ko-KR" altLang="en-US" sz="1200" b="1" dirty="0" smtClean="0">
                <a:solidFill>
                  <a:schemeClr val="bg2"/>
                </a:solidFill>
                <a:ea typeface="-윤고딕130" pitchFamily="18" charset="-127"/>
                <a:cs typeface="Arial" pitchFamily="34" charset="0"/>
              </a:rPr>
              <a:t>가입</a:t>
            </a:r>
            <a:r>
              <a:rPr lang="en-US" altLang="ko-KR" sz="1200" b="1" dirty="0" smtClean="0">
                <a:solidFill>
                  <a:schemeClr val="bg2"/>
                </a:solidFill>
                <a:ea typeface="-윤고딕130" pitchFamily="18" charset="-127"/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bg2"/>
                </a:solidFill>
                <a:ea typeface="-윤고딕130" pitchFamily="18" charset="-127"/>
                <a:cs typeface="Arial" pitchFamily="34" charset="0"/>
              </a:rPr>
              <a:t>후</a:t>
            </a:r>
            <a:r>
              <a:rPr lang="en-US" altLang="ko-KR" sz="1200" b="1" dirty="0">
                <a:solidFill>
                  <a:schemeClr val="bg2"/>
                </a:solidFill>
                <a:ea typeface="-윤고딕130" pitchFamily="18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bg2"/>
                </a:solidFill>
                <a:ea typeface="-윤고딕130" pitchFamily="18" charset="-127"/>
                <a:cs typeface="Arial" pitchFamily="34" charset="0"/>
              </a:rPr>
              <a:t>구매 이력 없는 </a:t>
            </a:r>
            <a:r>
              <a:rPr lang="en-US" altLang="ko-KR" sz="1200" b="1" dirty="0">
                <a:solidFill>
                  <a:schemeClr val="bg2"/>
                </a:solidFill>
                <a:ea typeface="-윤고딕130" pitchFamily="18" charset="-127"/>
                <a:cs typeface="Arial" pitchFamily="34" charset="0"/>
              </a:rPr>
              <a:t>AP</a:t>
            </a:r>
            <a:r>
              <a:rPr lang="ko-KR" altLang="en-US" sz="1200" b="1" dirty="0">
                <a:solidFill>
                  <a:schemeClr val="bg2"/>
                </a:solidFill>
                <a:ea typeface="-윤고딕130" pitchFamily="18" charset="-127"/>
                <a:cs typeface="Arial" pitchFamily="34" charset="0"/>
              </a:rPr>
              <a:t>몰 고객 </a:t>
            </a:r>
            <a:r>
              <a:rPr lang="ko-KR" altLang="en-US" sz="1200" b="1" dirty="0" err="1" smtClean="0">
                <a:solidFill>
                  <a:schemeClr val="bg2"/>
                </a:solidFill>
                <a:ea typeface="-윤고딕130" pitchFamily="18" charset="-127"/>
                <a:cs typeface="Arial" pitchFamily="34" charset="0"/>
              </a:rPr>
              <a:t>타겟</a:t>
            </a:r>
            <a:endParaRPr lang="ko-KR" altLang="en-US" sz="1200" b="1" dirty="0">
              <a:solidFill>
                <a:schemeClr val="bg2"/>
              </a:solidFill>
              <a:ea typeface="-윤고딕130" pitchFamily="18" charset="-127"/>
              <a:cs typeface="Arial" pitchFamily="34" charset="0"/>
            </a:endParaRPr>
          </a:p>
        </p:txBody>
      </p:sp>
      <p:sp>
        <p:nvSpPr>
          <p:cNvPr id="83" name="Rectangle 28"/>
          <p:cNvSpPr txBox="1"/>
          <p:nvPr>
            <p:custDataLst>
              <p:tags r:id="rId4"/>
            </p:custDataLst>
          </p:nvPr>
        </p:nvSpPr>
        <p:spPr>
          <a:xfrm>
            <a:off x="2283149" y="5809901"/>
            <a:ext cx="612000" cy="18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ko-KR" altLang="en-US" sz="1200" b="1" dirty="0" smtClean="0">
                <a:solidFill>
                  <a:schemeClr val="tx2"/>
                </a:solidFill>
              </a:rPr>
              <a:t>어버이날</a:t>
            </a:r>
            <a:endParaRPr lang="en-US" altLang="ko-KR" sz="1200" b="1" dirty="0" smtClean="0">
              <a:solidFill>
                <a:schemeClr val="tx2"/>
              </a:solidFill>
            </a:endParaRPr>
          </a:p>
        </p:txBody>
      </p:sp>
      <p:sp>
        <p:nvSpPr>
          <p:cNvPr id="84" name="Rectangle 28"/>
          <p:cNvSpPr txBox="1"/>
          <p:nvPr>
            <p:custDataLst>
              <p:tags r:id="rId5"/>
            </p:custDataLst>
          </p:nvPr>
        </p:nvSpPr>
        <p:spPr>
          <a:xfrm>
            <a:off x="6734792" y="5809901"/>
            <a:ext cx="791092" cy="184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ko-KR" altLang="en-US" sz="1200" b="1" dirty="0" smtClean="0">
                <a:solidFill>
                  <a:schemeClr val="tx2"/>
                </a:solidFill>
              </a:rPr>
              <a:t>졸업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/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입학</a:t>
            </a:r>
            <a:endParaRPr lang="en-US" altLang="ko-KR" sz="1200" b="1" dirty="0" smtClean="0">
              <a:solidFill>
                <a:schemeClr val="tx2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6746721" y="1450434"/>
            <a:ext cx="0" cy="5040000"/>
          </a:xfrm>
          <a:prstGeom prst="line">
            <a:avLst/>
          </a:prstGeom>
          <a:ln w="952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257705" y="1450434"/>
            <a:ext cx="0" cy="5040000"/>
          </a:xfrm>
          <a:prstGeom prst="line">
            <a:avLst/>
          </a:prstGeom>
          <a:ln w="952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002213" y="1450434"/>
            <a:ext cx="0" cy="5040000"/>
          </a:xfrm>
          <a:prstGeom prst="line">
            <a:avLst/>
          </a:prstGeom>
          <a:ln w="952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491227" y="1450434"/>
            <a:ext cx="0" cy="5040000"/>
          </a:xfrm>
          <a:prstGeom prst="line">
            <a:avLst/>
          </a:prstGeom>
          <a:ln w="952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Right Arrow 56"/>
          <p:cNvSpPr/>
          <p:nvPr/>
        </p:nvSpPr>
        <p:spPr>
          <a:xfrm>
            <a:off x="1523816" y="1254667"/>
            <a:ext cx="7247771" cy="256705"/>
          </a:xfrm>
          <a:prstGeom prst="rightArrow">
            <a:avLst>
              <a:gd name="adj1" fmla="val 60419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2" name="Rectangle 28"/>
          <p:cNvSpPr txBox="1"/>
          <p:nvPr>
            <p:custDataLst>
              <p:tags r:id="rId6"/>
            </p:custDataLst>
          </p:nvPr>
        </p:nvSpPr>
        <p:spPr>
          <a:xfrm>
            <a:off x="7257728" y="1128513"/>
            <a:ext cx="802740" cy="21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en-US" altLang="ko-KR" sz="1200" dirty="0" smtClean="0"/>
              <a:t>1Q</a:t>
            </a:r>
          </a:p>
        </p:txBody>
      </p:sp>
      <p:sp>
        <p:nvSpPr>
          <p:cNvPr id="63" name="Rectangle 28"/>
          <p:cNvSpPr txBox="1"/>
          <p:nvPr>
            <p:custDataLst>
              <p:tags r:id="rId7"/>
            </p:custDataLst>
          </p:nvPr>
        </p:nvSpPr>
        <p:spPr>
          <a:xfrm>
            <a:off x="1903493" y="1128513"/>
            <a:ext cx="1052495" cy="21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en-US" altLang="ko-KR" sz="1200" dirty="0" smtClean="0"/>
              <a:t>1Q/2Q</a:t>
            </a:r>
          </a:p>
        </p:txBody>
      </p:sp>
      <p:sp>
        <p:nvSpPr>
          <p:cNvPr id="64" name="Rectangle 28"/>
          <p:cNvSpPr txBox="1"/>
          <p:nvPr>
            <p:custDataLst>
              <p:tags r:id="rId8"/>
            </p:custDataLst>
          </p:nvPr>
        </p:nvSpPr>
        <p:spPr>
          <a:xfrm>
            <a:off x="5458039" y="1128513"/>
            <a:ext cx="802740" cy="21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en-US" altLang="ko-KR" sz="1200" dirty="0" smtClean="0"/>
              <a:t>4Q</a:t>
            </a:r>
          </a:p>
        </p:txBody>
      </p:sp>
      <p:sp>
        <p:nvSpPr>
          <p:cNvPr id="66" name="Rectangle 28"/>
          <p:cNvSpPr txBox="1"/>
          <p:nvPr>
            <p:custDataLst>
              <p:tags r:id="rId9"/>
            </p:custDataLst>
          </p:nvPr>
        </p:nvSpPr>
        <p:spPr>
          <a:xfrm>
            <a:off x="3775638" y="1128513"/>
            <a:ext cx="802740" cy="21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en-US" altLang="ko-KR" sz="1200" dirty="0" smtClean="0"/>
              <a:t>3Q</a:t>
            </a:r>
          </a:p>
        </p:txBody>
      </p:sp>
      <p:sp>
        <p:nvSpPr>
          <p:cNvPr id="79" name="TextBox 137"/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1546018" y="878206"/>
            <a:ext cx="5200704" cy="235996"/>
          </a:xfrm>
          <a:prstGeom prst="rect">
            <a:avLst/>
          </a:prstGeom>
          <a:solidFill>
            <a:schemeClr val="accent6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ko-KR" sz="1200" dirty="0" smtClean="0">
                <a:solidFill>
                  <a:schemeClr val="bg2"/>
                </a:solidFill>
              </a:rPr>
              <a:t>2017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80" name="TextBox 137"/>
          <p:cNvSpPr txBox="1">
            <a:spLocks/>
          </p:cNvSpPr>
          <p:nvPr>
            <p:custDataLst>
              <p:tags r:id="rId11"/>
            </p:custDataLst>
          </p:nvPr>
        </p:nvSpPr>
        <p:spPr>
          <a:xfrm>
            <a:off x="6765397" y="878208"/>
            <a:ext cx="1725830" cy="235995"/>
          </a:xfrm>
          <a:prstGeom prst="rect">
            <a:avLst/>
          </a:prstGeom>
          <a:solidFill>
            <a:schemeClr val="accent6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>
            <a:noAutofit/>
          </a:bodyPr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ko-KR" sz="1200" dirty="0" smtClean="0">
                <a:solidFill>
                  <a:schemeClr val="bg2"/>
                </a:solidFill>
              </a:rPr>
              <a:t>2018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529778" y="5620975"/>
            <a:ext cx="131035" cy="118473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7095553" y="5620975"/>
            <a:ext cx="131035" cy="118473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493171" y="2529962"/>
            <a:ext cx="7278416" cy="0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1493171" y="3070019"/>
            <a:ext cx="7278416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1505694" y="3893387"/>
            <a:ext cx="7265893" cy="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137"/>
          <p:cNvSpPr txBox="1"/>
          <p:nvPr>
            <p:custDataLst>
              <p:tags r:id="rId12"/>
            </p:custDataLst>
          </p:nvPr>
        </p:nvSpPr>
        <p:spPr>
          <a:xfrm>
            <a:off x="241221" y="2554721"/>
            <a:ext cx="1123634" cy="2240892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3" name="TextBox 137"/>
          <p:cNvSpPr txBox="1">
            <a:spLocks/>
          </p:cNvSpPr>
          <p:nvPr>
            <p:custDataLst>
              <p:tags r:id="rId13"/>
            </p:custDataLst>
          </p:nvPr>
        </p:nvSpPr>
        <p:spPr>
          <a:xfrm>
            <a:off x="241221" y="1508681"/>
            <a:ext cx="1123634" cy="969442"/>
          </a:xfrm>
          <a:prstGeom prst="rect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rgbClr val="FFFFFF"/>
                </a:solidFill>
              </a:rPr>
              <a:t>AP</a:t>
            </a:r>
            <a:r>
              <a:rPr lang="ko-KR" altLang="en-US" sz="1200" dirty="0" smtClean="0">
                <a:solidFill>
                  <a:srgbClr val="FFFFFF"/>
                </a:solidFill>
              </a:rPr>
              <a:t>몰 고객 확대 </a:t>
            </a:r>
            <a:r>
              <a:rPr lang="en-US" altLang="ko-KR" sz="1200" dirty="0" smtClean="0">
                <a:solidFill>
                  <a:srgbClr val="FFFFFF"/>
                </a:solidFill>
              </a:rPr>
              <a:t>(</a:t>
            </a:r>
            <a:r>
              <a:rPr lang="ko-KR" altLang="en-US" sz="1200" dirty="0" smtClean="0">
                <a:solidFill>
                  <a:srgbClr val="FFFFFF"/>
                </a:solidFill>
              </a:rPr>
              <a:t>신규 가입 유도</a:t>
            </a:r>
            <a:r>
              <a:rPr lang="en-US" altLang="ko-KR" sz="1200" dirty="0" smtClean="0">
                <a:solidFill>
                  <a:srgbClr val="FFFFFF"/>
                </a:solidFill>
              </a:rPr>
              <a:t>)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4" name="TextBox 137"/>
          <p:cNvSpPr txBox="1"/>
          <p:nvPr>
            <p:custDataLst>
              <p:tags r:id="rId14"/>
            </p:custDataLst>
          </p:nvPr>
        </p:nvSpPr>
        <p:spPr>
          <a:xfrm>
            <a:off x="370201" y="2597800"/>
            <a:ext cx="863002" cy="446747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ko-KR" altLang="en-US" sz="1200" dirty="0" smtClean="0">
                <a:solidFill>
                  <a:schemeClr val="bg2"/>
                </a:solidFill>
              </a:rPr>
              <a:t>첫 구매 유도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6" name="TextBox 137"/>
          <p:cNvSpPr txBox="1"/>
          <p:nvPr>
            <p:custDataLst>
              <p:tags r:id="rId15"/>
            </p:custDataLst>
          </p:nvPr>
        </p:nvSpPr>
        <p:spPr>
          <a:xfrm>
            <a:off x="370201" y="3118490"/>
            <a:ext cx="863002" cy="715927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ko-KR" altLang="en-US" sz="1200" dirty="0" err="1" smtClean="0">
                <a:solidFill>
                  <a:schemeClr val="bg2"/>
                </a:solidFill>
              </a:rPr>
              <a:t>재구매</a:t>
            </a:r>
            <a:r>
              <a:rPr lang="ko-KR" altLang="en-US" sz="1200" dirty="0" smtClean="0">
                <a:solidFill>
                  <a:schemeClr val="bg2"/>
                </a:solidFill>
              </a:rPr>
              <a:t> 유도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76" name="TextBox 137"/>
          <p:cNvSpPr txBox="1"/>
          <p:nvPr>
            <p:custDataLst>
              <p:tags r:id="rId16"/>
            </p:custDataLst>
          </p:nvPr>
        </p:nvSpPr>
        <p:spPr>
          <a:xfrm>
            <a:off x="370201" y="4009643"/>
            <a:ext cx="863002" cy="747753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ko-KR" altLang="en-US" sz="1200" dirty="0" smtClean="0">
                <a:solidFill>
                  <a:schemeClr val="bg2"/>
                </a:solidFill>
              </a:rPr>
              <a:t>충성 고객 로열티 제고</a:t>
            </a:r>
            <a:r>
              <a:rPr lang="en-US" altLang="ko-KR" sz="1200" dirty="0" smtClean="0">
                <a:solidFill>
                  <a:schemeClr val="bg2"/>
                </a:solidFill>
              </a:rPr>
              <a:t>/ </a:t>
            </a:r>
            <a:r>
              <a:rPr lang="ko-KR" altLang="en-US" sz="1200" dirty="0" smtClean="0">
                <a:solidFill>
                  <a:schemeClr val="bg2"/>
                </a:solidFill>
              </a:rPr>
              <a:t>이탈 방지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71" name="TextBox 137"/>
          <p:cNvSpPr txBox="1">
            <a:spLocks/>
          </p:cNvSpPr>
          <p:nvPr>
            <p:custDataLst>
              <p:tags r:id="rId17"/>
            </p:custDataLst>
          </p:nvPr>
        </p:nvSpPr>
        <p:spPr>
          <a:xfrm>
            <a:off x="238222" y="4847068"/>
            <a:ext cx="1123634" cy="692177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lIns="36000" tIns="45715" rIns="36000" bIns="45715" anchor="ctr"/>
          <a:lstStyle>
            <a:defPPr>
              <a:defRPr lang="en-US"/>
            </a:defPPr>
            <a:lvl1pPr defTabSz="895350">
              <a:lnSpc>
                <a:spcPct val="90000"/>
              </a:lnSpc>
              <a:buClrTx/>
              <a:defRPr sz="1200" b="1">
                <a:solidFill>
                  <a:schemeClr val="bg2"/>
                </a:solidFill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ko-KR" altLang="en-US" dirty="0">
                <a:solidFill>
                  <a:schemeClr val="tx2"/>
                </a:solidFill>
              </a:rPr>
              <a:t>브랜드</a:t>
            </a:r>
            <a:r>
              <a:rPr lang="en-US" altLang="ko-KR" dirty="0">
                <a:solidFill>
                  <a:schemeClr val="tx2"/>
                </a:solidFill>
              </a:rPr>
              <a:t>/</a:t>
            </a:r>
            <a:r>
              <a:rPr lang="ko-KR" altLang="en-US" dirty="0">
                <a:solidFill>
                  <a:schemeClr val="tx2"/>
                </a:solidFill>
              </a:rPr>
              <a:t>제품 </a:t>
            </a:r>
            <a:r>
              <a:rPr lang="en-US" altLang="ko-KR" dirty="0">
                <a:solidFill>
                  <a:schemeClr val="tx2"/>
                </a:solidFill>
              </a:rPr>
              <a:t>Push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1" name="TextBox 137"/>
          <p:cNvSpPr txBox="1">
            <a:spLocks/>
          </p:cNvSpPr>
          <p:nvPr>
            <p:custDataLst>
              <p:tags r:id="rId18"/>
            </p:custDataLst>
          </p:nvPr>
        </p:nvSpPr>
        <p:spPr>
          <a:xfrm>
            <a:off x="238222" y="5582677"/>
            <a:ext cx="1123634" cy="411897"/>
          </a:xfrm>
          <a:prstGeom prst="rect">
            <a:avLst/>
          </a:prstGeom>
          <a:solidFill>
            <a:schemeClr val="tx2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  <a:extLst/>
        </p:spPr>
        <p:txBody>
          <a:bodyPr lIns="36000" tIns="45715" rIns="36000" bIns="45715" anchor="ctr">
            <a:noAutofit/>
          </a:bodyPr>
          <a:lstStyle>
            <a:defPPr>
              <a:defRPr lang="en-US"/>
            </a:defPPr>
            <a:lvl1pPr defTabSz="895350">
              <a:buClrTx/>
              <a:defRPr sz="1100" b="1">
                <a:solidFill>
                  <a:schemeClr val="accent3"/>
                </a:solidFill>
                <a:latin typeface="+mn-lt"/>
                <a:ea typeface="-윤고딕130" pitchFamily="18" charset="-127"/>
                <a:cs typeface="Arial" pitchFamily="34" charset="0"/>
              </a:defRPr>
            </a:lvl1pPr>
            <a:lvl2pPr marL="728663" indent="-280988" defTabSz="895350">
              <a:buClr>
                <a:schemeClr val="tx1"/>
              </a:buClr>
              <a:buSzPct val="125000"/>
              <a:buFont typeface="Arial" pitchFamily="34" charset="0"/>
              <a:buChar char="▪"/>
              <a:defRPr>
                <a:latin typeface="Arial" pitchFamily="34" charset="0"/>
                <a:cs typeface="Arial" pitchFamily="34" charset="0"/>
              </a:defRPr>
            </a:lvl2pPr>
            <a:lvl3pPr marL="1120775" indent="-225425" defTabSz="895350">
              <a:buClr>
                <a:schemeClr val="tx1"/>
              </a:buClr>
              <a:buSzPct val="120000"/>
              <a:buFont typeface="Arial" pitchFamily="34" charset="0"/>
              <a:buChar char="–"/>
              <a:defRPr>
                <a:latin typeface="Arial" pitchFamily="34" charset="0"/>
                <a:cs typeface="Arial" pitchFamily="34" charset="0"/>
              </a:defRPr>
            </a:lvl3pPr>
            <a:lvl4pPr marL="1568450" indent="-223838" defTabSz="895350">
              <a:buClr>
                <a:schemeClr val="tx1"/>
              </a:buClr>
              <a:buSzPct val="120000"/>
              <a:buFont typeface="Arial" pitchFamily="34" charset="0"/>
              <a:buChar char="▫"/>
              <a:defRPr>
                <a:latin typeface="Arial" pitchFamily="34" charset="0"/>
                <a:cs typeface="Arial" pitchFamily="34" charset="0"/>
              </a:defRPr>
            </a:lvl4pPr>
            <a:lvl5pPr marL="2016125" indent="-223838" defTabSz="895350"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5pPr>
            <a:lvl6pPr marL="24733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6pPr>
            <a:lvl7pPr marL="29305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7pPr>
            <a:lvl8pPr marL="33877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8pPr>
            <a:lvl9pPr marL="3844925" indent="-223838" defTabSz="89535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9000"/>
              <a:buFont typeface="Arial" pitchFamily="34" charset="0"/>
              <a:buChar char="-"/>
              <a:defRPr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ko-KR" altLang="en-US" sz="1200" dirty="0" smtClean="0">
                <a:solidFill>
                  <a:schemeClr val="bg2"/>
                </a:solidFill>
              </a:rPr>
              <a:t>프로모션 이벤트</a:t>
            </a:r>
            <a:r>
              <a:rPr lang="en-US" altLang="ko-KR" sz="1200" dirty="0" smtClean="0">
                <a:solidFill>
                  <a:schemeClr val="bg2"/>
                </a:solidFill>
              </a:rPr>
              <a:t>, </a:t>
            </a:r>
            <a:r>
              <a:rPr lang="en-US" altLang="ko-KR" sz="1200" dirty="0">
                <a:solidFill>
                  <a:schemeClr val="bg2"/>
                </a:solidFill>
              </a:rPr>
              <a:t>Ad hoc </a:t>
            </a:r>
            <a:r>
              <a:rPr lang="ko-KR" altLang="en-US" sz="1200" dirty="0">
                <a:solidFill>
                  <a:schemeClr val="bg2"/>
                </a:solidFill>
              </a:rPr>
              <a:t>이벤트 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8" name="Pentagon 57"/>
          <p:cNvSpPr>
            <a:spLocks/>
          </p:cNvSpPr>
          <p:nvPr>
            <p:custDataLst>
              <p:tags r:id="rId19"/>
            </p:custDataLst>
          </p:nvPr>
        </p:nvSpPr>
        <p:spPr>
          <a:xfrm>
            <a:off x="1546014" y="1508683"/>
            <a:ext cx="7006781" cy="196527"/>
          </a:xfrm>
          <a:prstGeom prst="homePlate">
            <a:avLst>
              <a:gd name="adj" fmla="val 14607"/>
            </a:avLst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36000" tIns="45715" rIns="36000" bIns="45715" anchor="ctr"/>
          <a:lstStyle/>
          <a:p>
            <a:pPr defTabSz="895350">
              <a:lnSpc>
                <a:spcPct val="90000"/>
              </a:lnSpc>
            </a:pPr>
            <a:r>
              <a:rPr lang="ko-KR" altLang="en-US" sz="1200" b="1" dirty="0" smtClean="0">
                <a:solidFill>
                  <a:srgbClr val="FFFFFF"/>
                </a:solidFill>
                <a:ea typeface="-윤고딕130" pitchFamily="18" charset="-127"/>
                <a:cs typeface="Arial" pitchFamily="34" charset="0"/>
              </a:rPr>
              <a:t>온라인 </a:t>
            </a:r>
            <a:r>
              <a:rPr lang="ko-KR" altLang="en-US" sz="1200" b="1" dirty="0" err="1" smtClean="0">
                <a:solidFill>
                  <a:srgbClr val="FFFFFF"/>
                </a:solidFill>
                <a:ea typeface="-윤고딕130" pitchFamily="18" charset="-127"/>
                <a:cs typeface="Arial" pitchFamily="34" charset="0"/>
              </a:rPr>
              <a:t>뷰티포인트</a:t>
            </a:r>
            <a:r>
              <a:rPr lang="ko-KR" altLang="en-US" sz="1200" b="1" dirty="0" smtClean="0">
                <a:solidFill>
                  <a:srgbClr val="FFFFFF"/>
                </a:solidFill>
                <a:ea typeface="-윤고딕130" pitchFamily="18" charset="-127"/>
                <a:cs typeface="Arial" pitchFamily="34" charset="0"/>
              </a:rPr>
              <a:t> 회원 </a:t>
            </a:r>
            <a:r>
              <a:rPr lang="ko-KR" altLang="en-US" sz="1200" b="1" dirty="0" err="1" smtClean="0">
                <a:solidFill>
                  <a:srgbClr val="FFFFFF"/>
                </a:solidFill>
                <a:ea typeface="-윤고딕130" pitchFamily="18" charset="-127"/>
                <a:cs typeface="Arial" pitchFamily="34" charset="0"/>
              </a:rPr>
              <a:t>타겟</a:t>
            </a:r>
            <a:endParaRPr lang="ko-KR" altLang="en-US" sz="1200" b="1" dirty="0">
              <a:solidFill>
                <a:srgbClr val="FFFFFF"/>
              </a:solidFill>
              <a:ea typeface="-윤고딕130" pitchFamily="18" charset="-127"/>
              <a:cs typeface="Arial" pitchFamily="34" charset="0"/>
            </a:endParaRPr>
          </a:p>
        </p:txBody>
      </p:sp>
      <p:sp>
        <p:nvSpPr>
          <p:cNvPr id="75" name="Pentagon 74"/>
          <p:cNvSpPr>
            <a:spLocks/>
          </p:cNvSpPr>
          <p:nvPr>
            <p:custDataLst>
              <p:tags r:id="rId20"/>
            </p:custDataLst>
          </p:nvPr>
        </p:nvSpPr>
        <p:spPr>
          <a:xfrm>
            <a:off x="1546017" y="2029245"/>
            <a:ext cx="7006784" cy="194262"/>
          </a:xfrm>
          <a:prstGeom prst="homePlate">
            <a:avLst>
              <a:gd name="adj" fmla="val 14607"/>
            </a:avLst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36000" tIns="45715" rIns="36000" bIns="45715" anchor="ctr"/>
          <a:lstStyle/>
          <a:p>
            <a:pPr defTabSz="895350">
              <a:lnSpc>
                <a:spcPct val="90000"/>
              </a:lnSpc>
            </a:pPr>
            <a:r>
              <a:rPr lang="en-US" altLang="ko-KR" sz="1200" b="1" dirty="0">
                <a:solidFill>
                  <a:srgbClr val="FFFFFF"/>
                </a:solidFill>
                <a:ea typeface="-윤고딕130" pitchFamily="18" charset="-127"/>
                <a:cs typeface="Arial" pitchFamily="34" charset="0"/>
              </a:rPr>
              <a:t> AP Mall </a:t>
            </a:r>
            <a:r>
              <a:rPr lang="ko-KR" altLang="en-US" sz="1200" b="1" dirty="0" smtClean="0">
                <a:solidFill>
                  <a:srgbClr val="FFFFFF"/>
                </a:solidFill>
                <a:ea typeface="-윤고딕130" pitchFamily="18" charset="-127"/>
                <a:cs typeface="Arial" pitchFamily="34" charset="0"/>
              </a:rPr>
              <a:t>방문한 </a:t>
            </a:r>
            <a:r>
              <a:rPr lang="ko-KR" altLang="en-US" sz="1200" b="1" dirty="0">
                <a:solidFill>
                  <a:srgbClr val="FFFFFF"/>
                </a:solidFill>
                <a:ea typeface="-윤고딕130" pitchFamily="18" charset="-127"/>
                <a:cs typeface="Arial" pitchFamily="34" charset="0"/>
              </a:rPr>
              <a:t>비회원 </a:t>
            </a:r>
            <a:r>
              <a:rPr lang="ko-KR" altLang="en-US" sz="1200" b="1" dirty="0" err="1" smtClean="0">
                <a:solidFill>
                  <a:srgbClr val="FFFFFF"/>
                </a:solidFill>
                <a:ea typeface="-윤고딕130" pitchFamily="18" charset="-127"/>
                <a:cs typeface="Arial" pitchFamily="34" charset="0"/>
              </a:rPr>
              <a:t>타겟</a:t>
            </a:r>
            <a:endParaRPr lang="ko-KR" altLang="en-US" sz="1200" b="1" dirty="0">
              <a:solidFill>
                <a:srgbClr val="FFFFFF"/>
              </a:solidFill>
              <a:ea typeface="-윤고딕130" pitchFamily="18" charset="-127"/>
              <a:cs typeface="Arial" pitchFamily="34" charset="0"/>
            </a:endParaRPr>
          </a:p>
        </p:txBody>
      </p:sp>
      <p:sp>
        <p:nvSpPr>
          <p:cNvPr id="77" name="Pentagon 76"/>
          <p:cNvSpPr>
            <a:spLocks/>
          </p:cNvSpPr>
          <p:nvPr>
            <p:custDataLst>
              <p:tags r:id="rId21"/>
            </p:custDataLst>
          </p:nvPr>
        </p:nvSpPr>
        <p:spPr>
          <a:xfrm>
            <a:off x="1541275" y="3634681"/>
            <a:ext cx="7011524" cy="220464"/>
          </a:xfrm>
          <a:prstGeom prst="homePlate">
            <a:avLst>
              <a:gd name="adj" fmla="val 14607"/>
            </a:avLst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612000" tIns="45715" rIns="36000" bIns="45715" anchor="ctr"/>
          <a:lstStyle/>
          <a:p>
            <a:pPr defTabSz="895350">
              <a:lnSpc>
                <a:spcPct val="90000"/>
              </a:lnSpc>
            </a:pPr>
            <a:r>
              <a:rPr lang="ko-KR" altLang="en-US" sz="1200" b="1" dirty="0" smtClean="0">
                <a:solidFill>
                  <a:schemeClr val="bg2"/>
                </a:solidFill>
                <a:latin typeface="+mn-lt"/>
                <a:ea typeface="-윤고딕130" pitchFamily="18" charset="-127"/>
                <a:cs typeface="Arial" pitchFamily="34" charset="0"/>
              </a:rPr>
              <a:t>기존 </a:t>
            </a:r>
            <a:r>
              <a:rPr lang="en-US" altLang="ko-KR" sz="1200" b="1" dirty="0">
                <a:solidFill>
                  <a:schemeClr val="bg2"/>
                </a:solidFill>
                <a:latin typeface="+mn-lt"/>
                <a:ea typeface="-윤고딕130" pitchFamily="18" charset="-127"/>
                <a:cs typeface="Arial" pitchFamily="34" charset="0"/>
              </a:rPr>
              <a:t>Active </a:t>
            </a:r>
            <a:r>
              <a:rPr lang="ko-KR" altLang="en-US" sz="1200" b="1" dirty="0">
                <a:solidFill>
                  <a:schemeClr val="bg2"/>
                </a:solidFill>
                <a:latin typeface="+mn-lt"/>
                <a:ea typeface="-윤고딕130" pitchFamily="18" charset="-127"/>
                <a:cs typeface="Arial" pitchFamily="34" charset="0"/>
              </a:rPr>
              <a:t>고객 대상</a:t>
            </a:r>
            <a:r>
              <a:rPr lang="en-US" altLang="ko-KR" sz="1200" b="1" dirty="0">
                <a:solidFill>
                  <a:schemeClr val="bg2"/>
                </a:solidFill>
                <a:latin typeface="+mn-lt"/>
                <a:ea typeface="-윤고딕130" pitchFamily="18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bg2"/>
                </a:solidFill>
                <a:latin typeface="+mn-lt"/>
                <a:ea typeface="-윤고딕130" pitchFamily="18" charset="-127"/>
                <a:cs typeface="Arial" pitchFamily="34" charset="0"/>
              </a:rPr>
              <a:t>거래 회수</a:t>
            </a:r>
            <a:r>
              <a:rPr lang="en-US" altLang="ko-KR" sz="1200" b="1" dirty="0">
                <a:solidFill>
                  <a:schemeClr val="bg2"/>
                </a:solidFill>
                <a:latin typeface="+mn-lt"/>
                <a:ea typeface="-윤고딕130" pitchFamily="18" charset="-127"/>
                <a:cs typeface="Arial" pitchFamily="34" charset="0"/>
              </a:rPr>
              <a:t>, </a:t>
            </a:r>
            <a:r>
              <a:rPr lang="ko-KR" altLang="en-US" sz="1200" b="1" dirty="0" err="1">
                <a:solidFill>
                  <a:schemeClr val="bg2"/>
                </a:solidFill>
                <a:latin typeface="+mn-lt"/>
                <a:ea typeface="-윤고딕130" pitchFamily="18" charset="-127"/>
                <a:cs typeface="Arial" pitchFamily="34" charset="0"/>
              </a:rPr>
              <a:t>객단가</a:t>
            </a:r>
            <a:r>
              <a:rPr lang="ko-KR" altLang="en-US" sz="1200" b="1" dirty="0">
                <a:solidFill>
                  <a:schemeClr val="bg2"/>
                </a:solidFill>
                <a:latin typeface="+mn-lt"/>
                <a:ea typeface="-윤고딕130" pitchFamily="18" charset="-127"/>
                <a:cs typeface="Arial" pitchFamily="34" charset="0"/>
              </a:rPr>
              <a:t> 확대</a:t>
            </a:r>
            <a:r>
              <a:rPr lang="en-US" altLang="ko-KR" sz="1200" b="1" dirty="0">
                <a:solidFill>
                  <a:schemeClr val="bg2"/>
                </a:solidFill>
                <a:latin typeface="+mn-lt"/>
                <a:ea typeface="-윤고딕130" pitchFamily="18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bg2"/>
                </a:solidFill>
                <a:latin typeface="+mn-lt"/>
                <a:ea typeface="-윤고딕130" pitchFamily="18" charset="-127"/>
                <a:cs typeface="Arial" pitchFamily="34" charset="0"/>
              </a:rPr>
              <a:t>타 카테고리 구매 유도</a:t>
            </a:r>
          </a:p>
        </p:txBody>
      </p:sp>
      <p:sp>
        <p:nvSpPr>
          <p:cNvPr id="96" name="Pentagon 95"/>
          <p:cNvSpPr>
            <a:spLocks/>
          </p:cNvSpPr>
          <p:nvPr>
            <p:custDataLst>
              <p:tags r:id="rId22"/>
            </p:custDataLst>
          </p:nvPr>
        </p:nvSpPr>
        <p:spPr>
          <a:xfrm>
            <a:off x="3255999" y="2298010"/>
            <a:ext cx="5296798" cy="195751"/>
          </a:xfrm>
          <a:prstGeom prst="homePlate">
            <a:avLst>
              <a:gd name="adj" fmla="val 14607"/>
            </a:avLst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36000" tIns="45715" rIns="36000" bIns="45715" anchor="ctr"/>
          <a:lstStyle/>
          <a:p>
            <a:pPr defTabSz="895350">
              <a:lnSpc>
                <a:spcPct val="90000"/>
              </a:lnSpc>
            </a:pPr>
            <a:r>
              <a:rPr lang="ko-KR" altLang="en-US" sz="1200" b="1" dirty="0" smtClean="0">
                <a:solidFill>
                  <a:srgbClr val="FFFFFF"/>
                </a:solidFill>
                <a:ea typeface="-윤고딕130" pitchFamily="18" charset="-127"/>
                <a:cs typeface="Arial" pitchFamily="34" charset="0"/>
              </a:rPr>
              <a:t>비 </a:t>
            </a:r>
            <a:r>
              <a:rPr lang="ko-KR" altLang="en-US" sz="1200" b="1" dirty="0" err="1">
                <a:solidFill>
                  <a:srgbClr val="FFFFFF"/>
                </a:solidFill>
                <a:ea typeface="-윤고딕130" pitchFamily="18" charset="-127"/>
                <a:cs typeface="Arial" pitchFamily="34" charset="0"/>
              </a:rPr>
              <a:t>뷰티포인트</a:t>
            </a:r>
            <a:r>
              <a:rPr lang="ko-KR" altLang="en-US" sz="1200" b="1" dirty="0">
                <a:solidFill>
                  <a:srgbClr val="FFFFFF"/>
                </a:solidFill>
                <a:ea typeface="-윤고딕130" pitchFamily="18" charset="-127"/>
                <a:cs typeface="Arial" pitchFamily="34" charset="0"/>
              </a:rPr>
              <a:t> </a:t>
            </a:r>
            <a:r>
              <a:rPr lang="ko-KR" altLang="en-US" sz="1200" b="1" dirty="0" smtClean="0">
                <a:solidFill>
                  <a:srgbClr val="FFFFFF"/>
                </a:solidFill>
                <a:ea typeface="-윤고딕130" pitchFamily="18" charset="-127"/>
                <a:cs typeface="Arial" pitchFamily="34" charset="0"/>
              </a:rPr>
              <a:t>회원 </a:t>
            </a:r>
            <a:r>
              <a:rPr lang="ko-KR" altLang="en-US" sz="1200" b="1" dirty="0" err="1" smtClean="0">
                <a:solidFill>
                  <a:srgbClr val="FFFFFF"/>
                </a:solidFill>
                <a:ea typeface="-윤고딕130" pitchFamily="18" charset="-127"/>
                <a:cs typeface="Arial" pitchFamily="34" charset="0"/>
              </a:rPr>
              <a:t>타겟</a:t>
            </a:r>
            <a:endParaRPr lang="ko-KR" altLang="en-US" sz="1200" b="1" dirty="0">
              <a:solidFill>
                <a:srgbClr val="FFFFFF"/>
              </a:solidFill>
              <a:ea typeface="-윤고딕130" pitchFamily="18" charset="-127"/>
              <a:cs typeface="Arial" pitchFamily="34" charset="0"/>
            </a:endParaRPr>
          </a:p>
        </p:txBody>
      </p:sp>
      <p:sp>
        <p:nvSpPr>
          <p:cNvPr id="97" name="Pentagon 96"/>
          <p:cNvSpPr>
            <a:spLocks/>
          </p:cNvSpPr>
          <p:nvPr>
            <p:custDataLst>
              <p:tags r:id="rId23"/>
            </p:custDataLst>
          </p:nvPr>
        </p:nvSpPr>
        <p:spPr>
          <a:xfrm>
            <a:off x="3264693" y="1761052"/>
            <a:ext cx="5288103" cy="209082"/>
          </a:xfrm>
          <a:prstGeom prst="homePlate">
            <a:avLst>
              <a:gd name="adj" fmla="val 14607"/>
            </a:avLst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36000" tIns="45715" rIns="36000" bIns="45715" anchor="ctr"/>
          <a:lstStyle/>
          <a:p>
            <a:pPr defTabSz="895350">
              <a:lnSpc>
                <a:spcPct val="90000"/>
              </a:lnSpc>
            </a:pPr>
            <a:r>
              <a:rPr lang="ko-KR" altLang="en-US" sz="1200" b="1" dirty="0" smtClean="0">
                <a:solidFill>
                  <a:srgbClr val="FFFFFF"/>
                </a:solidFill>
                <a:ea typeface="-윤고딕130" pitchFamily="18" charset="-127"/>
                <a:cs typeface="Arial" pitchFamily="34" charset="0"/>
              </a:rPr>
              <a:t>오프라인 </a:t>
            </a:r>
            <a:r>
              <a:rPr lang="ko-KR" altLang="en-US" sz="1200" b="1" dirty="0" err="1" smtClean="0">
                <a:solidFill>
                  <a:srgbClr val="FFFFFF"/>
                </a:solidFill>
                <a:ea typeface="-윤고딕130" pitchFamily="18" charset="-127"/>
                <a:cs typeface="Arial" pitchFamily="34" charset="0"/>
              </a:rPr>
              <a:t>뷰티포인트</a:t>
            </a:r>
            <a:r>
              <a:rPr lang="ko-KR" altLang="en-US" sz="1200" b="1" dirty="0" smtClean="0">
                <a:solidFill>
                  <a:srgbClr val="FFFFFF"/>
                </a:solidFill>
                <a:ea typeface="-윤고딕130" pitchFamily="18" charset="-127"/>
                <a:cs typeface="Arial" pitchFamily="34" charset="0"/>
              </a:rPr>
              <a:t> 회원 </a:t>
            </a:r>
            <a:r>
              <a:rPr lang="ko-KR" altLang="en-US" sz="1200" b="1" dirty="0" err="1" smtClean="0">
                <a:solidFill>
                  <a:srgbClr val="FFFFFF"/>
                </a:solidFill>
                <a:ea typeface="-윤고딕130" pitchFamily="18" charset="-127"/>
                <a:cs typeface="Arial" pitchFamily="34" charset="0"/>
              </a:rPr>
              <a:t>타겟</a:t>
            </a:r>
            <a:endParaRPr lang="ko-KR" altLang="en-US" sz="1200" b="1" dirty="0">
              <a:solidFill>
                <a:srgbClr val="FFFFFF"/>
              </a:solidFill>
              <a:ea typeface="-윤고딕130" pitchFamily="18" charset="-127"/>
              <a:cs typeface="Arial" pitchFamily="34" charset="0"/>
            </a:endParaRPr>
          </a:p>
        </p:txBody>
      </p:sp>
      <p:sp>
        <p:nvSpPr>
          <p:cNvPr id="98" name="Pentagon 97"/>
          <p:cNvSpPr>
            <a:spLocks/>
          </p:cNvSpPr>
          <p:nvPr>
            <p:custDataLst>
              <p:tags r:id="rId24"/>
            </p:custDataLst>
          </p:nvPr>
        </p:nvSpPr>
        <p:spPr>
          <a:xfrm>
            <a:off x="3259412" y="2597800"/>
            <a:ext cx="5293383" cy="207144"/>
          </a:xfrm>
          <a:prstGeom prst="homePlate">
            <a:avLst>
              <a:gd name="adj" fmla="val 14607"/>
            </a:avLst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36000" tIns="45715" rIns="36000" bIns="45715" anchor="ctr"/>
          <a:lstStyle/>
          <a:p>
            <a:pPr defTabSz="895350">
              <a:lnSpc>
                <a:spcPct val="90000"/>
              </a:lnSpc>
            </a:pPr>
            <a:r>
              <a:rPr lang="ko-KR" altLang="en-US" sz="1200" b="1" dirty="0" smtClean="0">
                <a:solidFill>
                  <a:schemeClr val="bg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신규가입과</a:t>
            </a:r>
            <a:r>
              <a:rPr lang="en-US" altLang="ko-KR" sz="1200" b="1" dirty="0" smtClean="0">
                <a:solidFill>
                  <a:schemeClr val="bg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bg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동시에 첫 구매 </a:t>
            </a:r>
            <a:r>
              <a:rPr lang="ko-KR" altLang="en-US" sz="1200" b="1" dirty="0" smtClean="0">
                <a:solidFill>
                  <a:schemeClr val="bg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유도</a:t>
            </a:r>
            <a:endParaRPr lang="ko-KR" altLang="en-US" sz="1200" b="1" dirty="0">
              <a:solidFill>
                <a:schemeClr val="bg2"/>
              </a:solidFill>
              <a:latin typeface="Arial" charset="0"/>
              <a:ea typeface="-윤고딕130" pitchFamily="18" charset="-127"/>
              <a:cs typeface="Arial" pitchFamily="34" charset="0"/>
            </a:endParaRPr>
          </a:p>
        </p:txBody>
      </p:sp>
      <p:sp>
        <p:nvSpPr>
          <p:cNvPr id="100" name="Pentagon 99"/>
          <p:cNvSpPr>
            <a:spLocks/>
          </p:cNvSpPr>
          <p:nvPr>
            <p:custDataLst>
              <p:tags r:id="rId25"/>
            </p:custDataLst>
          </p:nvPr>
        </p:nvSpPr>
        <p:spPr>
          <a:xfrm>
            <a:off x="3259412" y="3123982"/>
            <a:ext cx="5293383" cy="203238"/>
          </a:xfrm>
          <a:prstGeom prst="homePlate">
            <a:avLst>
              <a:gd name="adj" fmla="val 14607"/>
            </a:avLst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36000" tIns="45715" rIns="36000" bIns="45715" anchor="ctr"/>
          <a:lstStyle/>
          <a:p>
            <a:pPr defTabSz="895350">
              <a:lnSpc>
                <a:spcPct val="90000"/>
              </a:lnSpc>
            </a:pPr>
            <a:r>
              <a:rPr lang="en-US" altLang="ko-KR" sz="1200" b="1" dirty="0" smtClean="0">
                <a:solidFill>
                  <a:schemeClr val="bg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1</a:t>
            </a:r>
            <a:r>
              <a:rPr lang="ko-KR" altLang="en-US" sz="1200" b="1" dirty="0">
                <a:solidFill>
                  <a:schemeClr val="bg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회 구매 </a:t>
            </a:r>
            <a:r>
              <a:rPr lang="en-US" altLang="ko-KR" sz="1200" b="1" dirty="0">
                <a:solidFill>
                  <a:schemeClr val="bg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only </a:t>
            </a:r>
            <a:r>
              <a:rPr lang="ko-KR" altLang="en-US" sz="1200" b="1" dirty="0">
                <a:solidFill>
                  <a:schemeClr val="bg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고객 </a:t>
            </a:r>
            <a:r>
              <a:rPr lang="ko-KR" altLang="en-US" sz="1200" b="1" dirty="0" err="1" smtClean="0">
                <a:solidFill>
                  <a:schemeClr val="bg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타겟</a:t>
            </a:r>
            <a:endParaRPr lang="ko-KR" altLang="en-US" sz="1200" b="1" dirty="0">
              <a:solidFill>
                <a:schemeClr val="bg2"/>
              </a:solidFill>
              <a:latin typeface="Arial" charset="0"/>
              <a:ea typeface="-윤고딕130" pitchFamily="18" charset="-127"/>
              <a:cs typeface="Arial" pitchFamily="34" charset="0"/>
            </a:endParaRPr>
          </a:p>
        </p:txBody>
      </p:sp>
      <p:sp>
        <p:nvSpPr>
          <p:cNvPr id="103" name="Pentagon 102"/>
          <p:cNvSpPr>
            <a:spLocks/>
          </p:cNvSpPr>
          <p:nvPr>
            <p:custDataLst>
              <p:tags r:id="rId26"/>
            </p:custDataLst>
          </p:nvPr>
        </p:nvSpPr>
        <p:spPr>
          <a:xfrm>
            <a:off x="6765397" y="3937381"/>
            <a:ext cx="1787404" cy="385594"/>
          </a:xfrm>
          <a:prstGeom prst="homePlate">
            <a:avLst>
              <a:gd name="adj" fmla="val 14607"/>
            </a:avLst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36000" tIns="45715" rIns="36000" bIns="45715" anchor="ctr"/>
          <a:lstStyle/>
          <a:p>
            <a:pPr defTabSz="895350">
              <a:lnSpc>
                <a:spcPct val="90000"/>
              </a:lnSpc>
            </a:pPr>
            <a:r>
              <a:rPr lang="ko-KR" altLang="en-US" sz="1200" b="1" dirty="0">
                <a:solidFill>
                  <a:schemeClr val="bg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고객 로열티 등급 상향 업그레이드 유도</a:t>
            </a:r>
          </a:p>
        </p:txBody>
      </p:sp>
      <p:sp>
        <p:nvSpPr>
          <p:cNvPr id="104" name="Pentagon 103"/>
          <p:cNvSpPr>
            <a:spLocks/>
          </p:cNvSpPr>
          <p:nvPr>
            <p:custDataLst>
              <p:tags r:id="rId27"/>
            </p:custDataLst>
          </p:nvPr>
        </p:nvSpPr>
        <p:spPr>
          <a:xfrm>
            <a:off x="5032662" y="4361190"/>
            <a:ext cx="3520138" cy="172088"/>
          </a:xfrm>
          <a:prstGeom prst="homePlate">
            <a:avLst>
              <a:gd name="adj" fmla="val 14607"/>
            </a:avLst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36000" tIns="45715" rIns="36000" bIns="45715" anchor="ctr"/>
          <a:lstStyle/>
          <a:p>
            <a:pPr defTabSz="895350">
              <a:lnSpc>
                <a:spcPct val="90000"/>
              </a:lnSpc>
            </a:pPr>
            <a:r>
              <a:rPr lang="ko-KR" altLang="en-US" sz="1200" b="1" dirty="0" smtClean="0">
                <a:solidFill>
                  <a:schemeClr val="bg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이탈 </a:t>
            </a:r>
            <a:r>
              <a:rPr lang="ko-KR" altLang="en-US" sz="1200" b="1" dirty="0">
                <a:solidFill>
                  <a:schemeClr val="bg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고객 예측 및 방지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1561617" y="2823051"/>
            <a:ext cx="528166" cy="1038509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 err="1" smtClean="0">
              <a:solidFill>
                <a:srgbClr val="FF0000"/>
              </a:solidFill>
            </a:endParaRPr>
          </a:p>
        </p:txBody>
      </p:sp>
      <p:sp>
        <p:nvSpPr>
          <p:cNvPr id="113" name="Rectangle 28"/>
          <p:cNvSpPr txBox="1"/>
          <p:nvPr>
            <p:custDataLst>
              <p:tags r:id="rId28"/>
            </p:custDataLst>
          </p:nvPr>
        </p:nvSpPr>
        <p:spPr>
          <a:xfrm>
            <a:off x="1529263" y="3100411"/>
            <a:ext cx="607325" cy="414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ko-KR" altLang="en-US" sz="1200" b="1" i="1" dirty="0" smtClean="0">
                <a:solidFill>
                  <a:srgbClr val="FF0000"/>
                </a:solidFill>
              </a:rPr>
              <a:t>첫 </a:t>
            </a:r>
            <a:endParaRPr lang="en-US" altLang="ko-KR" sz="1200" b="1" i="1" dirty="0" smtClean="0">
              <a:solidFill>
                <a:srgbClr val="FF0000"/>
              </a:solidFill>
            </a:endParaRPr>
          </a:p>
          <a:p>
            <a:pPr marL="1587" lvl="1" indent="0" algn="ctr" latinLnBrk="0">
              <a:lnSpc>
                <a:spcPct val="90000"/>
              </a:lnSpc>
              <a:buNone/>
            </a:pPr>
            <a:r>
              <a:rPr lang="ko-KR" altLang="en-US" sz="1200" b="1" i="1" dirty="0" smtClean="0">
                <a:solidFill>
                  <a:srgbClr val="FF0000"/>
                </a:solidFill>
              </a:rPr>
              <a:t>파일럿</a:t>
            </a:r>
            <a:r>
              <a:rPr lang="en-US" altLang="ko-KR" sz="1200" b="1" i="1" dirty="0" smtClean="0">
                <a:solidFill>
                  <a:srgbClr val="FF0000"/>
                </a:solidFill>
              </a:rPr>
              <a:t>:</a:t>
            </a:r>
          </a:p>
          <a:p>
            <a:pPr marL="1587" lvl="1" indent="0" algn="ctr" latinLnBrk="0">
              <a:lnSpc>
                <a:spcPct val="90000"/>
              </a:lnSpc>
              <a:buNone/>
            </a:pPr>
            <a:r>
              <a:rPr lang="en-US" altLang="ko-KR" sz="1200" b="1" i="1" dirty="0" err="1" smtClean="0">
                <a:solidFill>
                  <a:srgbClr val="FF0000"/>
                </a:solidFill>
              </a:rPr>
              <a:t>BBDB</a:t>
            </a:r>
            <a:endParaRPr lang="en-US" altLang="ko-KR" sz="1200" b="1" i="1" dirty="0">
              <a:solidFill>
                <a:srgbClr val="FF0000"/>
              </a:solidFill>
            </a:endParaRPr>
          </a:p>
        </p:txBody>
      </p:sp>
      <p:sp>
        <p:nvSpPr>
          <p:cNvPr id="140" name="Pentagon 139"/>
          <p:cNvSpPr>
            <a:spLocks/>
          </p:cNvSpPr>
          <p:nvPr>
            <p:custDataLst>
              <p:tags r:id="rId29"/>
            </p:custDataLst>
          </p:nvPr>
        </p:nvSpPr>
        <p:spPr>
          <a:xfrm>
            <a:off x="1541275" y="4585309"/>
            <a:ext cx="7011520" cy="193998"/>
          </a:xfrm>
          <a:prstGeom prst="homePlate">
            <a:avLst>
              <a:gd name="adj" fmla="val 14607"/>
            </a:avLst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36000" tIns="45715" rIns="36000" bIns="45715" anchor="ctr"/>
          <a:lstStyle/>
          <a:p>
            <a:pPr defTabSz="895350">
              <a:lnSpc>
                <a:spcPct val="90000"/>
              </a:lnSpc>
            </a:pPr>
            <a:r>
              <a:rPr lang="ko-KR" altLang="en-US" sz="1200" b="1" dirty="0" smtClean="0">
                <a:solidFill>
                  <a:schemeClr val="bg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회원 </a:t>
            </a:r>
            <a:r>
              <a:rPr lang="ko-KR" altLang="en-US" sz="1200" b="1" dirty="0">
                <a:solidFill>
                  <a:schemeClr val="bg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이탈 임박한 고객 </a:t>
            </a:r>
            <a:r>
              <a:rPr lang="en-US" altLang="ko-KR" sz="1200" b="1" dirty="0">
                <a:solidFill>
                  <a:schemeClr val="bg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Reengagement</a:t>
            </a:r>
            <a:endParaRPr lang="ko-KR" altLang="en-US" sz="1200" b="1" dirty="0">
              <a:solidFill>
                <a:schemeClr val="bg2"/>
              </a:solidFill>
              <a:latin typeface="Arial" charset="0"/>
              <a:ea typeface="-윤고딕130" pitchFamily="18" charset="-127"/>
              <a:cs typeface="Arial" pitchFamily="34" charset="0"/>
            </a:endParaRPr>
          </a:p>
        </p:txBody>
      </p:sp>
      <p:sp>
        <p:nvSpPr>
          <p:cNvPr id="143" name="Pentagon 142"/>
          <p:cNvSpPr>
            <a:spLocks/>
          </p:cNvSpPr>
          <p:nvPr>
            <p:custDataLst>
              <p:tags r:id="rId30"/>
            </p:custDataLst>
          </p:nvPr>
        </p:nvSpPr>
        <p:spPr>
          <a:xfrm>
            <a:off x="5032662" y="3389458"/>
            <a:ext cx="3520135" cy="199203"/>
          </a:xfrm>
          <a:prstGeom prst="homePlate">
            <a:avLst>
              <a:gd name="adj" fmla="val 14607"/>
            </a:avLst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36000" tIns="45715" rIns="36000" bIns="45715" anchor="ctr"/>
          <a:lstStyle/>
          <a:p>
            <a:pPr defTabSz="895350">
              <a:lnSpc>
                <a:spcPct val="90000"/>
              </a:lnSpc>
            </a:pPr>
            <a:r>
              <a:rPr lang="ko-KR" altLang="en-US" sz="1200" b="1" dirty="0" smtClean="0">
                <a:solidFill>
                  <a:schemeClr val="bg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휴면 </a:t>
            </a:r>
            <a:r>
              <a:rPr lang="ko-KR" altLang="en-US" sz="1200" b="1" dirty="0">
                <a:solidFill>
                  <a:schemeClr val="bg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고객 대상</a:t>
            </a:r>
            <a:r>
              <a:rPr lang="en-US" altLang="ko-KR" sz="1200" b="1" dirty="0">
                <a:solidFill>
                  <a:schemeClr val="bg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, </a:t>
            </a:r>
            <a:r>
              <a:rPr lang="ko-KR" altLang="en-US" sz="1200" b="1" dirty="0" err="1">
                <a:solidFill>
                  <a:schemeClr val="bg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재구매</a:t>
            </a:r>
            <a:r>
              <a:rPr lang="ko-KR" altLang="en-US" sz="1200" b="1" dirty="0">
                <a:solidFill>
                  <a:schemeClr val="bg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 유도</a:t>
            </a:r>
          </a:p>
        </p:txBody>
      </p:sp>
      <p:sp>
        <p:nvSpPr>
          <p:cNvPr id="72" name="Pentagon 71"/>
          <p:cNvSpPr>
            <a:spLocks/>
          </p:cNvSpPr>
          <p:nvPr>
            <p:custDataLst>
              <p:tags r:id="rId31"/>
            </p:custDataLst>
          </p:nvPr>
        </p:nvSpPr>
        <p:spPr>
          <a:xfrm>
            <a:off x="3300577" y="4837222"/>
            <a:ext cx="5256000" cy="218194"/>
          </a:xfrm>
          <a:prstGeom prst="homePlate">
            <a:avLst>
              <a:gd name="adj" fmla="val 14607"/>
            </a:avLst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36000" tIns="45715" rIns="36000" bIns="45715" anchor="ctr"/>
          <a:lstStyle/>
          <a:p>
            <a:pPr defTabSz="895350">
              <a:lnSpc>
                <a:spcPct val="90000"/>
              </a:lnSpc>
            </a:pPr>
            <a:r>
              <a:rPr lang="en-US" altLang="ko-KR" sz="1200" b="1" dirty="0">
                <a:solidFill>
                  <a:schemeClr val="tx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“HERA” “</a:t>
            </a:r>
            <a:r>
              <a:rPr lang="en-US" altLang="ko-KR" sz="1200" b="1" dirty="0" err="1">
                <a:solidFill>
                  <a:schemeClr val="tx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Primera</a:t>
            </a:r>
            <a:r>
              <a:rPr lang="en-US" altLang="ko-KR" sz="1200" b="1" dirty="0">
                <a:solidFill>
                  <a:schemeClr val="tx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” (</a:t>
            </a:r>
            <a:r>
              <a:rPr lang="ko-KR" altLang="en-US" sz="1200" b="1" dirty="0">
                <a:solidFill>
                  <a:schemeClr val="tx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신상품</a:t>
            </a:r>
            <a:r>
              <a:rPr lang="en-US" altLang="ko-KR" sz="1200" b="1" dirty="0">
                <a:solidFill>
                  <a:schemeClr val="tx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전략 상품 위주</a:t>
            </a:r>
            <a:r>
              <a:rPr lang="en-US" altLang="ko-KR" sz="1200" b="1" dirty="0">
                <a:solidFill>
                  <a:schemeClr val="tx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)</a:t>
            </a:r>
            <a:endParaRPr lang="ko-KR" altLang="en-US" sz="1200" b="1" dirty="0">
              <a:solidFill>
                <a:schemeClr val="tx2"/>
              </a:solidFill>
              <a:latin typeface="Arial" charset="0"/>
              <a:ea typeface="-윤고딕130" pitchFamily="18" charset="-127"/>
              <a:cs typeface="Arial" pitchFamily="34" charset="0"/>
            </a:endParaRPr>
          </a:p>
        </p:txBody>
      </p:sp>
      <p:sp>
        <p:nvSpPr>
          <p:cNvPr id="73" name="Pentagon 72"/>
          <p:cNvSpPr>
            <a:spLocks/>
          </p:cNvSpPr>
          <p:nvPr>
            <p:custDataLst>
              <p:tags r:id="rId32"/>
            </p:custDataLst>
          </p:nvPr>
        </p:nvSpPr>
        <p:spPr>
          <a:xfrm>
            <a:off x="5032662" y="5092965"/>
            <a:ext cx="3520138" cy="172088"/>
          </a:xfrm>
          <a:prstGeom prst="homePlate">
            <a:avLst>
              <a:gd name="adj" fmla="val 14607"/>
            </a:avLst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36000" tIns="45715" rIns="36000" bIns="45715" anchor="ctr"/>
          <a:lstStyle/>
          <a:p>
            <a:pPr defTabSz="895350">
              <a:lnSpc>
                <a:spcPct val="90000"/>
              </a:lnSpc>
            </a:pPr>
            <a:r>
              <a:rPr lang="en-US" altLang="ko-KR" sz="1200" b="1" dirty="0">
                <a:solidFill>
                  <a:schemeClr val="tx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“</a:t>
            </a:r>
            <a:r>
              <a:rPr lang="en-US" altLang="ko-KR" sz="1200" b="1" dirty="0" err="1">
                <a:solidFill>
                  <a:schemeClr val="tx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Mamonde</a:t>
            </a:r>
            <a:r>
              <a:rPr lang="en-US" altLang="ko-KR" sz="1200" b="1" dirty="0">
                <a:solidFill>
                  <a:schemeClr val="tx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” “</a:t>
            </a:r>
            <a:r>
              <a:rPr lang="en-US" altLang="ko-KR" sz="1200" b="1" dirty="0" err="1">
                <a:solidFill>
                  <a:schemeClr val="tx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Laneige</a:t>
            </a:r>
            <a:r>
              <a:rPr lang="en-US" altLang="ko-KR" sz="1200" b="1" dirty="0">
                <a:solidFill>
                  <a:schemeClr val="tx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”</a:t>
            </a:r>
            <a:endParaRPr lang="ko-KR" altLang="en-US" sz="1200" b="1" dirty="0">
              <a:solidFill>
                <a:schemeClr val="tx2"/>
              </a:solidFill>
              <a:latin typeface="Arial" charset="0"/>
              <a:ea typeface="-윤고딕130" pitchFamily="18" charset="-127"/>
              <a:cs typeface="Arial" pitchFamily="34" charset="0"/>
            </a:endParaRPr>
          </a:p>
        </p:txBody>
      </p:sp>
      <p:sp>
        <p:nvSpPr>
          <p:cNvPr id="78" name="Pentagon 77"/>
          <p:cNvSpPr>
            <a:spLocks/>
          </p:cNvSpPr>
          <p:nvPr>
            <p:custDataLst>
              <p:tags r:id="rId33"/>
            </p:custDataLst>
          </p:nvPr>
        </p:nvSpPr>
        <p:spPr>
          <a:xfrm>
            <a:off x="6765396" y="5302599"/>
            <a:ext cx="1787404" cy="172088"/>
          </a:xfrm>
          <a:prstGeom prst="homePlate">
            <a:avLst>
              <a:gd name="adj" fmla="val 14607"/>
            </a:avLst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36000" tIns="45715" rIns="36000" bIns="45715" anchor="ctr"/>
          <a:lstStyle/>
          <a:p>
            <a:pPr defTabSz="895350">
              <a:lnSpc>
                <a:spcPct val="90000"/>
              </a:lnSpc>
            </a:pPr>
            <a:r>
              <a:rPr lang="en-US" altLang="ko-KR" sz="1200" b="1" dirty="0">
                <a:solidFill>
                  <a:schemeClr val="tx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“</a:t>
            </a:r>
            <a:r>
              <a:rPr lang="en-US" altLang="ko-KR" sz="1200" b="1" dirty="0" err="1">
                <a:solidFill>
                  <a:schemeClr val="tx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IOPE</a:t>
            </a:r>
            <a:r>
              <a:rPr lang="en-US" altLang="ko-KR" sz="1200" b="1" dirty="0" smtClean="0">
                <a:solidFill>
                  <a:schemeClr val="tx2"/>
                </a:solidFill>
                <a:latin typeface="Arial" charset="0"/>
                <a:ea typeface="-윤고딕130" pitchFamily="18" charset="-127"/>
                <a:cs typeface="Arial" pitchFamily="34" charset="0"/>
              </a:rPr>
              <a:t>”</a:t>
            </a:r>
            <a:endParaRPr lang="ko-KR" altLang="en-US" sz="1200" b="1" dirty="0">
              <a:solidFill>
                <a:schemeClr val="tx2"/>
              </a:solidFill>
              <a:latin typeface="Arial" charset="0"/>
              <a:ea typeface="-윤고딕130" pitchFamily="18" charset="-127"/>
              <a:cs typeface="Arial" pitchFamily="34" charset="0"/>
            </a:endParaRPr>
          </a:p>
        </p:txBody>
      </p:sp>
      <p:cxnSp>
        <p:nvCxnSpPr>
          <p:cNvPr id="135" name="Straight Connector 134"/>
          <p:cNvCxnSpPr/>
          <p:nvPr/>
        </p:nvCxnSpPr>
        <p:spPr>
          <a:xfrm>
            <a:off x="1493171" y="4799190"/>
            <a:ext cx="7278416" cy="0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1493171" y="5560281"/>
            <a:ext cx="7278416" cy="0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1493171" y="6022039"/>
            <a:ext cx="7278416" cy="0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28"/>
          <p:cNvSpPr txBox="1"/>
          <p:nvPr>
            <p:custDataLst>
              <p:tags r:id="rId34"/>
            </p:custDataLst>
          </p:nvPr>
        </p:nvSpPr>
        <p:spPr>
          <a:xfrm>
            <a:off x="5943700" y="5809901"/>
            <a:ext cx="791092" cy="1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ko-KR" altLang="en-US" sz="1200" b="1" dirty="0" smtClean="0">
                <a:solidFill>
                  <a:schemeClr val="tx2"/>
                </a:solidFill>
              </a:rPr>
              <a:t>크리스마스</a:t>
            </a:r>
            <a:endParaRPr lang="en-US" altLang="ko-KR" sz="1200" b="1" dirty="0" smtClean="0">
              <a:solidFill>
                <a:schemeClr val="tx2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304461" y="5620975"/>
            <a:ext cx="131035" cy="118473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59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Rectangle 28"/>
          <p:cNvSpPr txBox="1"/>
          <p:nvPr>
            <p:custDataLst>
              <p:tags r:id="rId35"/>
            </p:custDataLst>
          </p:nvPr>
        </p:nvSpPr>
        <p:spPr>
          <a:xfrm>
            <a:off x="119063" y="37171"/>
            <a:ext cx="1800000" cy="167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ko-KR" altLang="en-US" sz="1200" b="1" dirty="0" smtClean="0">
                <a:solidFill>
                  <a:schemeClr val="accent4"/>
                </a:solidFill>
              </a:rPr>
              <a:t>파일럿 </a:t>
            </a:r>
            <a:r>
              <a:rPr lang="ko-KR" altLang="en-US" sz="1200" b="1" dirty="0" err="1" smtClean="0">
                <a:solidFill>
                  <a:schemeClr val="accent4"/>
                </a:solidFill>
              </a:rPr>
              <a:t>로드맵</a:t>
            </a:r>
            <a:endParaRPr lang="en-US" altLang="ko-KR" sz="1200" b="1" dirty="0" smtClean="0">
              <a:solidFill>
                <a:schemeClr val="accent4"/>
              </a:solidFill>
            </a:endParaRPr>
          </a:p>
        </p:txBody>
      </p:sp>
      <p:sp>
        <p:nvSpPr>
          <p:cNvPr id="65" name="Tracker circle"/>
          <p:cNvSpPr/>
          <p:nvPr/>
        </p:nvSpPr>
        <p:spPr>
          <a:xfrm>
            <a:off x="231247" y="6048799"/>
            <a:ext cx="1130610" cy="432000"/>
          </a:xfrm>
          <a:prstGeom prst="ellipse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endParaRPr lang="en-US" sz="1400" b="1" dirty="0" smtClean="0">
              <a:solidFill>
                <a:schemeClr val="accent4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35553" y="6083821"/>
            <a:ext cx="710989" cy="35485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1200" b="1" dirty="0" smtClean="0">
                <a:solidFill>
                  <a:schemeClr val="bg2"/>
                </a:solidFill>
              </a:rPr>
              <a:t>월별 신규 파일럿 수</a:t>
            </a:r>
            <a:endParaRPr lang="ko-KR" altLang="en-US" sz="1200" dirty="0" smtClean="0">
              <a:solidFill>
                <a:schemeClr val="bg2"/>
              </a:solidFill>
            </a:endParaRPr>
          </a:p>
        </p:txBody>
      </p:sp>
      <p:sp>
        <p:nvSpPr>
          <p:cNvPr id="67" name="Rectangle 28"/>
          <p:cNvSpPr txBox="1"/>
          <p:nvPr>
            <p:custDataLst>
              <p:tags r:id="rId36"/>
            </p:custDataLst>
          </p:nvPr>
        </p:nvSpPr>
        <p:spPr>
          <a:xfrm>
            <a:off x="1827936" y="6224093"/>
            <a:ext cx="1052495" cy="167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en-US" altLang="ko-KR" sz="1200" b="1" smtClean="0">
                <a:solidFill>
                  <a:schemeClr val="tx2"/>
                </a:solidFill>
              </a:rPr>
              <a:t>2-5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개</a:t>
            </a:r>
            <a:endParaRPr lang="en-US" altLang="ko-KR" sz="1200" b="1" dirty="0" smtClean="0">
              <a:solidFill>
                <a:schemeClr val="tx2"/>
              </a:solidFill>
            </a:endParaRPr>
          </a:p>
        </p:txBody>
      </p:sp>
      <p:sp>
        <p:nvSpPr>
          <p:cNvPr id="68" name="Rectangle 28"/>
          <p:cNvSpPr txBox="1"/>
          <p:nvPr>
            <p:custDataLst>
              <p:tags r:id="rId37"/>
            </p:custDataLst>
          </p:nvPr>
        </p:nvSpPr>
        <p:spPr>
          <a:xfrm>
            <a:off x="3579947" y="6224093"/>
            <a:ext cx="1052495" cy="167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en-US" altLang="ko-KR" sz="1200" b="1" dirty="0" smtClean="0">
                <a:solidFill>
                  <a:schemeClr val="tx2"/>
                </a:solidFill>
              </a:rPr>
              <a:t>6-9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개</a:t>
            </a:r>
            <a:endParaRPr lang="en-US" altLang="ko-KR" sz="1200" b="1" dirty="0" smtClean="0">
              <a:solidFill>
                <a:schemeClr val="tx2"/>
              </a:solidFill>
            </a:endParaRPr>
          </a:p>
        </p:txBody>
      </p:sp>
      <p:sp>
        <p:nvSpPr>
          <p:cNvPr id="69" name="Rectangle 28"/>
          <p:cNvSpPr txBox="1"/>
          <p:nvPr>
            <p:custDataLst>
              <p:tags r:id="rId38"/>
            </p:custDataLst>
          </p:nvPr>
        </p:nvSpPr>
        <p:spPr>
          <a:xfrm>
            <a:off x="5357558" y="6224093"/>
            <a:ext cx="1052495" cy="167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en-US" altLang="ko-KR" sz="1200" b="1" dirty="0" smtClean="0">
                <a:solidFill>
                  <a:schemeClr val="tx2"/>
                </a:solidFill>
              </a:rPr>
              <a:t>10-15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개</a:t>
            </a:r>
            <a:endParaRPr lang="en-US" altLang="ko-KR" sz="1200" b="1" dirty="0" smtClean="0">
              <a:solidFill>
                <a:schemeClr val="tx2"/>
              </a:solidFill>
            </a:endParaRPr>
          </a:p>
        </p:txBody>
      </p:sp>
      <p:sp>
        <p:nvSpPr>
          <p:cNvPr id="70" name="Rectangle 28"/>
          <p:cNvSpPr txBox="1"/>
          <p:nvPr>
            <p:custDataLst>
              <p:tags r:id="rId39"/>
            </p:custDataLst>
          </p:nvPr>
        </p:nvSpPr>
        <p:spPr>
          <a:xfrm>
            <a:off x="7107531" y="6224093"/>
            <a:ext cx="1052495" cy="167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algn="ctr" latinLnBrk="0">
              <a:lnSpc>
                <a:spcPct val="90000"/>
              </a:lnSpc>
              <a:buNone/>
            </a:pPr>
            <a:r>
              <a:rPr lang="en-US" altLang="ko-KR" sz="1200" b="1" dirty="0" smtClean="0">
                <a:solidFill>
                  <a:schemeClr val="tx2"/>
                </a:solidFill>
              </a:rPr>
              <a:t>10-15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개</a:t>
            </a:r>
            <a:endParaRPr lang="en-US" altLang="ko-KR" sz="1200" b="1" dirty="0" smtClean="0">
              <a:solidFill>
                <a:schemeClr val="tx2"/>
              </a:solidFill>
            </a:endParaRPr>
          </a:p>
        </p:txBody>
      </p:sp>
      <p:sp>
        <p:nvSpPr>
          <p:cNvPr id="82" name="5. Source"/>
          <p:cNvSpPr>
            <a:spLocks noChangeArrowheads="1"/>
          </p:cNvSpPr>
          <p:nvPr/>
        </p:nvSpPr>
        <p:spPr bwMode="gray">
          <a:xfrm>
            <a:off x="119063" y="6507558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199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232" name="think-cell Slide" r:id="rId10" imgW="492" imgH="493" progId="TCLayout.ActiveDocument.1">
                  <p:embed/>
                </p:oleObj>
              </mc:Choice>
              <mc:Fallback>
                <p:oleObj name="think-cell Slide" r:id="rId10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7534" y="3799974"/>
            <a:ext cx="1640512" cy="2531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615553"/>
          </a:xfrm>
        </p:spPr>
        <p:txBody>
          <a:bodyPr/>
          <a:lstStyle/>
          <a:p>
            <a:pPr marL="360000" lvl="1" indent="0" latinLnBrk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sz="2000" b="0" dirty="0" smtClean="0">
                <a:latin typeface="+mj-ea"/>
                <a:ea typeface="+mj-ea"/>
              </a:rPr>
              <a:t>1</a:t>
            </a:r>
            <a:r>
              <a:rPr lang="ko-KR" altLang="en-US" sz="2000" b="0" dirty="0" smtClean="0">
                <a:latin typeface="+mj-ea"/>
                <a:ea typeface="+mj-ea"/>
              </a:rPr>
              <a:t>차 파일럿은 상품 페이지를 조회하고 구매하지 않은 고객에게 해당 정보를 활용하여 구매를 유도하는 캠페인을 수행함</a:t>
            </a:r>
            <a:endParaRPr lang="en-US" altLang="ko-KR" sz="2000" b="0" dirty="0">
              <a:latin typeface="+mj-ea"/>
              <a:ea typeface="+mj-ea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522823" y="1461712"/>
            <a:ext cx="4860000" cy="48724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err="1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1581329" y="1595416"/>
            <a:ext cx="360000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</a:pPr>
            <a:r>
              <a:rPr lang="ko-KR" altLang="en-US" b="1" dirty="0" smtClean="0">
                <a:solidFill>
                  <a:schemeClr val="accent4"/>
                </a:solidFill>
              </a:rPr>
              <a:t>고객이 상품 페이지 조회했으나 구매하지 않은 상품</a:t>
            </a:r>
            <a:r>
              <a:rPr lang="ko-KR" altLang="en-US" dirty="0" smtClean="0"/>
              <a:t> </a:t>
            </a:r>
            <a:r>
              <a:rPr lang="en-US" altLang="ko-KR" dirty="0" smtClean="0"/>
              <a:t>(Browsed but didn’t buy)</a:t>
            </a:r>
            <a:r>
              <a:rPr lang="ko-KR" altLang="en-US" dirty="0" smtClean="0"/>
              <a:t>에 대한 마케팅 캠페인을 통해 구매 유도 </a:t>
            </a:r>
            <a:endParaRPr lang="en-US" dirty="0"/>
          </a:p>
        </p:txBody>
      </p:sp>
      <p:sp>
        <p:nvSpPr>
          <p:cNvPr id="14" name="Rectangle 9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40803" y="1589247"/>
            <a:ext cx="816972" cy="747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ko-KR" altLang="en-US" b="1" dirty="0" smtClean="0">
                <a:solidFill>
                  <a:schemeClr val="tx2"/>
                </a:solidFill>
              </a:rPr>
              <a:t>아이디어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Rectangle 9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40803" y="2567738"/>
            <a:ext cx="816972" cy="3464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ko-KR" altLang="en-US" b="1" dirty="0" smtClean="0">
                <a:solidFill>
                  <a:schemeClr val="tx2"/>
                </a:solidFill>
              </a:rPr>
              <a:t>캠페인 설계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0" name="Rectangle 11"/>
          <p:cNvSpPr txBox="1"/>
          <p:nvPr>
            <p:custDataLst>
              <p:tags r:id="rId5"/>
            </p:custDataLst>
          </p:nvPr>
        </p:nvSpPr>
        <p:spPr>
          <a:xfrm>
            <a:off x="5591879" y="1027704"/>
            <a:ext cx="900000" cy="27268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ko-KR" altLang="en-US" sz="1300" b="1" dirty="0" err="1" smtClean="0">
                <a:solidFill>
                  <a:schemeClr val="bg1"/>
                </a:solidFill>
              </a:rPr>
              <a:t>실험군</a:t>
            </a:r>
            <a:r>
              <a:rPr lang="ko-KR" altLang="en-US" sz="1300" b="1" dirty="0" smtClean="0">
                <a:solidFill>
                  <a:schemeClr val="bg1"/>
                </a:solidFill>
              </a:rPr>
              <a:t> </a:t>
            </a:r>
            <a:r>
              <a:rPr lang="en-US" sz="1300" b="1" dirty="0" smtClean="0">
                <a:solidFill>
                  <a:schemeClr val="bg1"/>
                </a:solidFill>
              </a:rPr>
              <a:t>1 </a:t>
            </a:r>
            <a:br>
              <a:rPr lang="en-US" sz="1300" b="1" dirty="0" smtClean="0">
                <a:solidFill>
                  <a:schemeClr val="bg1"/>
                </a:solidFill>
              </a:rPr>
            </a:br>
            <a:r>
              <a:rPr lang="en-US" sz="13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300" b="1" dirty="0" smtClean="0">
                <a:solidFill>
                  <a:schemeClr val="bg1"/>
                </a:solidFill>
              </a:rPr>
              <a:t>금전적 혜택 제공</a:t>
            </a:r>
            <a:r>
              <a:rPr lang="en-US" sz="1300" b="1" dirty="0" smtClean="0">
                <a:solidFill>
                  <a:schemeClr val="bg1"/>
                </a:solidFill>
              </a:rPr>
              <a:t>)</a:t>
            </a: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1581329" y="2576365"/>
            <a:ext cx="3600000" cy="3447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ts val="0"/>
              </a:spcBef>
            </a:pPr>
            <a:r>
              <a:rPr lang="ko-KR" altLang="en-US" dirty="0" smtClean="0"/>
              <a:t>대상 </a:t>
            </a:r>
            <a:r>
              <a:rPr lang="en-US" altLang="ko-KR" dirty="0" smtClean="0"/>
              <a:t>:</a:t>
            </a:r>
            <a:r>
              <a:rPr lang="en-US" altLang="ko-KR" b="1" dirty="0" smtClean="0">
                <a:solidFill>
                  <a:schemeClr val="accent4"/>
                </a:solidFill>
              </a:rPr>
              <a:t> </a:t>
            </a:r>
            <a:r>
              <a:rPr lang="ko-KR" altLang="en-US" b="1" dirty="0" smtClean="0">
                <a:solidFill>
                  <a:schemeClr val="accent4"/>
                </a:solidFill>
              </a:rPr>
              <a:t>최근 </a:t>
            </a:r>
            <a:r>
              <a:rPr lang="en-US" altLang="ko-KR" b="1" dirty="0" smtClean="0">
                <a:solidFill>
                  <a:schemeClr val="accent4"/>
                </a:solidFill>
              </a:rPr>
              <a:t>3</a:t>
            </a:r>
            <a:r>
              <a:rPr lang="ko-KR" altLang="en-US" b="1" dirty="0" smtClean="0">
                <a:solidFill>
                  <a:schemeClr val="accent4"/>
                </a:solidFill>
              </a:rPr>
              <a:t>일 내</a:t>
            </a:r>
            <a:r>
              <a:rPr lang="en-US" altLang="ko-KR" b="1" dirty="0" smtClean="0">
                <a:solidFill>
                  <a:schemeClr val="accent4"/>
                </a:solidFill>
              </a:rPr>
              <a:t>, </a:t>
            </a:r>
            <a:r>
              <a:rPr lang="en-US" altLang="ko-KR" dirty="0" smtClean="0"/>
              <a:t>AP Mall</a:t>
            </a:r>
            <a:r>
              <a:rPr lang="ko-KR" altLang="en-US" dirty="0" smtClean="0"/>
              <a:t>에서 </a:t>
            </a:r>
            <a:r>
              <a:rPr lang="ko-KR" altLang="en-US" b="1" dirty="0" smtClean="0">
                <a:solidFill>
                  <a:schemeClr val="accent4"/>
                </a:solidFill>
              </a:rPr>
              <a:t>상품 페이지를 조회했으나</a:t>
            </a:r>
            <a:r>
              <a:rPr lang="en-US" altLang="ko-KR" b="1" dirty="0" smtClean="0">
                <a:solidFill>
                  <a:schemeClr val="accent4"/>
                </a:solidFill>
              </a:rPr>
              <a:t> </a:t>
            </a:r>
            <a:r>
              <a:rPr lang="ko-KR" altLang="en-US" b="1" dirty="0" smtClean="0">
                <a:solidFill>
                  <a:schemeClr val="accent4"/>
                </a:solidFill>
              </a:rPr>
              <a:t>구매 기록이 없는 고객</a:t>
            </a:r>
            <a:r>
              <a:rPr lang="en-US" altLang="ko-KR" b="1" dirty="0">
                <a:solidFill>
                  <a:schemeClr val="accent4"/>
                </a:solidFill>
              </a:rPr>
              <a:t> </a:t>
            </a:r>
            <a:endParaRPr lang="en-US" altLang="ko-KR" b="1" dirty="0" smtClean="0">
              <a:solidFill>
                <a:schemeClr val="accent4"/>
              </a:solidFill>
            </a:endParaRPr>
          </a:p>
          <a:p>
            <a:pPr lvl="1">
              <a:spcBef>
                <a:spcPts val="0"/>
              </a:spcBef>
            </a:pPr>
            <a:endParaRPr lang="en-US" altLang="ko-KR" dirty="0" smtClean="0"/>
          </a:p>
          <a:p>
            <a:pPr lvl="1">
              <a:spcBef>
                <a:spcPts val="0"/>
              </a:spcBef>
            </a:pPr>
            <a:r>
              <a:rPr lang="ko-KR" altLang="en-US" dirty="0" smtClean="0"/>
              <a:t>내용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기간 동안 </a:t>
            </a:r>
            <a:r>
              <a:rPr lang="ko-KR" altLang="en-US" b="1" dirty="0" smtClean="0">
                <a:solidFill>
                  <a:schemeClr val="accent4"/>
                </a:solidFill>
              </a:rPr>
              <a:t>가장 많이 조회한 상품</a:t>
            </a:r>
            <a:r>
              <a:rPr lang="ko-KR" altLang="en-US" dirty="0" smtClean="0"/>
              <a:t>에 대해 개인화된 메시지 발송</a:t>
            </a:r>
            <a:endParaRPr lang="en-US" altLang="ko-KR" dirty="0" smtClean="0"/>
          </a:p>
          <a:p>
            <a:pPr lvl="1">
              <a:spcBef>
                <a:spcPts val="0"/>
              </a:spcBef>
            </a:pPr>
            <a:endParaRPr lang="en-US" altLang="ko-KR" dirty="0" smtClean="0"/>
          </a:p>
          <a:p>
            <a:pPr lvl="1">
              <a:spcBef>
                <a:spcPts val="0"/>
              </a:spcBef>
            </a:pPr>
            <a:r>
              <a:rPr lang="ko-KR" altLang="en-US" dirty="0" smtClean="0"/>
              <a:t>샘플 설계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고객군을</a:t>
            </a:r>
            <a:r>
              <a:rPr lang="ko-KR" altLang="en-US" dirty="0" smtClean="0"/>
              <a:t> </a:t>
            </a:r>
            <a:r>
              <a:rPr lang="en-US" altLang="ko-KR" dirty="0"/>
              <a:t>3</a:t>
            </a:r>
            <a:r>
              <a:rPr lang="ko-KR" altLang="en-US" dirty="0" smtClean="0"/>
              <a:t>개 군으로 </a:t>
            </a:r>
            <a:r>
              <a:rPr lang="ko-KR" altLang="en-US" dirty="0"/>
              <a:t>나누어 서로 다른 </a:t>
            </a:r>
            <a:r>
              <a:rPr lang="en-US" altLang="ko-KR" dirty="0"/>
              <a:t>Treatment</a:t>
            </a:r>
            <a:r>
              <a:rPr lang="ko-KR" altLang="en-US" dirty="0"/>
              <a:t>를 적용</a:t>
            </a:r>
            <a:r>
              <a:rPr lang="en-US" altLang="ko-KR" dirty="0"/>
              <a:t>, </a:t>
            </a:r>
            <a:r>
              <a:rPr lang="ko-KR" altLang="en-US" dirty="0"/>
              <a:t>캠페인 효과 측정</a:t>
            </a:r>
            <a:endParaRPr lang="en-US" altLang="ko-KR" dirty="0"/>
          </a:p>
          <a:p>
            <a:pPr lvl="2">
              <a:spcBef>
                <a:spcPts val="0"/>
              </a:spcBef>
            </a:pPr>
            <a:endParaRPr lang="en-US" altLang="ko-KR" dirty="0" smtClean="0"/>
          </a:p>
          <a:p>
            <a:pPr lvl="2">
              <a:spcBef>
                <a:spcPts val="0"/>
              </a:spcBef>
            </a:pPr>
            <a:r>
              <a:rPr lang="ko-KR" altLang="en-US" dirty="0" err="1" smtClean="0"/>
              <a:t>실험군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en-US" altLang="ko-KR" dirty="0"/>
              <a:t>: </a:t>
            </a:r>
            <a:r>
              <a:rPr lang="ko-KR" altLang="en-US" dirty="0"/>
              <a:t>해당 상품 구매 시 </a:t>
            </a:r>
            <a:r>
              <a:rPr lang="ko-KR" altLang="en-US" b="1" dirty="0" err="1" smtClean="0">
                <a:solidFill>
                  <a:schemeClr val="accent4"/>
                </a:solidFill>
              </a:rPr>
              <a:t>기프트카드</a:t>
            </a:r>
            <a:r>
              <a:rPr lang="ko-KR" altLang="en-US" b="1" dirty="0" smtClean="0">
                <a:solidFill>
                  <a:schemeClr val="accent4"/>
                </a:solidFill>
              </a:rPr>
              <a:t> </a:t>
            </a:r>
            <a:r>
              <a:rPr lang="ko-KR" altLang="en-US" b="1" dirty="0">
                <a:solidFill>
                  <a:schemeClr val="accent4"/>
                </a:solidFill>
              </a:rPr>
              <a:t>혜택 제공</a:t>
            </a:r>
            <a:r>
              <a:rPr lang="ko-KR" altLang="en-US" dirty="0"/>
              <a:t> 안내 메시지 전송</a:t>
            </a:r>
            <a:endParaRPr lang="en-US" altLang="ko-KR" dirty="0"/>
          </a:p>
          <a:p>
            <a:pPr lvl="2">
              <a:spcBef>
                <a:spcPts val="0"/>
              </a:spcBef>
            </a:pPr>
            <a:endParaRPr lang="en-US" altLang="ko-KR" dirty="0" smtClean="0"/>
          </a:p>
          <a:p>
            <a:pPr lvl="2">
              <a:spcBef>
                <a:spcPts val="0"/>
              </a:spcBef>
            </a:pPr>
            <a:r>
              <a:rPr lang="ko-KR" altLang="en-US" dirty="0" err="1" smtClean="0"/>
              <a:t>실험군</a:t>
            </a:r>
            <a:r>
              <a:rPr lang="en-US" altLang="ko-KR" dirty="0" smtClean="0"/>
              <a:t> </a:t>
            </a:r>
            <a:r>
              <a:rPr lang="en-US" altLang="ko-KR" dirty="0"/>
              <a:t>2: </a:t>
            </a:r>
            <a:r>
              <a:rPr lang="ko-KR" altLang="en-US" dirty="0"/>
              <a:t>해당 </a:t>
            </a:r>
            <a:r>
              <a:rPr lang="ko-KR" altLang="en-US" dirty="0" smtClean="0"/>
              <a:t>상품 상기하는 </a:t>
            </a:r>
            <a:r>
              <a:rPr lang="ko-KR" altLang="en-US" b="1" dirty="0" smtClean="0">
                <a:solidFill>
                  <a:schemeClr val="accent4"/>
                </a:solidFill>
              </a:rPr>
              <a:t>메시지만 </a:t>
            </a:r>
            <a:r>
              <a:rPr lang="ko-KR" altLang="en-US" b="1" dirty="0">
                <a:solidFill>
                  <a:schemeClr val="accent4"/>
                </a:solidFill>
              </a:rPr>
              <a:t>전송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혜택 없음</a:t>
            </a:r>
            <a:r>
              <a:rPr lang="en-US" altLang="ko-KR" dirty="0"/>
              <a:t>)</a:t>
            </a:r>
          </a:p>
          <a:p>
            <a:pPr lvl="2">
              <a:spcBef>
                <a:spcPts val="0"/>
              </a:spcBef>
            </a:pPr>
            <a:endParaRPr lang="en-US" altLang="ko-KR" dirty="0" smtClean="0"/>
          </a:p>
          <a:p>
            <a:pPr lvl="2">
              <a:spcBef>
                <a:spcPts val="0"/>
              </a:spcBef>
            </a:pPr>
            <a:r>
              <a:rPr lang="ko-KR" altLang="en-US" dirty="0" smtClean="0"/>
              <a:t>대조군</a:t>
            </a:r>
            <a:r>
              <a:rPr lang="en-US" altLang="ko-KR" dirty="0" smtClean="0"/>
              <a:t>: </a:t>
            </a:r>
            <a:r>
              <a:rPr lang="ko-KR" altLang="en-US" dirty="0"/>
              <a:t>메시지</a:t>
            </a:r>
            <a:r>
              <a:rPr lang="en-US" altLang="ko-KR" dirty="0"/>
              <a:t>, </a:t>
            </a:r>
            <a:r>
              <a:rPr lang="ko-KR" altLang="en-US" dirty="0" err="1"/>
              <a:t>오퍼</a:t>
            </a:r>
            <a:r>
              <a:rPr lang="ko-KR" altLang="en-US" dirty="0"/>
              <a:t> </a:t>
            </a:r>
            <a:r>
              <a:rPr lang="ko-KR" altLang="en-US" dirty="0" err="1" smtClean="0"/>
              <a:t>미전송</a:t>
            </a:r>
            <a:endParaRPr lang="en-US" dirty="0"/>
          </a:p>
        </p:txBody>
      </p:sp>
      <p:sp>
        <p:nvSpPr>
          <p:cNvPr id="30" name="Rectangle 11"/>
          <p:cNvSpPr txBox="1"/>
          <p:nvPr>
            <p:custDataLst>
              <p:tags r:id="rId6"/>
            </p:custDataLst>
          </p:nvPr>
        </p:nvSpPr>
        <p:spPr>
          <a:xfrm>
            <a:off x="5591879" y="3831947"/>
            <a:ext cx="900000" cy="25021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ko-KR" altLang="en-US" sz="1300" b="1" dirty="0" err="1" smtClean="0">
                <a:solidFill>
                  <a:schemeClr val="bg1"/>
                </a:solidFill>
              </a:rPr>
              <a:t>실험군</a:t>
            </a:r>
            <a:r>
              <a:rPr lang="ko-KR" altLang="en-US" sz="1300" b="1" dirty="0" smtClean="0">
                <a:solidFill>
                  <a:schemeClr val="bg1"/>
                </a:solidFill>
              </a:rPr>
              <a:t> </a:t>
            </a:r>
            <a:r>
              <a:rPr lang="en-US" sz="1300" b="1" dirty="0" smtClean="0">
                <a:solidFill>
                  <a:schemeClr val="bg1"/>
                </a:solidFill>
              </a:rPr>
              <a:t>2 </a:t>
            </a:r>
            <a:br>
              <a:rPr lang="en-US" sz="1300" b="1" dirty="0" smtClean="0">
                <a:solidFill>
                  <a:schemeClr val="bg1"/>
                </a:solidFill>
              </a:rPr>
            </a:br>
            <a:r>
              <a:rPr lang="en-US" sz="13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300" b="1" dirty="0" smtClean="0">
                <a:solidFill>
                  <a:schemeClr val="bg1"/>
                </a:solidFill>
              </a:rPr>
              <a:t>메시지만 발송</a:t>
            </a:r>
            <a:r>
              <a:rPr lang="en-US" sz="1300" b="1" dirty="0" smtClean="0">
                <a:solidFill>
                  <a:schemeClr val="bg1"/>
                </a:solidFill>
              </a:rPr>
              <a:t>)</a:t>
            </a:r>
            <a:endParaRPr lang="en-US" sz="13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848" r="19847" b="16442"/>
          <a:stretch/>
        </p:blipFill>
        <p:spPr>
          <a:xfrm>
            <a:off x="6543015" y="1027705"/>
            <a:ext cx="1737795" cy="2726801"/>
          </a:xfrm>
          <a:prstGeom prst="rect">
            <a:avLst/>
          </a:prstGeom>
        </p:spPr>
      </p:pic>
      <p:sp>
        <p:nvSpPr>
          <p:cNvPr id="32" name="Rectangle 9"/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525871" y="1029712"/>
            <a:ext cx="485695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76200" tIns="76200" rIns="76200" bIns="76200" rtlCol="0" anchor="ctr" anchorCtr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r>
              <a:rPr lang="ko-KR" altLang="en-US" b="1" dirty="0" smtClean="0">
                <a:solidFill>
                  <a:schemeClr val="bg1"/>
                </a:solidFill>
              </a:rPr>
              <a:t>차 파일럿 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en-US" altLang="ko-KR" b="1" dirty="0" err="1" smtClean="0">
                <a:solidFill>
                  <a:schemeClr val="bg1"/>
                </a:solidFill>
              </a:rPr>
              <a:t>BBDB</a:t>
            </a:r>
            <a:r>
              <a:rPr lang="en-US" altLang="ko-KR" b="1" dirty="0" smtClean="0">
                <a:solidFill>
                  <a:schemeClr val="bg1"/>
                </a:solidFill>
              </a:rPr>
              <a:t> (Browsed but didn’t buy)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8"/>
          <p:cNvSpPr txBox="1"/>
          <p:nvPr>
            <p:custDataLst>
              <p:tags r:id="rId8"/>
            </p:custDataLst>
          </p:nvPr>
        </p:nvSpPr>
        <p:spPr>
          <a:xfrm>
            <a:off x="119063" y="37171"/>
            <a:ext cx="1800000" cy="167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en-US" altLang="ko-KR" sz="1200" b="1" dirty="0" smtClean="0">
                <a:solidFill>
                  <a:schemeClr val="accent4"/>
                </a:solidFill>
              </a:rPr>
              <a:t>Pilot “Test &amp; Learn”</a:t>
            </a:r>
          </a:p>
        </p:txBody>
      </p:sp>
      <p:sp>
        <p:nvSpPr>
          <p:cNvPr id="22" name="5. Source"/>
          <p:cNvSpPr>
            <a:spLocks noChangeArrowheads="1"/>
          </p:cNvSpPr>
          <p:nvPr/>
        </p:nvSpPr>
        <p:spPr bwMode="gray">
          <a:xfrm>
            <a:off x="119063" y="6507558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1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차 파일럿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27" name="Freeform 303"/>
          <p:cNvSpPr>
            <a:spLocks/>
          </p:cNvSpPr>
          <p:nvPr/>
        </p:nvSpPr>
        <p:spPr bwMode="auto">
          <a:xfrm flipH="1">
            <a:off x="5089250" y="1078204"/>
            <a:ext cx="184158" cy="319136"/>
          </a:xfrm>
          <a:custGeom>
            <a:avLst/>
            <a:gdLst>
              <a:gd name="T0" fmla="*/ 0 w 704"/>
              <a:gd name="T1" fmla="*/ 610 h 1219"/>
              <a:gd name="T2" fmla="*/ 628 w 704"/>
              <a:gd name="T3" fmla="*/ 1219 h 1219"/>
              <a:gd name="T4" fmla="*/ 704 w 704"/>
              <a:gd name="T5" fmla="*/ 1140 h 1219"/>
              <a:gd name="T6" fmla="*/ 704 w 704"/>
              <a:gd name="T7" fmla="*/ 1134 h 1219"/>
              <a:gd name="T8" fmla="*/ 164 w 704"/>
              <a:gd name="T9" fmla="*/ 610 h 1219"/>
              <a:gd name="T10" fmla="*/ 704 w 704"/>
              <a:gd name="T11" fmla="*/ 85 h 1219"/>
              <a:gd name="T12" fmla="*/ 704 w 704"/>
              <a:gd name="T13" fmla="*/ 77 h 1219"/>
              <a:gd name="T14" fmla="*/ 628 w 704"/>
              <a:gd name="T15" fmla="*/ 0 h 1219"/>
              <a:gd name="T16" fmla="*/ 0 w 704"/>
              <a:gd name="T17" fmla="*/ 61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4" h="1219">
                <a:moveTo>
                  <a:pt x="0" y="610"/>
                </a:moveTo>
                <a:lnTo>
                  <a:pt x="628" y="1219"/>
                </a:lnTo>
                <a:lnTo>
                  <a:pt x="704" y="1140"/>
                </a:lnTo>
                <a:lnTo>
                  <a:pt x="704" y="1134"/>
                </a:lnTo>
                <a:lnTo>
                  <a:pt x="164" y="610"/>
                </a:lnTo>
                <a:lnTo>
                  <a:pt x="704" y="85"/>
                </a:lnTo>
                <a:lnTo>
                  <a:pt x="704" y="77"/>
                </a:lnTo>
                <a:lnTo>
                  <a:pt x="628" y="0"/>
                </a:lnTo>
                <a:lnTo>
                  <a:pt x="0" y="6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300"/>
          </a:p>
        </p:txBody>
      </p:sp>
      <p:sp>
        <p:nvSpPr>
          <p:cNvPr id="8" name="Rounded Rectangle 7"/>
          <p:cNvSpPr/>
          <p:nvPr/>
        </p:nvSpPr>
        <p:spPr>
          <a:xfrm>
            <a:off x="6666574" y="1698290"/>
            <a:ext cx="1002749" cy="1528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683826" y="4106122"/>
            <a:ext cx="1442252" cy="2473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49429" y="2441278"/>
            <a:ext cx="454052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3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83" name="think-cell Slide" r:id="rId25" imgW="492" imgH="493" progId="TCLayout.ActiveDocument.1">
                  <p:embed/>
                </p:oleObj>
              </mc:Choice>
              <mc:Fallback>
                <p:oleObj name="think-cell Slide" r:id="rId25" imgW="492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3" y="230188"/>
            <a:ext cx="8618537" cy="615553"/>
          </a:xfrm>
        </p:spPr>
        <p:txBody>
          <a:bodyPr/>
          <a:lstStyle/>
          <a:p>
            <a:pPr marL="360000" lvl="1" indent="0" latinLnBrk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sz="2000" b="0" dirty="0" smtClean="0">
                <a:latin typeface="+mj-lt"/>
                <a:ea typeface="-윤고딕150" panose="02030504000101010101" pitchFamily="18" charset="-127"/>
              </a:rPr>
              <a:t>6</a:t>
            </a:r>
            <a:r>
              <a:rPr lang="ko-KR" altLang="en-US" sz="2000" b="0" dirty="0" smtClean="0">
                <a:latin typeface="+mj-lt"/>
                <a:ea typeface="-윤고딕150" panose="02030504000101010101" pitchFamily="18" charset="-127"/>
              </a:rPr>
              <a:t>개월 전</a:t>
            </a:r>
            <a:r>
              <a:rPr lang="en-US" altLang="ko-KR" sz="2000" b="0" dirty="0" smtClean="0">
                <a:latin typeface="+mj-lt"/>
                <a:ea typeface="-윤고딕150" panose="02030504000101010101" pitchFamily="18" charset="-127"/>
              </a:rPr>
              <a:t>, </a:t>
            </a:r>
            <a:r>
              <a:rPr lang="ko-KR" altLang="en-US" sz="2000" b="0" dirty="0" smtClean="0">
                <a:latin typeface="+mj-lt"/>
                <a:ea typeface="-윤고딕150" panose="02030504000101010101" pitchFamily="18" charset="-127"/>
              </a:rPr>
              <a:t>동일한 아이디어에 대해 </a:t>
            </a:r>
            <a:r>
              <a:rPr lang="en-US" altLang="ko-KR" sz="2000" b="0" dirty="0" smtClean="0">
                <a:latin typeface="+mj-lt"/>
                <a:ea typeface="-윤고딕150" panose="02030504000101010101" pitchFamily="18" charset="-127"/>
              </a:rPr>
              <a:t>AP </a:t>
            </a:r>
            <a:r>
              <a:rPr lang="ko-KR" altLang="en-US" sz="2000" b="0" dirty="0" smtClean="0">
                <a:latin typeface="+mj-lt"/>
                <a:ea typeface="-윤고딕150" panose="02030504000101010101" pitchFamily="18" charset="-127"/>
              </a:rPr>
              <a:t>자체적으로 진행한 </a:t>
            </a:r>
            <a:r>
              <a:rPr lang="ko-KR" altLang="en-US" sz="2000" b="0" dirty="0">
                <a:latin typeface="+mj-lt"/>
                <a:ea typeface="-윤고딕150" panose="02030504000101010101" pitchFamily="18" charset="-127"/>
              </a:rPr>
              <a:t>파일럿은 </a:t>
            </a:r>
            <a:r>
              <a:rPr lang="ko-KR" altLang="en-US" sz="2000" b="0" dirty="0" smtClean="0">
                <a:latin typeface="+mj-lt"/>
                <a:ea typeface="-윤고딕150" panose="02030504000101010101" pitchFamily="18" charset="-127"/>
              </a:rPr>
              <a:t>설계의 프로세스와 정교함이 </a:t>
            </a:r>
            <a:r>
              <a:rPr lang="ko-KR" altLang="en-US" sz="2000" b="0" dirty="0">
                <a:latin typeface="+mj-lt"/>
                <a:ea typeface="-윤고딕150" panose="02030504000101010101" pitchFamily="18" charset="-127"/>
              </a:rPr>
              <a:t>미진했던 것으로 보임</a:t>
            </a:r>
            <a:endParaRPr lang="en-US" altLang="ko-KR" sz="2000" b="0" dirty="0">
              <a:latin typeface="+mj-lt"/>
              <a:ea typeface="-윤고딕150" panose="02030504000101010101" pitchFamily="18" charset="-127"/>
            </a:endParaRPr>
          </a:p>
        </p:txBody>
      </p:sp>
      <p:sp>
        <p:nvSpPr>
          <p:cNvPr id="65" name="Rectangle 12"/>
          <p:cNvSpPr txBox="1"/>
          <p:nvPr>
            <p:custDataLst>
              <p:tags r:id="rId3"/>
            </p:custDataLst>
          </p:nvPr>
        </p:nvSpPr>
        <p:spPr>
          <a:xfrm>
            <a:off x="2542068" y="1087312"/>
            <a:ext cx="2556000" cy="49680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vert="horz" wrap="square" lIns="76200" tIns="76200" rIns="76200" bIns="76200" numCol="1" anchor="t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endParaRPr lang="ja-JP" altLang="en-US" sz="1400" dirty="0"/>
          </a:p>
        </p:txBody>
      </p:sp>
      <p:sp>
        <p:nvSpPr>
          <p:cNvPr id="66" name="Rectangle 65"/>
          <p:cNvSpPr>
            <a:spLocks/>
          </p:cNvSpPr>
          <p:nvPr/>
        </p:nvSpPr>
        <p:spPr>
          <a:xfrm>
            <a:off x="1344807" y="1203985"/>
            <a:ext cx="1152000" cy="626221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300" b="1" dirty="0" smtClean="0">
                <a:solidFill>
                  <a:schemeClr val="bg1"/>
                </a:solidFill>
              </a:rPr>
              <a:t>아이디어 도출</a:t>
            </a: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67" name="Rectangle 66"/>
          <p:cNvSpPr>
            <a:spLocks/>
          </p:cNvSpPr>
          <p:nvPr/>
        </p:nvSpPr>
        <p:spPr>
          <a:xfrm>
            <a:off x="2599853" y="1203985"/>
            <a:ext cx="1152000" cy="626221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300" b="1" dirty="0" smtClean="0">
                <a:solidFill>
                  <a:schemeClr val="bg1"/>
                </a:solidFill>
              </a:rPr>
              <a:t>가설 수립</a:t>
            </a: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68" name="Rectangle 67"/>
          <p:cNvSpPr>
            <a:spLocks/>
          </p:cNvSpPr>
          <p:nvPr/>
        </p:nvSpPr>
        <p:spPr>
          <a:xfrm>
            <a:off x="3823369" y="1203985"/>
            <a:ext cx="1224000" cy="626221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</a:rPr>
              <a:t>Test Cell </a:t>
            </a:r>
            <a:r>
              <a:rPr lang="ko-KR" altLang="en-US" sz="1300" b="1" dirty="0">
                <a:solidFill>
                  <a:schemeClr val="bg1"/>
                </a:solidFill>
              </a:rPr>
              <a:t>설계</a:t>
            </a: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>
            <a:spLocks/>
          </p:cNvSpPr>
          <p:nvPr/>
        </p:nvSpPr>
        <p:spPr>
          <a:xfrm>
            <a:off x="5147435" y="1203985"/>
            <a:ext cx="1152000" cy="626221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300" b="1" dirty="0" smtClean="0">
                <a:solidFill>
                  <a:schemeClr val="bg1"/>
                </a:solidFill>
              </a:rPr>
              <a:t>캠페인 내용 기획</a:t>
            </a: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70" name="Rectangle 69"/>
          <p:cNvSpPr>
            <a:spLocks/>
          </p:cNvSpPr>
          <p:nvPr/>
        </p:nvSpPr>
        <p:spPr>
          <a:xfrm>
            <a:off x="6370951" y="1203985"/>
            <a:ext cx="1152000" cy="626221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300" b="1" dirty="0">
                <a:solidFill>
                  <a:schemeClr val="bg1"/>
                </a:solidFill>
              </a:rPr>
              <a:t>고객 타겟팅 </a:t>
            </a:r>
            <a:endParaRPr lang="en-US" altLang="ko-KR" sz="13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300" b="1" dirty="0" err="1" smtClean="0">
                <a:solidFill>
                  <a:schemeClr val="bg1"/>
                </a:solidFill>
              </a:rPr>
              <a:t>로직</a:t>
            </a:r>
            <a:r>
              <a:rPr lang="ko-KR" altLang="en-US" sz="1300" b="1" dirty="0" smtClean="0">
                <a:solidFill>
                  <a:schemeClr val="bg1"/>
                </a:solidFill>
              </a:rPr>
              <a:t> 설계</a:t>
            </a: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71" name="Rectangle 70"/>
          <p:cNvSpPr>
            <a:spLocks/>
          </p:cNvSpPr>
          <p:nvPr/>
        </p:nvSpPr>
        <p:spPr>
          <a:xfrm>
            <a:off x="7594466" y="1203985"/>
            <a:ext cx="1152000" cy="626221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300" b="1" dirty="0" smtClean="0">
                <a:solidFill>
                  <a:schemeClr val="bg1"/>
                </a:solidFill>
              </a:rPr>
              <a:t>성과 분석</a:t>
            </a: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73" name="RectangleLegend1"/>
          <p:cNvSpPr>
            <a:spLocks noChangeArrowheads="1"/>
          </p:cNvSpPr>
          <p:nvPr/>
        </p:nvSpPr>
        <p:spPr bwMode="auto">
          <a:xfrm>
            <a:off x="7272795" y="917132"/>
            <a:ext cx="216000" cy="160338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egend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597915" y="906019"/>
            <a:ext cx="93294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95350">
              <a:buClr>
                <a:schemeClr val="tx2"/>
              </a:buClr>
            </a:pPr>
            <a:r>
              <a:rPr lang="ko-KR" altLang="en-US" sz="1200" dirty="0">
                <a:latin typeface="+mn-lt"/>
              </a:rPr>
              <a:t>주요 </a:t>
            </a:r>
            <a:r>
              <a:rPr lang="ko-KR" altLang="en-US" sz="1200" dirty="0" smtClean="0">
                <a:latin typeface="+mn-lt"/>
              </a:rPr>
              <a:t>개선 기회</a:t>
            </a:r>
            <a:endParaRPr lang="en-US" sz="1200" dirty="0">
              <a:latin typeface="+mn-lt"/>
            </a:endParaRPr>
          </a:p>
        </p:txBody>
      </p:sp>
      <p:sp>
        <p:nvSpPr>
          <p:cNvPr id="75" name="Rectangle 10"/>
          <p:cNvSpPr txBox="1"/>
          <p:nvPr/>
        </p:nvSpPr>
        <p:spPr>
          <a:xfrm>
            <a:off x="1344808" y="2474259"/>
            <a:ext cx="1188000" cy="618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8288" anchor="b">
            <a:spAutoFit/>
          </a:bodyPr>
          <a:lstStyle>
            <a:defPPr>
              <a:defRPr lang="en-US"/>
            </a:defPPr>
            <a:lvl1pPr latinLnBrk="0">
              <a:defRPr sz="1200">
                <a:latin typeface="+mn-lt"/>
                <a:cs typeface="Arial" pitchFamily="34" charset="0"/>
              </a:defRPr>
            </a:lvl1pPr>
            <a:lvl2pPr marL="180000" lvl="1" indent="-171450">
              <a:buFont typeface="Arial"/>
              <a:buChar char="•"/>
              <a:defRPr sz="1200"/>
            </a:lvl2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300" dirty="0" smtClean="0"/>
              <a:t>조회 이력 있는 상품으로 구매 유도  </a:t>
            </a:r>
            <a:endParaRPr lang="en-US" sz="1300" dirty="0"/>
          </a:p>
        </p:txBody>
      </p:sp>
      <p:sp>
        <p:nvSpPr>
          <p:cNvPr id="76" name="Rectangle 10"/>
          <p:cNvSpPr txBox="1"/>
          <p:nvPr/>
        </p:nvSpPr>
        <p:spPr>
          <a:xfrm>
            <a:off x="2599854" y="2474259"/>
            <a:ext cx="1188000" cy="818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8288" anchor="b">
            <a:spAutoFit/>
          </a:bodyPr>
          <a:lstStyle>
            <a:defPPr>
              <a:defRPr lang="en-US"/>
            </a:defPPr>
            <a:lvl1pPr latinLnBrk="0">
              <a:defRPr sz="1200">
                <a:latin typeface="+mn-lt"/>
                <a:cs typeface="Arial" pitchFamily="34" charset="0"/>
              </a:defRPr>
            </a:lvl1pPr>
            <a:lvl2pPr marL="180000" lvl="1" indent="-171450">
              <a:buFont typeface="Arial"/>
              <a:buChar char="•"/>
              <a:defRPr sz="1200"/>
            </a:lvl2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300" dirty="0" smtClean="0"/>
              <a:t>WHO: </a:t>
            </a:r>
            <a:r>
              <a:rPr lang="ko-KR" altLang="en-US" sz="1300" b="1" dirty="0" smtClean="0">
                <a:solidFill>
                  <a:schemeClr val="accent4"/>
                </a:solidFill>
              </a:rPr>
              <a:t>지난 </a:t>
            </a:r>
            <a:r>
              <a:rPr lang="en-US" altLang="ko-KR" sz="1300" b="1" dirty="0">
                <a:solidFill>
                  <a:schemeClr val="accent4"/>
                </a:solidFill>
              </a:rPr>
              <a:t>90</a:t>
            </a:r>
            <a:r>
              <a:rPr lang="ko-KR" altLang="en-US" sz="1300" b="1" dirty="0">
                <a:solidFill>
                  <a:schemeClr val="accent4"/>
                </a:solidFill>
              </a:rPr>
              <a:t>일간 </a:t>
            </a:r>
            <a:r>
              <a:rPr lang="ko-KR" altLang="en-US" sz="1300" dirty="0" smtClean="0"/>
              <a:t>상품 조회 이력 </a:t>
            </a:r>
            <a:r>
              <a:rPr lang="ko-KR" altLang="en-US" sz="1300" dirty="0"/>
              <a:t>있는 </a:t>
            </a:r>
            <a:r>
              <a:rPr lang="ko-KR" altLang="en-US" sz="1300" dirty="0" smtClean="0"/>
              <a:t>고객</a:t>
            </a:r>
            <a:endParaRPr lang="en-US" sz="1300" dirty="0"/>
          </a:p>
        </p:txBody>
      </p:sp>
      <p:sp>
        <p:nvSpPr>
          <p:cNvPr id="77" name="Rectangle 10"/>
          <p:cNvSpPr txBox="1"/>
          <p:nvPr/>
        </p:nvSpPr>
        <p:spPr>
          <a:xfrm>
            <a:off x="3823370" y="2474259"/>
            <a:ext cx="1260000" cy="121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>
            <a:defPPr>
              <a:defRPr lang="en-US"/>
            </a:defPPr>
            <a:lvl1pPr latinLnBrk="0">
              <a:defRPr sz="1200">
                <a:latin typeface="+mn-lt"/>
                <a:cs typeface="Arial" pitchFamily="34" charset="0"/>
              </a:defRPr>
            </a:lvl1pPr>
            <a:lvl2pPr marL="180000" lvl="1" indent="-171450">
              <a:buFont typeface="Arial"/>
              <a:buChar char="•"/>
              <a:defRPr sz="1200"/>
            </a:lvl2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300" dirty="0" smtClean="0"/>
              <a:t>테스트 시점에 지난 </a:t>
            </a:r>
            <a:r>
              <a:rPr lang="en-US" altLang="ko-KR" sz="1300" dirty="0" smtClean="0"/>
              <a:t>90</a:t>
            </a:r>
            <a:r>
              <a:rPr lang="ko-KR" altLang="en-US" sz="1300" dirty="0" smtClean="0"/>
              <a:t>일간 상품 조회 이력 있는 고객 수를 </a:t>
            </a:r>
            <a:r>
              <a:rPr lang="ko-KR" altLang="en-US" sz="1300" dirty="0"/>
              <a:t>표</a:t>
            </a:r>
            <a:r>
              <a:rPr lang="ko-KR" altLang="en-US" sz="1300" dirty="0" smtClean="0"/>
              <a:t>본으로 산정 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총 </a:t>
            </a:r>
            <a:r>
              <a:rPr lang="en-US" altLang="ko-KR" sz="1300" dirty="0" smtClean="0"/>
              <a:t>2,500</a:t>
            </a:r>
            <a:r>
              <a:rPr lang="ko-KR" altLang="en-US" sz="1300" dirty="0" smtClean="0"/>
              <a:t>명</a:t>
            </a:r>
            <a:r>
              <a:rPr lang="en-US" altLang="ko-KR" sz="1300" dirty="0" smtClean="0"/>
              <a:t>)</a:t>
            </a:r>
            <a:r>
              <a:rPr lang="ko-KR" altLang="en-US" sz="1300" dirty="0" smtClean="0"/>
              <a:t> </a:t>
            </a:r>
            <a:endParaRPr lang="en-US" altLang="ko-KR" sz="1300" dirty="0" smtClean="0"/>
          </a:p>
        </p:txBody>
      </p:sp>
      <p:sp>
        <p:nvSpPr>
          <p:cNvPr id="78" name="Rectangle 10"/>
          <p:cNvSpPr txBox="1"/>
          <p:nvPr/>
        </p:nvSpPr>
        <p:spPr>
          <a:xfrm>
            <a:off x="5147436" y="2474259"/>
            <a:ext cx="1188000" cy="104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8288" anchor="b">
            <a:spAutoFit/>
          </a:bodyPr>
          <a:lstStyle>
            <a:defPPr>
              <a:defRPr lang="en-US"/>
            </a:defPPr>
            <a:lvl1pPr latinLnBrk="0">
              <a:defRPr sz="1200">
                <a:latin typeface="+mn-lt"/>
                <a:cs typeface="Arial" pitchFamily="34" charset="0"/>
              </a:defRPr>
            </a:lvl1pPr>
            <a:lvl2pPr marL="180000" lvl="1" indent="-171450">
              <a:buFont typeface="Arial"/>
              <a:buChar char="•"/>
              <a:defRPr sz="1200"/>
            </a:lvl2pPr>
          </a:lstStyle>
          <a:p>
            <a:pPr lvl="1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ko-KR" altLang="en-US" sz="1300" dirty="0"/>
              <a:t>개인화된 </a:t>
            </a:r>
            <a:r>
              <a:rPr lang="ko-KR" altLang="en-US" sz="1300" dirty="0" smtClean="0"/>
              <a:t>메시지</a:t>
            </a:r>
            <a:endParaRPr lang="en-US" altLang="ko-KR" sz="1300" dirty="0" smtClean="0"/>
          </a:p>
          <a:p>
            <a:pPr lvl="1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ko-KR" altLang="en-US" sz="1300" dirty="0" smtClean="0"/>
              <a:t>혜택</a:t>
            </a:r>
            <a:r>
              <a:rPr lang="en-US" sz="1300" dirty="0" smtClean="0"/>
              <a:t> </a:t>
            </a:r>
            <a:r>
              <a:rPr lang="ko-KR" altLang="en-US" sz="1300" dirty="0" smtClean="0"/>
              <a:t>제공받는 </a:t>
            </a:r>
            <a:r>
              <a:rPr lang="ko-KR" altLang="en-US" sz="1300" dirty="0" err="1" smtClean="0"/>
              <a:t>실험군에</a:t>
            </a:r>
            <a:r>
              <a:rPr lang="ko-KR" altLang="en-US" sz="1300" dirty="0" smtClean="0"/>
              <a:t> 샘플 제공</a:t>
            </a:r>
            <a:endParaRPr lang="en-US" sz="1300" dirty="0"/>
          </a:p>
        </p:txBody>
      </p:sp>
      <p:sp>
        <p:nvSpPr>
          <p:cNvPr id="79" name="Rectangle 10"/>
          <p:cNvSpPr txBox="1"/>
          <p:nvPr/>
        </p:nvSpPr>
        <p:spPr>
          <a:xfrm>
            <a:off x="6370952" y="2474259"/>
            <a:ext cx="1188000" cy="618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8288" anchor="b">
            <a:spAutoFit/>
          </a:bodyPr>
          <a:lstStyle>
            <a:defPPr>
              <a:defRPr lang="en-US"/>
            </a:defPPr>
            <a:lvl1pPr latinLnBrk="0">
              <a:defRPr sz="1200">
                <a:latin typeface="+mn-lt"/>
                <a:cs typeface="Arial" pitchFamily="34" charset="0"/>
              </a:defRPr>
            </a:lvl1pPr>
            <a:lvl2pPr marL="180000" lvl="1" indent="-171450">
              <a:buFont typeface="Arial"/>
              <a:buChar char="•"/>
              <a:defRPr sz="1200"/>
            </a:lvl2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300" dirty="0"/>
              <a:t>지난 </a:t>
            </a:r>
            <a:r>
              <a:rPr lang="en-US" altLang="ko-KR" sz="1300" dirty="0"/>
              <a:t>90</a:t>
            </a:r>
            <a:r>
              <a:rPr lang="ko-KR" altLang="en-US" sz="1300" dirty="0"/>
              <a:t>일간 </a:t>
            </a:r>
            <a:r>
              <a:rPr lang="ko-KR" altLang="en-US" sz="1300" dirty="0" err="1"/>
              <a:t>브라우징</a:t>
            </a:r>
            <a:r>
              <a:rPr lang="ko-KR" altLang="en-US" sz="1300" dirty="0"/>
              <a:t> </a:t>
            </a:r>
            <a:r>
              <a:rPr lang="ko-KR" altLang="en-US" sz="1300" dirty="0" smtClean="0"/>
              <a:t>이력 </a:t>
            </a:r>
            <a:r>
              <a:rPr lang="ko-KR" altLang="en-US" sz="1300" dirty="0"/>
              <a:t>있는 </a:t>
            </a:r>
            <a:r>
              <a:rPr lang="ko-KR" altLang="en-US" sz="1300" dirty="0" smtClean="0"/>
              <a:t>고객 타깃</a:t>
            </a:r>
            <a:endParaRPr lang="en-US" sz="1300" dirty="0"/>
          </a:p>
        </p:txBody>
      </p:sp>
      <p:grpSp>
        <p:nvGrpSpPr>
          <p:cNvPr id="80" name="Moon"/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auto">
          <a:xfrm>
            <a:off x="5493039" y="1979249"/>
            <a:ext cx="360000" cy="360000"/>
            <a:chOff x="1600" y="1600"/>
            <a:chExt cx="160" cy="160"/>
          </a:xfrm>
        </p:grpSpPr>
        <p:sp>
          <p:nvSpPr>
            <p:cNvPr id="81" name="Oval 90"/>
            <p:cNvSpPr>
              <a:spLocks noChangeAspect="1"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600" y="160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00"/>
            </a:p>
          </p:txBody>
        </p:sp>
        <p:sp>
          <p:nvSpPr>
            <p:cNvPr id="82" name="Arc 91"/>
            <p:cNvSpPr>
              <a:spLocks noChangeAspect="1"/>
            </p:cNvSpPr>
            <p:nvPr>
              <p:custDataLst>
                <p:tags r:id="rId23"/>
              </p:custDataLst>
            </p:nvPr>
          </p:nvSpPr>
          <p:spPr bwMode="black">
            <a:xfrm>
              <a:off x="1600" y="1600"/>
              <a:ext cx="160" cy="160"/>
            </a:xfrm>
            <a:prstGeom prst="arc">
              <a:avLst>
                <a:gd name="adj1" fmla="val 16200000"/>
                <a:gd name="adj2" fmla="val 16200000"/>
              </a:avLst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00"/>
            </a:p>
          </p:txBody>
        </p:sp>
      </p:grpSp>
      <p:grpSp>
        <p:nvGrpSpPr>
          <p:cNvPr id="83" name="Moon"/>
          <p:cNvGrpSpPr>
            <a:grpSpLocks noChangeAspect="1"/>
          </p:cNvGrpSpPr>
          <p:nvPr>
            <p:custDataLst>
              <p:tags r:id="rId6"/>
            </p:custDataLst>
          </p:nvPr>
        </p:nvGrpSpPr>
        <p:grpSpPr bwMode="auto">
          <a:xfrm>
            <a:off x="1659220" y="1979249"/>
            <a:ext cx="360000" cy="360000"/>
            <a:chOff x="1600" y="1600"/>
            <a:chExt cx="160" cy="160"/>
          </a:xfrm>
        </p:grpSpPr>
        <p:sp>
          <p:nvSpPr>
            <p:cNvPr id="84" name="Oval 90"/>
            <p:cNvSpPr>
              <a:spLocks noChangeAspect="1"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600" y="160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00"/>
            </a:p>
          </p:txBody>
        </p:sp>
        <p:sp>
          <p:nvSpPr>
            <p:cNvPr id="85" name="Arc 91"/>
            <p:cNvSpPr>
              <a:spLocks noChangeAspect="1"/>
            </p:cNvSpPr>
            <p:nvPr>
              <p:custDataLst>
                <p:tags r:id="rId21"/>
              </p:custDataLst>
            </p:nvPr>
          </p:nvSpPr>
          <p:spPr bwMode="black">
            <a:xfrm>
              <a:off x="1600" y="1600"/>
              <a:ext cx="160" cy="160"/>
            </a:xfrm>
            <a:prstGeom prst="arc">
              <a:avLst>
                <a:gd name="adj1" fmla="val 16200000"/>
                <a:gd name="adj2" fmla="val 10800000"/>
              </a:avLst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00"/>
            </a:p>
          </p:txBody>
        </p:sp>
      </p:grpSp>
      <p:grpSp>
        <p:nvGrpSpPr>
          <p:cNvPr id="86" name="Moon"/>
          <p:cNvGrpSpPr>
            <a:grpSpLocks noChangeAspect="1"/>
          </p:cNvGrpSpPr>
          <p:nvPr>
            <p:custDataLst>
              <p:tags r:id="rId7"/>
            </p:custDataLst>
          </p:nvPr>
        </p:nvGrpSpPr>
        <p:grpSpPr bwMode="auto">
          <a:xfrm>
            <a:off x="2924663" y="1979249"/>
            <a:ext cx="360000" cy="360000"/>
            <a:chOff x="1600" y="1600"/>
            <a:chExt cx="160" cy="160"/>
          </a:xfrm>
        </p:grpSpPr>
        <p:sp>
          <p:nvSpPr>
            <p:cNvPr id="87" name="Oval 90"/>
            <p:cNvSpPr>
              <a:spLocks noChangeAspect="1"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600" y="160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00"/>
            </a:p>
          </p:txBody>
        </p:sp>
        <p:sp>
          <p:nvSpPr>
            <p:cNvPr id="88" name="Arc 91"/>
            <p:cNvSpPr>
              <a:spLocks noChangeAspect="1"/>
            </p:cNvSpPr>
            <p:nvPr>
              <p:custDataLst>
                <p:tags r:id="rId19"/>
              </p:custDataLst>
            </p:nvPr>
          </p:nvSpPr>
          <p:spPr bwMode="black">
            <a:xfrm>
              <a:off x="1600" y="1600"/>
              <a:ext cx="160" cy="160"/>
            </a:xfrm>
            <a:prstGeom prst="arc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00"/>
            </a:p>
          </p:txBody>
        </p:sp>
      </p:grpSp>
      <p:grpSp>
        <p:nvGrpSpPr>
          <p:cNvPr id="89" name="Moon"/>
          <p:cNvGrpSpPr>
            <a:grpSpLocks noChangeAspect="1"/>
          </p:cNvGrpSpPr>
          <p:nvPr>
            <p:custDataLst>
              <p:tags r:id="rId8"/>
            </p:custDataLst>
          </p:nvPr>
        </p:nvGrpSpPr>
        <p:grpSpPr bwMode="auto">
          <a:xfrm>
            <a:off x="4250016" y="1979249"/>
            <a:ext cx="360000" cy="360000"/>
            <a:chOff x="1600" y="1600"/>
            <a:chExt cx="160" cy="160"/>
          </a:xfrm>
        </p:grpSpPr>
        <p:sp>
          <p:nvSpPr>
            <p:cNvPr id="90" name="Oval 89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600" y="160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00"/>
            </a:p>
          </p:txBody>
        </p:sp>
        <p:sp>
          <p:nvSpPr>
            <p:cNvPr id="91" name="Arc 90"/>
            <p:cNvSpPr>
              <a:spLocks noChangeAspect="1"/>
            </p:cNvSpPr>
            <p:nvPr>
              <p:custDataLst>
                <p:tags r:id="rId17"/>
              </p:custDataLst>
            </p:nvPr>
          </p:nvSpPr>
          <p:spPr bwMode="black">
            <a:xfrm>
              <a:off x="1600" y="1600"/>
              <a:ext cx="160" cy="160"/>
            </a:xfrm>
            <a:prstGeom prst="arc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00"/>
            </a:p>
          </p:txBody>
        </p:sp>
      </p:grpSp>
      <p:grpSp>
        <p:nvGrpSpPr>
          <p:cNvPr id="92" name="Moon"/>
          <p:cNvGrpSpPr>
            <a:grpSpLocks noChangeAspect="1"/>
          </p:cNvGrpSpPr>
          <p:nvPr>
            <p:custDataLst>
              <p:tags r:id="rId9"/>
            </p:custDataLst>
          </p:nvPr>
        </p:nvGrpSpPr>
        <p:grpSpPr bwMode="auto">
          <a:xfrm>
            <a:off x="6726952" y="1979249"/>
            <a:ext cx="360000" cy="360000"/>
            <a:chOff x="1600" y="1600"/>
            <a:chExt cx="160" cy="160"/>
          </a:xfrm>
        </p:grpSpPr>
        <p:sp>
          <p:nvSpPr>
            <p:cNvPr id="93" name="Oval 90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600" y="160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00"/>
            </a:p>
          </p:txBody>
        </p:sp>
        <p:sp>
          <p:nvSpPr>
            <p:cNvPr id="94" name="Arc 91"/>
            <p:cNvSpPr>
              <a:spLocks noChangeAspect="1"/>
            </p:cNvSpPr>
            <p:nvPr>
              <p:custDataLst>
                <p:tags r:id="rId15"/>
              </p:custDataLst>
            </p:nvPr>
          </p:nvSpPr>
          <p:spPr bwMode="black">
            <a:xfrm>
              <a:off x="1600" y="1600"/>
              <a:ext cx="160" cy="160"/>
            </a:xfrm>
            <a:prstGeom prst="arc">
              <a:avLst>
                <a:gd name="adj1" fmla="val 16200000"/>
                <a:gd name="adj2" fmla="val 10800000"/>
              </a:avLst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00"/>
            </a:p>
          </p:txBody>
        </p:sp>
      </p:grpSp>
      <p:sp>
        <p:nvSpPr>
          <p:cNvPr id="95" name="Rectangle 10"/>
          <p:cNvSpPr txBox="1"/>
          <p:nvPr/>
        </p:nvSpPr>
        <p:spPr>
          <a:xfrm>
            <a:off x="7594466" y="2474259"/>
            <a:ext cx="1224000" cy="818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8288" anchor="b">
            <a:spAutoFit/>
          </a:bodyPr>
          <a:lstStyle>
            <a:defPPr>
              <a:defRPr lang="en-US"/>
            </a:defPPr>
            <a:lvl1pPr latinLnBrk="0">
              <a:defRPr sz="1200">
                <a:latin typeface="+mn-lt"/>
                <a:cs typeface="Arial" pitchFamily="34" charset="0"/>
              </a:defRPr>
            </a:lvl1pPr>
            <a:lvl2pPr marL="180000" lvl="1" indent="-171450">
              <a:buFont typeface="Arial"/>
              <a:buChar char="•"/>
              <a:defRPr sz="1200"/>
            </a:lvl2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300" dirty="0" err="1" smtClean="0"/>
              <a:t>랜덤한</a:t>
            </a:r>
            <a:r>
              <a:rPr lang="ko-KR" altLang="en-US" sz="1300" dirty="0" smtClean="0"/>
              <a:t> 결과로 유의미한 시사점 도출 불가</a:t>
            </a:r>
            <a:endParaRPr lang="en-US" sz="1300" dirty="0"/>
          </a:p>
        </p:txBody>
      </p:sp>
      <p:grpSp>
        <p:nvGrpSpPr>
          <p:cNvPr id="96" name="Moon"/>
          <p:cNvGrpSpPr>
            <a:grpSpLocks noChangeAspect="1"/>
          </p:cNvGrpSpPr>
          <p:nvPr>
            <p:custDataLst>
              <p:tags r:id="rId10"/>
            </p:custDataLst>
          </p:nvPr>
        </p:nvGrpSpPr>
        <p:grpSpPr bwMode="auto">
          <a:xfrm>
            <a:off x="7960865" y="1979249"/>
            <a:ext cx="360000" cy="360000"/>
            <a:chOff x="1600" y="1600"/>
            <a:chExt cx="160" cy="160"/>
          </a:xfrm>
        </p:grpSpPr>
        <p:sp>
          <p:nvSpPr>
            <p:cNvPr id="97" name="Oval 90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600" y="160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00"/>
            </a:p>
          </p:txBody>
        </p:sp>
        <p:sp>
          <p:nvSpPr>
            <p:cNvPr id="98" name="Arc 91" hidden="1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 bwMode="black">
            <a:xfrm>
              <a:off x="1600" y="1600"/>
              <a:ext cx="160" cy="16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00"/>
            </a:p>
          </p:txBody>
        </p:sp>
      </p:grpSp>
      <p:sp>
        <p:nvSpPr>
          <p:cNvPr id="99" name="Rectangle 10"/>
          <p:cNvSpPr txBox="1"/>
          <p:nvPr/>
        </p:nvSpPr>
        <p:spPr>
          <a:xfrm>
            <a:off x="1344808" y="4165003"/>
            <a:ext cx="1070588" cy="121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8288" anchor="b">
            <a:spAutoFit/>
          </a:bodyPr>
          <a:lstStyle>
            <a:defPPr>
              <a:defRPr lang="en-US"/>
            </a:defPPr>
            <a:lvl1pPr latinLnBrk="0">
              <a:defRPr sz="1200">
                <a:latin typeface="+mn-lt"/>
                <a:cs typeface="Arial" pitchFamily="34" charset="0"/>
              </a:defRPr>
            </a:lvl1pPr>
            <a:lvl2pPr marL="180000" lvl="1" indent="-171450">
              <a:buFont typeface="Arial"/>
              <a:buChar char="•"/>
              <a:defRPr sz="1200"/>
            </a:lvl2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300" dirty="0" smtClean="0"/>
              <a:t>조회 </a:t>
            </a:r>
            <a:r>
              <a:rPr lang="ko-KR" altLang="en-US" sz="1300" dirty="0"/>
              <a:t>이력 있는 상품으로 구매 유도  </a:t>
            </a:r>
            <a:endParaRPr lang="en-US" altLang="ko-KR" sz="13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300" dirty="0" smtClean="0"/>
              <a:t>기회 규모 </a:t>
            </a:r>
            <a:r>
              <a:rPr lang="ko-KR" altLang="en-US" sz="1300" dirty="0"/>
              <a:t>미리 </a:t>
            </a:r>
            <a:r>
              <a:rPr lang="ko-KR" altLang="en-US" sz="1300" dirty="0" smtClean="0"/>
              <a:t>추정 </a:t>
            </a:r>
            <a:endParaRPr lang="en-US" sz="1300" dirty="0"/>
          </a:p>
        </p:txBody>
      </p:sp>
      <p:sp>
        <p:nvSpPr>
          <p:cNvPr id="100" name="Rectangle 10"/>
          <p:cNvSpPr txBox="1"/>
          <p:nvPr/>
        </p:nvSpPr>
        <p:spPr>
          <a:xfrm>
            <a:off x="2599854" y="4148822"/>
            <a:ext cx="1188000" cy="1644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8288" anchor="b">
            <a:spAutoFit/>
          </a:bodyPr>
          <a:lstStyle>
            <a:defPPr>
              <a:defRPr lang="en-US"/>
            </a:defPPr>
            <a:lvl1pPr latinLnBrk="0">
              <a:defRPr sz="1200">
                <a:latin typeface="+mn-lt"/>
                <a:cs typeface="Arial" pitchFamily="34" charset="0"/>
              </a:defRPr>
            </a:lvl1pPr>
            <a:lvl2pPr marL="180000" lvl="1" indent="-171450">
              <a:buFont typeface="Arial"/>
              <a:buChar char="•"/>
              <a:defRPr sz="1200"/>
            </a:lvl2pPr>
          </a:lstStyle>
          <a:p>
            <a:pPr lvl="1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altLang="ko-KR" sz="1300" dirty="0" smtClean="0"/>
              <a:t>WHO: </a:t>
            </a:r>
            <a:r>
              <a:rPr lang="ko-KR" altLang="en-US" sz="1300" b="1" dirty="0" smtClean="0">
                <a:solidFill>
                  <a:schemeClr val="accent4"/>
                </a:solidFill>
              </a:rPr>
              <a:t>지난 </a:t>
            </a:r>
            <a:r>
              <a:rPr lang="en-US" sz="1300" b="1" dirty="0" smtClean="0">
                <a:solidFill>
                  <a:schemeClr val="accent4"/>
                </a:solidFill>
              </a:rPr>
              <a:t>3</a:t>
            </a:r>
            <a:r>
              <a:rPr lang="ko-KR" altLang="en-US" sz="1300" b="1" dirty="0">
                <a:solidFill>
                  <a:schemeClr val="accent4"/>
                </a:solidFill>
              </a:rPr>
              <a:t>일간 </a:t>
            </a:r>
            <a:r>
              <a:rPr lang="ko-KR" altLang="en-US" sz="1300" dirty="0" smtClean="0"/>
              <a:t>상품 조회  이력 </a:t>
            </a:r>
            <a:r>
              <a:rPr lang="ko-KR" altLang="en-US" sz="1300" dirty="0"/>
              <a:t>있는 </a:t>
            </a:r>
            <a:r>
              <a:rPr lang="ko-KR" altLang="en-US" sz="1300" dirty="0" smtClean="0"/>
              <a:t>고객 </a:t>
            </a:r>
            <a:endParaRPr lang="en-US" altLang="ko-KR" sz="1300" dirty="0" smtClean="0"/>
          </a:p>
          <a:p>
            <a:pPr lvl="1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altLang="ko-KR" sz="1300" dirty="0" smtClean="0"/>
              <a:t>WHAT: </a:t>
            </a:r>
            <a:r>
              <a:rPr lang="ko-KR" altLang="en-US" sz="1300" dirty="0" smtClean="0"/>
              <a:t>기간 내</a:t>
            </a:r>
            <a:r>
              <a:rPr lang="en-US" altLang="ko-KR" sz="1300" dirty="0" smtClean="0"/>
              <a:t>, </a:t>
            </a:r>
            <a:r>
              <a:rPr lang="en-US" altLang="ko-KR" sz="1300" b="1" dirty="0" smtClean="0">
                <a:solidFill>
                  <a:schemeClr val="accent4"/>
                </a:solidFill>
              </a:rPr>
              <a:t>Most viewed </a:t>
            </a:r>
            <a:r>
              <a:rPr lang="ko-KR" altLang="en-US" sz="1300" b="1" dirty="0" smtClean="0">
                <a:solidFill>
                  <a:schemeClr val="accent4"/>
                </a:solidFill>
              </a:rPr>
              <a:t>상품 </a:t>
            </a:r>
            <a:r>
              <a:rPr lang="ko-KR" altLang="en-US" sz="1300" dirty="0" smtClean="0"/>
              <a:t>추천</a:t>
            </a:r>
            <a:endParaRPr lang="en-US" altLang="ko-KR" sz="1300" dirty="0" smtClean="0"/>
          </a:p>
        </p:txBody>
      </p:sp>
      <p:sp>
        <p:nvSpPr>
          <p:cNvPr id="101" name="Rectangle 10"/>
          <p:cNvSpPr txBox="1"/>
          <p:nvPr/>
        </p:nvSpPr>
        <p:spPr>
          <a:xfrm>
            <a:off x="3823370" y="4135305"/>
            <a:ext cx="1260000" cy="104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8288" anchor="b">
            <a:spAutoFit/>
          </a:bodyPr>
          <a:lstStyle>
            <a:defPPr>
              <a:defRPr lang="en-US"/>
            </a:defPPr>
            <a:lvl1pPr latinLnBrk="0">
              <a:defRPr sz="1200">
                <a:latin typeface="+mn-lt"/>
                <a:cs typeface="Arial" pitchFamily="34" charset="0"/>
              </a:defRPr>
            </a:lvl1pPr>
            <a:lvl2pPr marL="180000" lvl="1" indent="-171450">
              <a:buFont typeface="Arial"/>
              <a:buChar char="•"/>
              <a:defRPr sz="1200"/>
            </a:lvl2pPr>
          </a:lstStyle>
          <a:p>
            <a:pPr lvl="1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ko-KR" altLang="en-US" sz="1300" b="1" dirty="0" smtClean="0">
                <a:solidFill>
                  <a:schemeClr val="accent4"/>
                </a:solidFill>
              </a:rPr>
              <a:t>통계학적으로 유의미한 최소 표본 규모 산정  </a:t>
            </a:r>
            <a:endParaRPr lang="en-US" altLang="ko-KR" sz="1300" b="1" dirty="0" smtClean="0">
              <a:solidFill>
                <a:schemeClr val="accent4"/>
              </a:solidFill>
            </a:endParaRPr>
          </a:p>
          <a:p>
            <a:pPr lvl="1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sz="1300" b="1" dirty="0" smtClean="0">
                <a:solidFill>
                  <a:schemeClr val="accent4"/>
                </a:solidFill>
              </a:rPr>
              <a:t>Randomness check </a:t>
            </a:r>
            <a:r>
              <a:rPr lang="ko-KR" altLang="en-US" sz="1300" dirty="0" smtClean="0"/>
              <a:t>실시</a:t>
            </a:r>
            <a:endParaRPr lang="en-US" sz="1300" dirty="0"/>
          </a:p>
        </p:txBody>
      </p:sp>
      <p:sp>
        <p:nvSpPr>
          <p:cNvPr id="102" name="Rectangle 10"/>
          <p:cNvSpPr txBox="1"/>
          <p:nvPr/>
        </p:nvSpPr>
        <p:spPr>
          <a:xfrm>
            <a:off x="5147436" y="4148822"/>
            <a:ext cx="1188000" cy="1244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8288" anchor="b">
            <a:spAutoFit/>
          </a:bodyPr>
          <a:lstStyle>
            <a:defPPr>
              <a:defRPr lang="en-US"/>
            </a:defPPr>
            <a:lvl1pPr latinLnBrk="0">
              <a:defRPr sz="1200">
                <a:latin typeface="+mn-lt"/>
                <a:cs typeface="Arial" pitchFamily="34" charset="0"/>
              </a:defRPr>
            </a:lvl1pPr>
            <a:lvl2pPr marL="180000" lvl="1" indent="-171450">
              <a:buFont typeface="Arial"/>
              <a:buChar char="•"/>
              <a:defRPr sz="1200"/>
            </a:lvl2pPr>
          </a:lstStyle>
          <a:p>
            <a:pPr lvl="1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ko-KR" altLang="en-US" sz="1300" dirty="0"/>
              <a:t>개인화된 </a:t>
            </a:r>
            <a:r>
              <a:rPr lang="ko-KR" altLang="en-US" sz="1300" dirty="0" smtClean="0"/>
              <a:t>메시지</a:t>
            </a:r>
            <a:endParaRPr lang="en-US" altLang="ko-KR" sz="1300" dirty="0" smtClean="0"/>
          </a:p>
          <a:p>
            <a:pPr lvl="1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ko-KR" altLang="en-US" sz="1300" dirty="0" smtClean="0"/>
              <a:t>혜택 제공받는 </a:t>
            </a:r>
            <a:r>
              <a:rPr lang="ko-KR" altLang="en-US" sz="1300" dirty="0" err="1" smtClean="0"/>
              <a:t>실험군에</a:t>
            </a:r>
            <a:r>
              <a:rPr lang="ko-KR" altLang="en-US" sz="1300" dirty="0" smtClean="0"/>
              <a:t> </a:t>
            </a:r>
            <a:r>
              <a:rPr lang="ko-KR" altLang="en-US" sz="1300" dirty="0" err="1" smtClean="0"/>
              <a:t>기프트</a:t>
            </a:r>
            <a:r>
              <a:rPr lang="ko-KR" altLang="en-US" sz="1300" dirty="0" smtClean="0"/>
              <a:t> 카드 제공 예정</a:t>
            </a:r>
            <a:endParaRPr lang="en-US" sz="1300" dirty="0"/>
          </a:p>
        </p:txBody>
      </p:sp>
      <p:sp>
        <p:nvSpPr>
          <p:cNvPr id="103" name="Rectangle 10"/>
          <p:cNvSpPr txBox="1"/>
          <p:nvPr/>
        </p:nvSpPr>
        <p:spPr>
          <a:xfrm>
            <a:off x="6370952" y="4148822"/>
            <a:ext cx="1188000" cy="1244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8288" anchor="b">
            <a:spAutoFit/>
          </a:bodyPr>
          <a:lstStyle>
            <a:defPPr>
              <a:defRPr lang="en-US"/>
            </a:defPPr>
            <a:lvl1pPr latinLnBrk="0">
              <a:defRPr sz="1200">
                <a:latin typeface="+mn-lt"/>
                <a:cs typeface="Arial" pitchFamily="34" charset="0"/>
              </a:defRPr>
            </a:lvl1pPr>
          </a:lstStyle>
          <a:p>
            <a:pPr marL="180000" lvl="1" indent="-17145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ko-KR" altLang="en-US" sz="1300" dirty="0"/>
              <a:t>지난 </a:t>
            </a:r>
            <a:r>
              <a:rPr lang="en-US" sz="1300" dirty="0" smtClean="0"/>
              <a:t>3</a:t>
            </a:r>
            <a:r>
              <a:rPr lang="ko-KR" altLang="en-US" sz="1300" dirty="0"/>
              <a:t>일간 </a:t>
            </a:r>
            <a:r>
              <a:rPr lang="ko-KR" altLang="en-US" sz="1300" dirty="0" err="1"/>
              <a:t>브라우징</a:t>
            </a:r>
            <a:r>
              <a:rPr lang="ko-KR" altLang="en-US" sz="1300" dirty="0"/>
              <a:t> </a:t>
            </a:r>
            <a:r>
              <a:rPr lang="ko-KR" altLang="en-US" sz="1300" dirty="0" smtClean="0"/>
              <a:t>이력 </a:t>
            </a:r>
            <a:r>
              <a:rPr lang="ko-KR" altLang="en-US" sz="1300" dirty="0"/>
              <a:t>있는 </a:t>
            </a:r>
            <a:r>
              <a:rPr lang="ko-KR" altLang="en-US" sz="1300" dirty="0" smtClean="0"/>
              <a:t>고객 타깃</a:t>
            </a:r>
            <a:endParaRPr lang="en-US" sz="1300" dirty="0"/>
          </a:p>
          <a:p>
            <a:pPr marL="180000" lvl="1" indent="-17145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ko-KR" altLang="en-US" sz="1300" dirty="0" smtClean="0"/>
              <a:t>지난 </a:t>
            </a:r>
            <a:r>
              <a:rPr lang="en-US" altLang="ko-KR" sz="1300" dirty="0" smtClean="0"/>
              <a:t>1</a:t>
            </a:r>
            <a:r>
              <a:rPr lang="ko-KR" altLang="en-US" sz="1300" dirty="0" smtClean="0"/>
              <a:t>주일간 메시지 받은 고객 </a:t>
            </a:r>
            <a:r>
              <a:rPr lang="ko-KR" altLang="en-US" sz="1300" dirty="0"/>
              <a:t>제외  </a:t>
            </a:r>
            <a:endParaRPr lang="en-US" sz="1300" dirty="0"/>
          </a:p>
        </p:txBody>
      </p:sp>
      <p:sp>
        <p:nvSpPr>
          <p:cNvPr id="104" name="Rectangle 10"/>
          <p:cNvSpPr txBox="1"/>
          <p:nvPr/>
        </p:nvSpPr>
        <p:spPr>
          <a:xfrm>
            <a:off x="7594466" y="4148822"/>
            <a:ext cx="1224000" cy="1644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8288" anchor="b">
            <a:spAutoFit/>
          </a:bodyPr>
          <a:lstStyle>
            <a:defPPr>
              <a:defRPr lang="en-US"/>
            </a:defPPr>
            <a:lvl1pPr latinLnBrk="0">
              <a:defRPr sz="1200">
                <a:latin typeface="+mn-lt"/>
                <a:cs typeface="Arial" pitchFamily="34" charset="0"/>
              </a:defRPr>
            </a:lvl1pPr>
            <a:lvl2pPr marL="180000" lvl="1" indent="-171450">
              <a:buFont typeface="Arial"/>
              <a:buChar char="•"/>
              <a:defRPr sz="1200"/>
            </a:lvl2pPr>
          </a:lstStyle>
          <a:p>
            <a:pPr lvl="1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sz="1300" dirty="0" err="1" smtClean="0"/>
              <a:t>KPI</a:t>
            </a:r>
            <a:r>
              <a:rPr lang="ko-KR" altLang="en-US" sz="1300" dirty="0" smtClean="0"/>
              <a:t> 포함한 측정 </a:t>
            </a:r>
            <a:r>
              <a:rPr lang="ko-KR" altLang="en-US" sz="1300" dirty="0" err="1" smtClean="0"/>
              <a:t>대시보드에</a:t>
            </a:r>
            <a:r>
              <a:rPr lang="ko-KR" altLang="en-US" sz="1300" dirty="0" smtClean="0"/>
              <a:t> 기반한 성과분석</a:t>
            </a:r>
            <a:endParaRPr lang="en-US" altLang="ko-KR" sz="1300" dirty="0" smtClean="0"/>
          </a:p>
          <a:p>
            <a:pPr lvl="1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ko-KR" altLang="en-US" sz="1300" dirty="0" smtClean="0"/>
              <a:t>고객 반응이 가장 높은 골든 타임 분석</a:t>
            </a:r>
            <a:endParaRPr lang="en-US" sz="1300" dirty="0"/>
          </a:p>
        </p:txBody>
      </p:sp>
      <p:cxnSp>
        <p:nvCxnSpPr>
          <p:cNvPr id="106" name="Straight Connector 105"/>
          <p:cNvCxnSpPr/>
          <p:nvPr/>
        </p:nvCxnSpPr>
        <p:spPr>
          <a:xfrm>
            <a:off x="233936" y="3973477"/>
            <a:ext cx="8460000" cy="0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>
            <a:spLocks/>
          </p:cNvSpPr>
          <p:nvPr/>
        </p:nvSpPr>
        <p:spPr>
          <a:xfrm>
            <a:off x="232824" y="1942702"/>
            <a:ext cx="1008000" cy="18720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1300" b="1" dirty="0" smtClean="0">
                <a:solidFill>
                  <a:schemeClr val="tx2"/>
                </a:solidFill>
              </a:rPr>
              <a:t>2016</a:t>
            </a:r>
            <a:r>
              <a:rPr lang="ko-KR" altLang="en-US" sz="1300" b="1" dirty="0" smtClean="0">
                <a:solidFill>
                  <a:schemeClr val="tx2"/>
                </a:solidFill>
              </a:rPr>
              <a:t>년 </a:t>
            </a:r>
            <a:r>
              <a:rPr lang="en-US" altLang="ko-KR" sz="1300" b="1" dirty="0" smtClean="0">
                <a:solidFill>
                  <a:schemeClr val="tx2"/>
                </a:solidFill>
              </a:rPr>
              <a:t>10</a:t>
            </a:r>
            <a:r>
              <a:rPr lang="ko-KR" altLang="en-US" sz="1300" b="1" dirty="0" smtClean="0">
                <a:solidFill>
                  <a:schemeClr val="tx2"/>
                </a:solidFill>
              </a:rPr>
              <a:t>월 수행 </a:t>
            </a:r>
            <a:r>
              <a:rPr lang="en-US" altLang="ko-KR" sz="1300" b="1" dirty="0" err="1" smtClean="0">
                <a:solidFill>
                  <a:schemeClr val="tx2"/>
                </a:solidFill>
              </a:rPr>
              <a:t>BBDB</a:t>
            </a:r>
            <a:endParaRPr lang="en-US" sz="1300" b="1" dirty="0">
              <a:solidFill>
                <a:schemeClr val="tx2"/>
              </a:solidFill>
            </a:endParaRPr>
          </a:p>
        </p:txBody>
      </p:sp>
      <p:sp>
        <p:nvSpPr>
          <p:cNvPr id="108" name="Rectangle 107"/>
          <p:cNvSpPr>
            <a:spLocks/>
          </p:cNvSpPr>
          <p:nvPr/>
        </p:nvSpPr>
        <p:spPr>
          <a:xfrm>
            <a:off x="232824" y="4148822"/>
            <a:ext cx="1008000" cy="18720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1300" b="1" dirty="0" smtClean="0">
                <a:solidFill>
                  <a:schemeClr val="tx2"/>
                </a:solidFill>
              </a:rPr>
              <a:t>2017</a:t>
            </a:r>
            <a:r>
              <a:rPr lang="ko-KR" altLang="en-US" sz="1300" b="1" dirty="0" smtClean="0">
                <a:solidFill>
                  <a:schemeClr val="tx2"/>
                </a:solidFill>
              </a:rPr>
              <a:t>년 </a:t>
            </a:r>
            <a:r>
              <a:rPr lang="en-US" altLang="ko-KR" sz="1300" b="1" dirty="0">
                <a:solidFill>
                  <a:schemeClr val="tx2"/>
                </a:solidFill>
              </a:rPr>
              <a:t>3</a:t>
            </a:r>
            <a:r>
              <a:rPr lang="ko-KR" altLang="en-US" sz="1300" b="1" dirty="0" smtClean="0">
                <a:solidFill>
                  <a:schemeClr val="tx2"/>
                </a:solidFill>
              </a:rPr>
              <a:t>월 수행 </a:t>
            </a:r>
            <a:r>
              <a:rPr lang="en-US" altLang="ko-KR" sz="1300" b="1" dirty="0" err="1" smtClean="0">
                <a:solidFill>
                  <a:schemeClr val="tx2"/>
                </a:solidFill>
              </a:rPr>
              <a:t>BBDB</a:t>
            </a:r>
            <a:endParaRPr lang="en-US" sz="1300" b="1" dirty="0">
              <a:solidFill>
                <a:schemeClr val="tx2"/>
              </a:solidFill>
            </a:endParaRPr>
          </a:p>
        </p:txBody>
      </p:sp>
      <p:sp>
        <p:nvSpPr>
          <p:cNvPr id="49" name="Tracker circle"/>
          <p:cNvSpPr/>
          <p:nvPr/>
        </p:nvSpPr>
        <p:spPr>
          <a:xfrm>
            <a:off x="602633" y="3814702"/>
            <a:ext cx="310551" cy="313976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300" dirty="0" smtClean="0">
                <a:solidFill>
                  <a:schemeClr val="bg2"/>
                </a:solidFill>
              </a:rPr>
              <a:t>VS</a:t>
            </a:r>
          </a:p>
        </p:txBody>
      </p:sp>
      <p:sp>
        <p:nvSpPr>
          <p:cNvPr id="52" name="Title Tracker Circle"/>
          <p:cNvSpPr/>
          <p:nvPr/>
        </p:nvSpPr>
        <p:spPr>
          <a:xfrm>
            <a:off x="106363" y="217488"/>
            <a:ext cx="330200" cy="330200"/>
          </a:xfrm>
          <a:prstGeom prst="ellipse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2000" b="1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Rectangle 28"/>
          <p:cNvSpPr txBox="1"/>
          <p:nvPr>
            <p:custDataLst>
              <p:tags r:id="rId11"/>
            </p:custDataLst>
          </p:nvPr>
        </p:nvSpPr>
        <p:spPr>
          <a:xfrm>
            <a:off x="119063" y="37171"/>
            <a:ext cx="1800000" cy="167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7" lvl="1" indent="0" latinLnBrk="0">
              <a:lnSpc>
                <a:spcPct val="90000"/>
              </a:lnSpc>
              <a:buNone/>
            </a:pPr>
            <a:r>
              <a:rPr lang="en-US" altLang="ko-KR" sz="1200" b="1" dirty="0" smtClean="0">
                <a:solidFill>
                  <a:schemeClr val="accent4"/>
                </a:solidFill>
              </a:rPr>
              <a:t>Pilot “Test &amp; Learn”</a:t>
            </a:r>
          </a:p>
        </p:txBody>
      </p:sp>
      <p:sp>
        <p:nvSpPr>
          <p:cNvPr id="54" name="5. Source"/>
          <p:cNvSpPr>
            <a:spLocks noChangeArrowheads="1"/>
          </p:cNvSpPr>
          <p:nvPr/>
        </p:nvSpPr>
        <p:spPr bwMode="gray">
          <a:xfrm>
            <a:off x="119063" y="6507558"/>
            <a:ext cx="7200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marL="271463" indent="-271463" defTabSz="895350">
              <a:tabLst>
                <a:tab pos="271463" algn="l"/>
              </a:tabLst>
            </a:pP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: 1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차 파일럿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, </a:t>
            </a:r>
            <a:r>
              <a:rPr lang="ko-KR" altLang="en-US" sz="800" baseline="0" dirty="0" err="1" smtClean="0">
                <a:solidFill>
                  <a:srgbClr val="808080"/>
                </a:solidFill>
                <a:latin typeface="+mn-lt"/>
                <a:ea typeface="+mn-ea"/>
              </a:rPr>
              <a:t>고객사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 자료</a:t>
            </a:r>
            <a:r>
              <a:rPr lang="en-US" altLang="ko-KR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, </a:t>
            </a:r>
            <a:r>
              <a:rPr lang="ko-KR" altLang="en-US" sz="800" baseline="0" dirty="0" smtClean="0">
                <a:solidFill>
                  <a:srgbClr val="808080"/>
                </a:solidFill>
                <a:latin typeface="+mn-lt"/>
                <a:ea typeface="+mn-ea"/>
              </a:rPr>
              <a:t>팀 분석</a:t>
            </a:r>
            <a:endParaRPr lang="ko-KR" sz="8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779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S" val="1,2"/>
  <p:tag name="THINKCELLPRESENTATIONDONOTDELETE" val="&lt;?xml version=&quot;1.0&quot; encoding=&quot;UTF-16&quot; standalone=&quot;yes&quot;?&gt;&lt;root reqver=&quot;23045&quot;&gt;&lt;version val=&quot;24121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-%1-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4&lt;/m_strFormatTime&gt;&lt;m_yearfmt&gt;&lt;begin val=&quot;0&quot;/&gt;&lt;end val=&quot;4&quot;/&gt;&lt;/m_yearfmt&gt;&lt;/m_precDefaultWeek&gt;&lt;m_precDefaultDay&gt;&lt;m_bNumberIsYear val=&quot;0&quot;/&gt;&lt;m_strFormatTime&gt;%d&lt;/m_strFormatTime&gt;&lt;m_yearfmt&gt;&lt;begin val=&quot;0&quot;/&gt;&lt;end val=&quot;4&quot;/&gt;&lt;/m_yearfmt&gt;&lt;/m_precDefaultDay&gt;&lt;m_mruColor&gt;&lt;m_vecMRU length=&quot;4&quot;&gt;&lt;elem m_fUsage=&quot;2.30048999999999990000E+000&quot;&gt;&lt;m_msothmcolidx val=&quot;0&quot;/&gt;&lt;m_rgb r=&quot;66&quot; g=&quot;66&quot; b=&quot;66&quot;/&gt;&lt;m_nBrightness val=&quot;0&quot;/&gt;&lt;/elem&gt;&lt;elem m_fUsage=&quot;1.00000000000000000000E+000&quot;&gt;&lt;m_msothmcolidx val=&quot;0&quot;/&gt;&lt;m_rgb r=&quot;F2&quot; g=&quot;7F&quot; b=&quot;00&quot;/&gt;&lt;m_nBrightness val=&quot;0&quot;/&gt;&lt;/elem&gt;&lt;elem m_fUsage=&quot;7.29000000000000090000E-001&quot;&gt;&lt;m_msothmcolidx val=&quot;0&quot;/&gt;&lt;m_rgb r=&quot;CD&quot; g=&quot;20&quot; b=&quot;2C&quot;/&gt;&lt;m_nBrightness val=&quot;0&quot;/&gt;&lt;/elem&gt;&lt;elem m_fUsage=&quot;6.56100000000000130000E-001&quot;&gt;&lt;m_msothmcolidx val=&quot;0&quot;/&gt;&lt;m_rgb r=&quot;A3&quot; g=&quot;B3&quot; b=&quot;00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PVERSION" val="5"/>
  <p:tag name="TPFULLVERSION" val="5.3.2.24"/>
  <p:tag name="PPTVERSION" val="14"/>
  <p:tag name="TPOS" val="2"/>
  <p:tag name="APLORISREVISION" val="9"/>
  <p:tag name="ACCENT" val="4"/>
  <p:tag name="LINE" val="2"/>
  <p:tag name="ISNEWSLIDENUMBER" val="True"/>
  <p:tag name="PREVIOUSNAME" val="C:\Users\Jihoon Ko\Documents\Studies\AMP\Final PR\170324 CEO PR_최종.pptx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cK Moon"/>
  <p:tag name="NAME" val="Moon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cK Moon"/>
  <p:tag name="NAME" val="Moon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cK Moon"/>
  <p:tag name="NAME" val="Moon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cK Moon"/>
  <p:tag name="NAME" val="Moon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cK Moon"/>
  <p:tag name="NAME" val="Moon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cK Moon"/>
  <p:tag name="NAME" val="Moon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eshAYRwRaSXk5QdtStn4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SL8arlPQ86yjLalZ6pkzQ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49ibK7GQAedw.RSlDdxj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sYdIZIpTFy7gTMvAaGbkg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Z5XIpZmRo2lVpjPngihZg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rSTPaZmSDKQ1gqv3UQMqg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pDzSZJhR5SMi.77CdK_h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LqWx6cTRgi.v1RCsCU8Qg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sim9l7pQTO2k3_DYx5xLw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8EgY8_SQOxgZ6k6dxU4Q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ICAJBS.S7SYgiD36V0eJA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0meVL5KTtW7okB2QYpZAw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kfIao23QemRCTB8oH7Abg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e6ebRbZQFeV7mWGmNa2cA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CCMaOk2SwqKpJkng1o_nQ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0.G0nnQRq8Zd9O7zY11Q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eshAYRwRaSXk5QdtStn4g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Jq5VjEbSVq9._ZtbJ2SoQ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xX51aafQ1.Z0N_zIHSVPA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PHw2y.rSoCIV0nSqIqZFw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GLFUlaLRRuzBCNB9hmSE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O7XjacQSe3iQlALnwTb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d.dxTueQMysi._W8B7W3w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ACE0kwYRL2T5XUIyyDjyA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VbXBYDHTmGGXvvk8v993Q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W5va957SWWoTw8dl2Cv6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MBrGmAmQ2GbJTCCQMzCYQ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D8XS72Q6u.V5VR7UXCvQ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irArrow"/>
  <p:tag name="TYPE" val="McK DirArrow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IXAfkgOSfSLvq7cKbBfhQ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2zS7fn0OkWPGOLgSpM1xw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qQiiXO8rUqimmNFWsvbF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2LFO7bjSzSdevTrT3gdSQ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LNVk2j7RayKVRXnmnKOTg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tApZQeUSnKV.AeMzuffEA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CbK1tdSSzu5Df2iIldtOA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5X67k6QTHGHgeDNBP96Bg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NyB.WDlR7WV9j7XiguJBA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UnDMeVXR.qlEMjkCLEHgw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Pgq_jg5T0eNl72WtVSRaA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9Kv9BJS6ahb_aq0pr_k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ZyxqSSRR4ap3_BhX5ruqA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5mUWlGKQS618ObGx9Q3UQ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lCrjxFuRDOTzJqzSHvYAQ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65a0fasRTaT0KmRayqy0w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2LFO7bjSzSdevTrT3gdS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LNVk2j7RayKVRXnmnKOTg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5X67k6QTHGHgeDNBP96B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tApZQeUSnKV.AeMzuffEA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H6dGScaQaCYXRN6Ru4f5A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NyB.WDlR7WV9j7XiguJBA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hpDoIbGTCugNJMECMnk7w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Pgq_jg5T0eNl72WtVSRaA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UnDMeVXR.qlEMjkCLEHgw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1e7ZJy1RI.mK94e95v7cQ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028vCjISieq_.6g.VzF8g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unO2ARREOUYOE0_iC1Z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ij4iV_T5KCtf4AYkafLg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ndJAt0LTYKCouDLXWTYRQ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59Owp5MQ1CZwHaok7m1tQ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7DFwZKXR8ejO6J3gsiFRw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Ocr0GVKQO2FLR20wX8wxg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qVSMPCKS3yZS.qldIzV.Q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0RUqRmbRsWj.1yXoUXlkQ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tae_7sdREKUuE1nXaX6gQ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rpSupFSXqu5VBTlX6RNA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QLnN5uhQq6QX1sCQKKT3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pfQGezDTCW6WzdJJcz9UA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gYaCsGRTRuMZ0jfSdJCag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l17.i5sRJ6UJbK2O7cWiw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YqYOW3ORjmifokX2JhteA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Dn9gVKZT9.Th3meLYBJ_Q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PaiBptQEaGQKlCJOmTUQ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nW5WtdNQl2WEoZGanIdpw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l0Msip3TkCU8eXfE5attQ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c3LdDiZSPeH_G9RMZ6Fkg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UCRc6aQEeUkpYvrjsoi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JuSmTXiTSmqq.7wVKHESQ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l1Crj1QSUSZ1zLOyDud7g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5Au8BcvRJ6kA3oa3MdT3w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vlRNRsvRliapyKmwqhx6g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L8zTQ6LSS6lTFX7utEDVQ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DlIBj.WQnuw9dHzmdLrgA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Dv4STaJT4CctUBQLQQ.lw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YVhOIcgSQWx4J70m6q9lw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irArrow"/>
  <p:tag name="TYPE" val="McK DirArrow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irArrow"/>
  <p:tag name="TYPE" val="McK DirArrow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irArrow"/>
  <p:tag name="TYPE" val="McK DirArrow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irArrow"/>
  <p:tag name="TYPE" val="McK DirArrow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W1bde1rqkOrYkvEutVTFw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8DAef_DQ1qojmGjcAdl_A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dVyqriWTGG4p2YaCjoEDA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3cl7VRRCS46n.11IXEcA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rhA3lcTcuGw_ZlG9s73g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CFM2_YHS6mCTAR9Tt9jmg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Bi0bnlSjGjrC8wG.NR6w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_5cNnrOQjS0tUhsFXY7nw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uuSNeStT5.KsC3BX3jPkw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z8LP64Tx29tAcsYeeqf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2zS7fn0OkWPGOLgSpM1x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qQiiXO8rUqimmNFWsvbF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iLCwovxkevCC9Mc020d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yl2WRBdkq.Mb2fFZmEB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  <p:tag name="THINKCELLSHAPEDONOTDELETE" val="pQuKzE2c6e0.MgeoDqb7TPw"/>
</p:tagLst>
</file>

<file path=ppt/theme/theme1.xml><?xml version="1.0" encoding="utf-8"?>
<a:theme xmlns:a="http://schemas.openxmlformats.org/drawingml/2006/main" name="Firm Format - template_Blue">
  <a:themeElements>
    <a:clrScheme name="Custom 13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E2E2E2"/>
      </a:accent1>
      <a:accent2>
        <a:srgbClr val="A5BFE9"/>
      </a:accent2>
      <a:accent3>
        <a:srgbClr val="75A2D9"/>
      </a:accent3>
      <a:accent4>
        <a:srgbClr val="00589A"/>
      </a:accent4>
      <a:accent5>
        <a:srgbClr val="CDDE42"/>
      </a:accent5>
      <a:accent6>
        <a:srgbClr val="808080"/>
      </a:accent6>
      <a:hlink>
        <a:srgbClr val="FBAE55"/>
      </a:hlink>
      <a:folHlink>
        <a:srgbClr val="002960"/>
      </a:folHlink>
    </a:clrScheme>
    <a:fontScheme name="Custom 3">
      <a:majorFont>
        <a:latin typeface="Arial"/>
        <a:ea typeface="-윤고딕150"/>
        <a:cs typeface=""/>
      </a:majorFont>
      <a:minorFont>
        <a:latin typeface="Arial"/>
        <a:ea typeface="-윤고딕13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Korean - Blue - Normal" id="{F7E43D93-DF08-41C4-9CE6-B7813B84733F}" vid="{D6DFEB0C-6B23-4C4B-9EC3-26B1420618B2}"/>
    </a:ext>
  </a:extLst>
</a:theme>
</file>

<file path=ppt/theme/theme2.xml><?xml version="1.0" encoding="utf-8"?>
<a:theme xmlns:a="http://schemas.openxmlformats.org/drawingml/2006/main" name="Firm Format - template_Grey">
  <a:themeElements>
    <a:clrScheme name="McKinsey Blue with Pink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5C5C5"/>
      </a:accent1>
      <a:accent2>
        <a:srgbClr val="00ADEF"/>
      </a:accent2>
      <a:accent3>
        <a:srgbClr val="006983"/>
      </a:accent3>
      <a:accent4>
        <a:srgbClr val="002960"/>
      </a:accent4>
      <a:accent5>
        <a:srgbClr val="AD005B"/>
      </a:accent5>
      <a:accent6>
        <a:srgbClr val="808080"/>
      </a:accent6>
      <a:hlink>
        <a:srgbClr val="006983"/>
      </a:hlink>
      <a:folHlink>
        <a:srgbClr val="33333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Blue with Orang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Blue with Pink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983"/>
        </a:accent3>
        <a:accent4>
          <a:srgbClr val="002960"/>
        </a:accent4>
        <a:accent5>
          <a:srgbClr val="AD005B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Korean - Blue - Normal" id="{F7E43D93-DF08-41C4-9CE6-B7813B84733F}" vid="{901444A2-DE49-4075-88FB-00446C4AD189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Firm Format - Korean - Blue - Normal</Template>
  <TotalTime>0</TotalTime>
  <Words>4971</Words>
  <Application>Microsoft Office PowerPoint</Application>
  <PresentationFormat>Custom</PresentationFormat>
  <Paragraphs>950</Paragraphs>
  <Slides>32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-윤고딕130</vt:lpstr>
      <vt:lpstr>ＭＳ Ｐゴシック</vt:lpstr>
      <vt:lpstr>굴림</vt:lpstr>
      <vt:lpstr>Arial Unicode MS</vt:lpstr>
      <vt:lpstr>맑은 고딕</vt:lpstr>
      <vt:lpstr>아리따-돋움(OTF)-Medium</vt:lpstr>
      <vt:lpstr>Calibri</vt:lpstr>
      <vt:lpstr>Wingdings</vt:lpstr>
      <vt:lpstr>Arial</vt:lpstr>
      <vt:lpstr>-윤고딕150</vt:lpstr>
      <vt:lpstr>Firm Format - template_Blue</vt:lpstr>
      <vt:lpstr>Firm Format - template_Grey</vt:lpstr>
      <vt:lpstr>think-cell Slide</vt:lpstr>
      <vt:lpstr>Chart</vt:lpstr>
      <vt:lpstr>Microsoft Graph Chart</vt:lpstr>
      <vt:lpstr>캠프아문젠 경과 보고</vt:lpstr>
      <vt:lpstr>캠프아문젠은 AP몰을 시작으로 고객 Data 분석을 통한 Pilot을 실시, 이후 모든 온/오프라인 경로를 대상으로 확대시키는 것을 목표로 함 </vt:lpstr>
      <vt:lpstr>캠프아문젠이 변화시키고자 하는 AP몰에서 고객은 지금과는 전혀 다른 경험을 하게 될 것임</vt:lpstr>
      <vt:lpstr>현 뷰티포인트 가입 체계는 향후 온/오프 동시 가입 형태로 전환 필요함</vt:lpstr>
      <vt:lpstr>AP몰 활성화를 위해서는 접근 가능 고객의 수를 확대하는 것이 필요함</vt:lpstr>
      <vt:lpstr>주요 페이지들은 모두 쉽고 빠른 최적화(A/B testing)가 가능한 형태로 웹사이트 구조를 변경하고자 함</vt:lpstr>
      <vt:lpstr>캠프아문젠과 AP몰은 전략적 중요도에 따른 파일럿 로드맵에 따라 파일럿  테스트를 실시하고자 함</vt:lpstr>
      <vt:lpstr>1차 파일럿은 상품 페이지를 조회하고 구매하지 않은 고객에게 해당 정보를 활용하여 구매를 유도하는 캠페인을 수행함</vt:lpstr>
      <vt:lpstr>6개월 전, 동일한 아이디어에 대해 AP 자체적으로 진행한 파일럿은 설계의 프로세스와 정교함이 미진했던 것으로 보임</vt:lpstr>
      <vt:lpstr>데이터 분석을 통해, 상품 조회 후 가까운 시일 내에 구매를 유도하는 것이 효과적일 것으로 판단하고 전송일 이전 3일간 집계, 골든 타임 파악하기로 함</vt:lpstr>
      <vt:lpstr>데이터 분석을 통해 평소의 구매전환율을 파악하고 목표로 하는 최소한의 Uplift를 증명하기 위해 통계학적으로 유의미한 Test Cell을 설계함 </vt:lpstr>
      <vt:lpstr>Cell간의 출발점이 상이하여 랜덤한 결과가 발생하지 않도록 Cell간의 구성을  균등하게 맞추는 Randomness check는 필수임 </vt:lpstr>
      <vt:lpstr>약 3주간 총 5회에 걸쳐 약 12,800명의 AP몰 고객 대상으로 BBDB 파일럿을 수행함</vt:lpstr>
      <vt:lpstr>1차 파일럿 결과, 개인화된 메시지의 효과성을 확인했으며 추가 실험을 통해 재무적 성과 평가 보완할 예정임</vt:lpstr>
      <vt:lpstr>[참고] 오퍼 제공 시 상품 페이지 조회일자별 구매전환율 변화</vt:lpstr>
      <vt:lpstr>하나의 파일럿 테스트를 수행하는 과정에서 다양한 영역에서 새로운 발견과 발전의 기회들을 확인함 </vt:lpstr>
      <vt:lpstr>캠프아문젠은 체계화된 방법론에 기반하여 파일럿을 실행하고 지속적으로 고객 인사이트 발굴하는 업무 프로세스의 내재화가 필요함 </vt:lpstr>
      <vt:lpstr>체계화된 방법론 및 표준화된 양식에 기반하여 파일럿 설계함</vt:lpstr>
      <vt:lpstr>파일럿 설계 및 결과 측정을 지원하기 위해 공유된 툴을 활용하여 통계학적으로 유의미한 분석을 수행함 </vt:lpstr>
      <vt:lpstr>캠프아문젠이 기대되는 역할을 수행하기 위해서는 유관부서와의 협의체 구축, 파일럿 테스트 예산 확보, 인프라 업그레이드가 수반되어야 함 </vt:lpstr>
      <vt:lpstr>AP몰과는 매일 의사소통하며 IT와도 정기 회의체를 통해 긴밀하게 협업해야 함</vt:lpstr>
      <vt:lpstr>PowerPoint Presentation</vt:lpstr>
      <vt:lpstr>캠프아문젠은 Test &amp; Learn을 통해 고객 인사이트 도출하는 한편 비용효율적으로 채널의 성과 증진에 기여해야 함 </vt:lpstr>
      <vt:lpstr>유관부서와의 협업 하에 데이터 및 시스템 업그레이드 필요함</vt:lpstr>
      <vt:lpstr>부재한 데이터 확보 및 신뢰성과 활용성 제고가 필요함</vt:lpstr>
      <vt:lpstr>시스템은 기능 및 성능 업그레이드가 필요함</vt:lpstr>
      <vt:lpstr>캠프아문젠의 체크리스트</vt:lpstr>
      <vt:lpstr>캠프아문젠은 캠페인 로드맵에 준거하여 지속적으로 새로운 파일럿 아이디어를 도출하고 테스트 수행할 예정임</vt:lpstr>
      <vt:lpstr>2차 파일럿 계획 (오프라인 고객의 온라인 경험유도): 우선 뷰티포인트 소멸예정고객을 대상으로 AP몰 회원가입 및 구매유도 캠페인</vt:lpstr>
      <vt:lpstr>3차 파일럿 계획 (방문자 특성에 따른 Page 개인화): AP몰 방문자 중, 비회원에게만 별도의 구매경험을 유도하는 Page를 보여주는 캠페인 </vt:lpstr>
      <vt:lpstr>SF Benchmarking Trip Insight</vt:lpstr>
      <vt:lpstr>End of document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2015-10-15T15:41:18Z</cp:lastPrinted>
  <dcterms:created xsi:type="dcterms:W3CDTF">2016-09-20T04:49:35Z</dcterms:created>
  <dcterms:modified xsi:type="dcterms:W3CDTF">2017-03-24T06:37:41Z</dcterms:modified>
  <cp:category/>
  <cp:contentStatus/>
  <dc:language/>
  <cp:version/>
</cp:coreProperties>
</file>